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71100" cy="7785100"/>
  <p:notesSz cx="10071100" cy="7785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7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6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5332" y="2413381"/>
            <a:ext cx="8560435" cy="1634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0665" y="4359656"/>
            <a:ext cx="7049769" cy="194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3555" y="1790573"/>
            <a:ext cx="4380928" cy="5138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6616" y="1790573"/>
            <a:ext cx="4380928" cy="5138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228600"/>
            <a:ext cx="9610725" cy="6400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8600" y="228600"/>
            <a:ext cx="9610725" cy="6400800"/>
          </a:xfrm>
          <a:custGeom>
            <a:avLst/>
            <a:gdLst/>
            <a:ahLst/>
            <a:cxnLst/>
            <a:rect l="l" t="t" r="r" b="b"/>
            <a:pathLst>
              <a:path w="9610725" h="6400800">
                <a:moveTo>
                  <a:pt x="0" y="6400800"/>
                </a:moveTo>
                <a:lnTo>
                  <a:pt x="9610725" y="6400800"/>
                </a:lnTo>
                <a:lnTo>
                  <a:pt x="9610725" y="0"/>
                </a:lnTo>
                <a:lnTo>
                  <a:pt x="0" y="0"/>
                </a:lnTo>
                <a:lnTo>
                  <a:pt x="0" y="64008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8600" y="228600"/>
            <a:ext cx="9610725" cy="457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28600" y="228600"/>
            <a:ext cx="9610725" cy="457200"/>
          </a:xfrm>
          <a:custGeom>
            <a:avLst/>
            <a:gdLst/>
            <a:ahLst/>
            <a:cxnLst/>
            <a:rect l="l" t="t" r="r" b="b"/>
            <a:pathLst>
              <a:path w="9610725" h="457200">
                <a:moveTo>
                  <a:pt x="0" y="457200"/>
                </a:moveTo>
                <a:lnTo>
                  <a:pt x="9610725" y="457200"/>
                </a:lnTo>
                <a:lnTo>
                  <a:pt x="96107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555" y="311403"/>
            <a:ext cx="9063989" cy="1245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555" y="1790573"/>
            <a:ext cx="9063989" cy="5138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4174" y="7240143"/>
            <a:ext cx="3222751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3555" y="7240143"/>
            <a:ext cx="2316353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51192" y="7240143"/>
            <a:ext cx="2316353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" y="375917"/>
            <a:ext cx="87369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ASQ workf</a:t>
            </a:r>
            <a:r>
              <a:rPr sz="1200" b="1" spc="-5" dirty="0">
                <a:latin typeface="Calibri"/>
                <a:cs typeface="Calibri"/>
              </a:rPr>
              <a:t>low at </a:t>
            </a:r>
            <a:r>
              <a:rPr sz="1200" b="1" spc="-10" dirty="0">
                <a:latin typeface="Calibri"/>
                <a:cs typeface="Calibri"/>
              </a:rPr>
              <a:t>Baby Day </a:t>
            </a:r>
            <a:r>
              <a:rPr sz="1200" b="1" spc="-5" dirty="0">
                <a:latin typeface="Calibri"/>
                <a:cs typeface="Calibri"/>
              </a:rPr>
              <a:t>Imm</a:t>
            </a:r>
            <a:r>
              <a:rPr sz="1200" b="1" spc="-10" dirty="0">
                <a:latin typeface="Calibri"/>
                <a:cs typeface="Calibri"/>
              </a:rPr>
              <a:t>unization C</a:t>
            </a:r>
            <a:r>
              <a:rPr sz="1200" b="1" spc="-5" dirty="0">
                <a:latin typeface="Calibri"/>
                <a:cs typeface="Calibri"/>
              </a:rPr>
              <a:t>linics: </a:t>
            </a:r>
            <a:r>
              <a:rPr sz="1200" dirty="0">
                <a:latin typeface="Calibri"/>
                <a:cs typeface="Calibri"/>
              </a:rPr>
              <a:t>Captu</a:t>
            </a:r>
            <a:r>
              <a:rPr sz="1200" spc="-5" dirty="0">
                <a:latin typeface="Calibri"/>
                <a:cs typeface="Calibri"/>
              </a:rPr>
              <a:t>ri</a:t>
            </a:r>
            <a:r>
              <a:rPr sz="1200" dirty="0">
                <a:latin typeface="Calibri"/>
                <a:cs typeface="Calibri"/>
              </a:rPr>
              <a:t>ng</a:t>
            </a:r>
            <a:r>
              <a:rPr sz="1200" spc="-5" dirty="0">
                <a:latin typeface="Calibri"/>
                <a:cs typeface="Calibri"/>
              </a:rPr>
              <a:t> clie</a:t>
            </a:r>
            <a:r>
              <a:rPr sz="1200" dirty="0">
                <a:latin typeface="Calibri"/>
                <a:cs typeface="Calibri"/>
              </a:rPr>
              <a:t>nts </a:t>
            </a:r>
            <a:r>
              <a:rPr sz="1200" spc="-5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ho ha</a:t>
            </a:r>
            <a:r>
              <a:rPr sz="1200" spc="-5" dirty="0">
                <a:latin typeface="Calibri"/>
                <a:cs typeface="Calibri"/>
              </a:rPr>
              <a:t>ve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’</a:t>
            </a:r>
            <a:r>
              <a:rPr sz="1200" dirty="0">
                <a:latin typeface="Calibri"/>
                <a:cs typeface="Calibri"/>
              </a:rPr>
              <a:t>t had an </a:t>
            </a:r>
            <a:r>
              <a:rPr sz="1200" spc="-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SQ</a:t>
            </a:r>
            <a:r>
              <a:rPr sz="1200" spc="-5" dirty="0">
                <a:latin typeface="Calibri"/>
                <a:cs typeface="Calibri"/>
              </a:rPr>
              <a:t> i</a:t>
            </a:r>
            <a:r>
              <a:rPr sz="1200" dirty="0">
                <a:latin typeface="Calibri"/>
                <a:cs typeface="Calibri"/>
              </a:rPr>
              <a:t>n 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past </a:t>
            </a:r>
            <a:r>
              <a:rPr sz="1200" spc="-5" dirty="0">
                <a:latin typeface="Calibri"/>
                <a:cs typeface="Calibri"/>
              </a:rPr>
              <a:t>ye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 th</a:t>
            </a:r>
            <a:r>
              <a:rPr sz="1200" spc="-5" dirty="0">
                <a:latin typeface="Calibri"/>
                <a:cs typeface="Calibri"/>
              </a:rPr>
              <a:t>ei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Baby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appo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914400"/>
            <a:ext cx="9610725" cy="571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2057400"/>
            <a:ext cx="9610725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2057400"/>
            <a:ext cx="9610725" cy="1143000"/>
          </a:xfrm>
          <a:custGeom>
            <a:avLst/>
            <a:gdLst/>
            <a:ahLst/>
            <a:cxnLst/>
            <a:rect l="l" t="t" r="r" b="b"/>
            <a:pathLst>
              <a:path w="9610725" h="1143000">
                <a:moveTo>
                  <a:pt x="0" y="1143000"/>
                </a:moveTo>
                <a:lnTo>
                  <a:pt x="9610725" y="1143000"/>
                </a:lnTo>
                <a:lnTo>
                  <a:pt x="9610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" y="2057400"/>
            <a:ext cx="466725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" y="2057400"/>
            <a:ext cx="466725" cy="1143000"/>
          </a:xfrm>
          <a:custGeom>
            <a:avLst/>
            <a:gdLst/>
            <a:ahLst/>
            <a:cxnLst/>
            <a:rect l="l" t="t" r="r" b="b"/>
            <a:pathLst>
              <a:path w="466725" h="1143000">
                <a:moveTo>
                  <a:pt x="0" y="1143000"/>
                </a:moveTo>
                <a:lnTo>
                  <a:pt x="466725" y="1143000"/>
                </a:lnTo>
                <a:lnTo>
                  <a:pt x="466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9595" y="2144014"/>
            <a:ext cx="360680" cy="96964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335280" marR="5080" indent="-32321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Baby Day Front Desk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8600" y="914400"/>
            <a:ext cx="9610725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600" y="914400"/>
            <a:ext cx="9610725" cy="1143000"/>
          </a:xfrm>
          <a:custGeom>
            <a:avLst/>
            <a:gdLst/>
            <a:ahLst/>
            <a:cxnLst/>
            <a:rect l="l" t="t" r="r" b="b"/>
            <a:pathLst>
              <a:path w="9610725" h="1143000">
                <a:moveTo>
                  <a:pt x="0" y="1143000"/>
                </a:moveTo>
                <a:lnTo>
                  <a:pt x="9610725" y="1143000"/>
                </a:lnTo>
                <a:lnTo>
                  <a:pt x="9610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" y="914400"/>
            <a:ext cx="466725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600" y="914400"/>
            <a:ext cx="466725" cy="1143000"/>
          </a:xfrm>
          <a:custGeom>
            <a:avLst/>
            <a:gdLst/>
            <a:ahLst/>
            <a:cxnLst/>
            <a:rect l="l" t="t" r="r" b="b"/>
            <a:pathLst>
              <a:path w="466725" h="1143000">
                <a:moveTo>
                  <a:pt x="0" y="1143000"/>
                </a:moveTo>
                <a:lnTo>
                  <a:pt x="466725" y="1143000"/>
                </a:lnTo>
                <a:lnTo>
                  <a:pt x="466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1035" y="1018514"/>
            <a:ext cx="177800" cy="9353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Baby Day CMA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8600" y="3200400"/>
            <a:ext cx="9610725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600" y="3200400"/>
            <a:ext cx="9610725" cy="1143000"/>
          </a:xfrm>
          <a:custGeom>
            <a:avLst/>
            <a:gdLst/>
            <a:ahLst/>
            <a:cxnLst/>
            <a:rect l="l" t="t" r="r" b="b"/>
            <a:pathLst>
              <a:path w="9610725" h="1143000">
                <a:moveTo>
                  <a:pt x="0" y="1143000"/>
                </a:moveTo>
                <a:lnTo>
                  <a:pt x="9610725" y="1143000"/>
                </a:lnTo>
                <a:lnTo>
                  <a:pt x="9610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600" y="3200400"/>
            <a:ext cx="466725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600" y="3200400"/>
            <a:ext cx="466725" cy="1143000"/>
          </a:xfrm>
          <a:custGeom>
            <a:avLst/>
            <a:gdLst/>
            <a:ahLst/>
            <a:cxnLst/>
            <a:rect l="l" t="t" r="r" b="b"/>
            <a:pathLst>
              <a:path w="466725" h="1143000">
                <a:moveTo>
                  <a:pt x="0" y="1143000"/>
                </a:moveTo>
                <a:lnTo>
                  <a:pt x="466725" y="1143000"/>
                </a:lnTo>
                <a:lnTo>
                  <a:pt x="466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035" y="3609315"/>
            <a:ext cx="177800" cy="3257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CMA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8600" y="4343400"/>
            <a:ext cx="9610725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8600" y="4343400"/>
            <a:ext cx="9610725" cy="1143000"/>
          </a:xfrm>
          <a:custGeom>
            <a:avLst/>
            <a:gdLst/>
            <a:ahLst/>
            <a:cxnLst/>
            <a:rect l="l" t="t" r="r" b="b"/>
            <a:pathLst>
              <a:path w="9610725" h="1143000">
                <a:moveTo>
                  <a:pt x="0" y="1143000"/>
                </a:moveTo>
                <a:lnTo>
                  <a:pt x="9610725" y="1143000"/>
                </a:lnTo>
                <a:lnTo>
                  <a:pt x="9610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8600" y="4343400"/>
            <a:ext cx="466725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8600" y="4343400"/>
            <a:ext cx="466725" cy="1143000"/>
          </a:xfrm>
          <a:custGeom>
            <a:avLst/>
            <a:gdLst/>
            <a:ahLst/>
            <a:cxnLst/>
            <a:rect l="l" t="t" r="r" b="b"/>
            <a:pathLst>
              <a:path w="466725" h="1143000">
                <a:moveTo>
                  <a:pt x="0" y="1143000"/>
                </a:moveTo>
                <a:lnTo>
                  <a:pt x="466725" y="1143000"/>
                </a:lnTo>
                <a:lnTo>
                  <a:pt x="466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81035" y="4782856"/>
            <a:ext cx="177800" cy="2641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PCP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8600" y="5486400"/>
            <a:ext cx="9610725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600" y="5486400"/>
            <a:ext cx="9610725" cy="1143000"/>
          </a:xfrm>
          <a:custGeom>
            <a:avLst/>
            <a:gdLst/>
            <a:ahLst/>
            <a:cxnLst/>
            <a:rect l="l" t="t" r="r" b="b"/>
            <a:pathLst>
              <a:path w="9610725" h="1143000">
                <a:moveTo>
                  <a:pt x="0" y="1143000"/>
                </a:moveTo>
                <a:lnTo>
                  <a:pt x="9610725" y="1143000"/>
                </a:lnTo>
                <a:lnTo>
                  <a:pt x="9610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8600" y="5486400"/>
            <a:ext cx="466725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8600" y="5486400"/>
            <a:ext cx="466725" cy="1143000"/>
          </a:xfrm>
          <a:custGeom>
            <a:avLst/>
            <a:gdLst/>
            <a:ahLst/>
            <a:cxnLst/>
            <a:rect l="l" t="t" r="r" b="b"/>
            <a:pathLst>
              <a:path w="466725" h="1143000">
                <a:moveTo>
                  <a:pt x="0" y="1143000"/>
                </a:moveTo>
                <a:lnTo>
                  <a:pt x="466725" y="1143000"/>
                </a:lnTo>
                <a:lnTo>
                  <a:pt x="466725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81035" y="5750913"/>
            <a:ext cx="177800" cy="6140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Color Key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8600" y="685800"/>
            <a:ext cx="9610725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8600" y="685800"/>
            <a:ext cx="9610725" cy="228600"/>
          </a:xfrm>
          <a:custGeom>
            <a:avLst/>
            <a:gdLst/>
            <a:ahLst/>
            <a:cxnLst/>
            <a:rect l="l" t="t" r="r" b="b"/>
            <a:pathLst>
              <a:path w="9610725" h="228600">
                <a:moveTo>
                  <a:pt x="0" y="228600"/>
                </a:moveTo>
                <a:lnTo>
                  <a:pt x="9610725" y="228600"/>
                </a:lnTo>
                <a:lnTo>
                  <a:pt x="961072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1300" y="741680"/>
            <a:ext cx="93478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Baby Day C</a:t>
            </a:r>
            <a:r>
              <a:rPr sz="800" spc="-10" dirty="0">
                <a:latin typeface="Calibri"/>
                <a:cs typeface="Calibri"/>
              </a:rPr>
              <a:t>MA will onl</a:t>
            </a:r>
            <a:r>
              <a:rPr sz="800" spc="-5" dirty="0">
                <a:latin typeface="Calibri"/>
                <a:cs typeface="Calibri"/>
              </a:rPr>
              <a:t>y be providing AS</a:t>
            </a:r>
            <a:r>
              <a:rPr sz="800" spc="-10" dirty="0">
                <a:latin typeface="Calibri"/>
                <a:cs typeface="Calibri"/>
              </a:rPr>
              <a:t>Qs </a:t>
            </a:r>
            <a:r>
              <a:rPr sz="800" spc="-5" dirty="0">
                <a:latin typeface="Calibri"/>
                <a:cs typeface="Calibri"/>
              </a:rPr>
              <a:t>to those clients </a:t>
            </a:r>
            <a:r>
              <a:rPr sz="800" spc="-10" dirty="0">
                <a:latin typeface="Calibri"/>
                <a:cs typeface="Calibri"/>
              </a:rPr>
              <a:t>who will ha</a:t>
            </a:r>
            <a:r>
              <a:rPr sz="800" spc="-5" dirty="0">
                <a:latin typeface="Calibri"/>
                <a:cs typeface="Calibri"/>
              </a:rPr>
              <a:t>ve a birthday </a:t>
            </a:r>
            <a:r>
              <a:rPr sz="800" spc="-10" dirty="0">
                <a:latin typeface="Calibri"/>
                <a:cs typeface="Calibri"/>
              </a:rPr>
              <a:t>wi</a:t>
            </a:r>
            <a:r>
              <a:rPr sz="800" spc="-5" dirty="0">
                <a:latin typeface="Calibri"/>
                <a:cs typeface="Calibri"/>
              </a:rPr>
              <a:t>thin the next 3 </a:t>
            </a:r>
            <a:r>
              <a:rPr sz="800" spc="-10" dirty="0">
                <a:latin typeface="Calibri"/>
                <a:cs typeface="Calibri"/>
              </a:rPr>
              <a:t>m</a:t>
            </a:r>
            <a:r>
              <a:rPr sz="800" dirty="0">
                <a:latin typeface="Calibri"/>
                <a:cs typeface="Calibri"/>
              </a:rPr>
              <a:t>on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hs f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o</a:t>
            </a:r>
            <a:r>
              <a:rPr sz="800" spc="-10" dirty="0">
                <a:latin typeface="Calibri"/>
                <a:cs typeface="Calibri"/>
              </a:rPr>
              <a:t>m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 s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dul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d </a:t>
            </a:r>
            <a:r>
              <a:rPr sz="800" spc="-5" dirty="0">
                <a:latin typeface="Calibri"/>
                <a:cs typeface="Calibri"/>
              </a:rPr>
              <a:t>B</a:t>
            </a:r>
            <a:r>
              <a:rPr sz="800" dirty="0">
                <a:latin typeface="Calibri"/>
                <a:cs typeface="Calibri"/>
              </a:rPr>
              <a:t>ab</a:t>
            </a:r>
            <a:r>
              <a:rPr sz="800" spc="-5" dirty="0">
                <a:latin typeface="Calibri"/>
                <a:cs typeface="Calibri"/>
              </a:rPr>
              <a:t>y</a:t>
            </a:r>
            <a:r>
              <a:rPr sz="800" dirty="0">
                <a:latin typeface="Calibri"/>
                <a:cs typeface="Calibri"/>
              </a:rPr>
              <a:t> Da</a:t>
            </a:r>
            <a:r>
              <a:rPr sz="800" spc="-5" dirty="0">
                <a:latin typeface="Calibri"/>
                <a:cs typeface="Calibri"/>
              </a:rPr>
              <a:t>y</a:t>
            </a:r>
            <a:r>
              <a:rPr sz="800" dirty="0">
                <a:latin typeface="Calibri"/>
                <a:cs typeface="Calibri"/>
              </a:rPr>
              <a:t> appoin</a:t>
            </a:r>
            <a:r>
              <a:rPr sz="800" spc="-5" dirty="0">
                <a:latin typeface="Calibri"/>
                <a:cs typeface="Calibri"/>
              </a:rPr>
              <a:t>tme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 and </a:t>
            </a:r>
            <a:r>
              <a:rPr sz="800" spc="-10" dirty="0">
                <a:latin typeface="Calibri"/>
                <a:cs typeface="Calibri"/>
              </a:rPr>
              <a:t>w</a:t>
            </a:r>
            <a:r>
              <a:rPr sz="800" dirty="0">
                <a:latin typeface="Calibri"/>
                <a:cs typeface="Calibri"/>
              </a:rPr>
              <a:t>ho ha</a:t>
            </a:r>
            <a:r>
              <a:rPr sz="800" spc="-5" dirty="0">
                <a:latin typeface="Calibri"/>
                <a:cs typeface="Calibri"/>
              </a:rPr>
              <a:t>ve</a:t>
            </a:r>
            <a:r>
              <a:rPr sz="800" dirty="0">
                <a:latin typeface="Calibri"/>
                <a:cs typeface="Calibri"/>
              </a:rPr>
              <a:t> no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o</a:t>
            </a:r>
            <a:r>
              <a:rPr sz="800" spc="-10" dirty="0">
                <a:latin typeface="Calibri"/>
                <a:cs typeface="Calibri"/>
              </a:rPr>
              <a:t>m</a:t>
            </a:r>
            <a:r>
              <a:rPr sz="800" dirty="0">
                <a:latin typeface="Calibri"/>
                <a:cs typeface="Calibri"/>
              </a:rPr>
              <a:t>pl</a:t>
            </a:r>
            <a:r>
              <a:rPr sz="800" spc="-5" dirty="0">
                <a:latin typeface="Calibri"/>
                <a:cs typeface="Calibri"/>
              </a:rPr>
              <a:t>ete</a:t>
            </a:r>
            <a:r>
              <a:rPr sz="800" dirty="0">
                <a:latin typeface="Calibri"/>
                <a:cs typeface="Calibri"/>
              </a:rPr>
              <a:t>d a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 l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as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1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-10" dirty="0">
                <a:latin typeface="Calibri"/>
                <a:cs typeface="Calibri"/>
              </a:rPr>
              <a:t>Q</a:t>
            </a:r>
            <a:r>
              <a:rPr sz="800" dirty="0">
                <a:latin typeface="Calibri"/>
                <a:cs typeface="Calibri"/>
              </a:rPr>
              <a:t> sin</a:t>
            </a:r>
            <a:r>
              <a:rPr sz="800" spc="-5" dirty="0">
                <a:latin typeface="Calibri"/>
                <a:cs typeface="Calibri"/>
              </a:rPr>
              <a:t>ce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i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 p</a:t>
            </a:r>
            <a:r>
              <a:rPr sz="800" spc="-5" dirty="0">
                <a:latin typeface="Calibri"/>
                <a:cs typeface="Calibri"/>
              </a:rPr>
              <a:t>rev</a:t>
            </a:r>
            <a:r>
              <a:rPr sz="800" dirty="0">
                <a:latin typeface="Calibri"/>
                <a:cs typeface="Calibri"/>
              </a:rPr>
              <a:t>ious bi</a:t>
            </a:r>
            <a:r>
              <a:rPr sz="800" spc="-5" dirty="0">
                <a:latin typeface="Calibri"/>
                <a:cs typeface="Calibri"/>
              </a:rPr>
              <a:t>rt</a:t>
            </a:r>
            <a:r>
              <a:rPr sz="800" dirty="0">
                <a:latin typeface="Calibri"/>
                <a:cs typeface="Calibri"/>
              </a:rPr>
              <a:t>hda</a:t>
            </a:r>
            <a:r>
              <a:rPr sz="800" spc="-5" dirty="0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19150" y="1047750"/>
            <a:ext cx="685800" cy="857250"/>
          </a:xfrm>
          <a:custGeom>
            <a:avLst/>
            <a:gdLst/>
            <a:ahLst/>
            <a:cxnLst/>
            <a:rect l="l" t="t" r="r" b="b"/>
            <a:pathLst>
              <a:path w="685800" h="857250">
                <a:moveTo>
                  <a:pt x="0" y="857250"/>
                </a:moveTo>
                <a:lnTo>
                  <a:pt x="685800" y="857250"/>
                </a:lnTo>
                <a:lnTo>
                  <a:pt x="685800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9150" y="1047750"/>
            <a:ext cx="685800" cy="857250"/>
          </a:xfrm>
          <a:custGeom>
            <a:avLst/>
            <a:gdLst/>
            <a:ahLst/>
            <a:cxnLst/>
            <a:rect l="l" t="t" r="r" b="b"/>
            <a:pathLst>
              <a:path w="685800" h="857250">
                <a:moveTo>
                  <a:pt x="685800" y="0"/>
                </a:moveTo>
                <a:lnTo>
                  <a:pt x="0" y="0"/>
                </a:lnTo>
                <a:lnTo>
                  <a:pt x="0" y="8572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0100" y="1028700"/>
            <a:ext cx="685800" cy="857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08831" y="1037431"/>
            <a:ext cx="687070" cy="858519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225" marR="33655" algn="ctr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crubs Baby Day schedule for: Immies, A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-10" dirty="0">
                <a:latin typeface="Calibri"/>
                <a:cs typeface="Calibri"/>
              </a:rPr>
              <a:t>Q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,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My</a:t>
            </a:r>
            <a:r>
              <a:rPr sz="800" dirty="0">
                <a:latin typeface="Calibri"/>
                <a:cs typeface="Calibri"/>
              </a:rPr>
              <a:t>Cha</a:t>
            </a:r>
            <a:r>
              <a:rPr sz="800" spc="-5" dirty="0">
                <a:latin typeface="Calibri"/>
                <a:cs typeface="Calibri"/>
              </a:rPr>
              <a:t>rt </a:t>
            </a:r>
            <a:r>
              <a:rPr sz="800" dirty="0">
                <a:latin typeface="Calibri"/>
                <a:cs typeface="Calibri"/>
              </a:rPr>
              <a:t>si</a:t>
            </a:r>
            <a:r>
              <a:rPr sz="800" spc="-5" dirty="0">
                <a:latin typeface="Calibri"/>
                <a:cs typeface="Calibri"/>
              </a:rPr>
              <a:t>g</a:t>
            </a:r>
            <a:r>
              <a:rPr sz="800" dirty="0">
                <a:latin typeface="Calibri"/>
                <a:cs typeface="Calibri"/>
              </a:rPr>
              <a:t>n ups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76400" y="1047750"/>
            <a:ext cx="628650" cy="857250"/>
          </a:xfrm>
          <a:custGeom>
            <a:avLst/>
            <a:gdLst/>
            <a:ahLst/>
            <a:cxnLst/>
            <a:rect l="l" t="t" r="r" b="b"/>
            <a:pathLst>
              <a:path w="628650" h="857250">
                <a:moveTo>
                  <a:pt x="0" y="857250"/>
                </a:moveTo>
                <a:lnTo>
                  <a:pt x="628650" y="857250"/>
                </a:lnTo>
                <a:lnTo>
                  <a:pt x="628650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76400" y="1047750"/>
            <a:ext cx="628650" cy="857250"/>
          </a:xfrm>
          <a:custGeom>
            <a:avLst/>
            <a:gdLst/>
            <a:ahLst/>
            <a:cxnLst/>
            <a:rect l="l" t="t" r="r" b="b"/>
            <a:pathLst>
              <a:path w="628650" h="857250">
                <a:moveTo>
                  <a:pt x="628650" y="0"/>
                </a:moveTo>
                <a:lnTo>
                  <a:pt x="0" y="0"/>
                </a:lnTo>
                <a:lnTo>
                  <a:pt x="0" y="8572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57350" y="1028700"/>
            <a:ext cx="628650" cy="857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666081" y="1037431"/>
            <a:ext cx="629920" cy="858519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2545" marR="53340" indent="18415" algn="just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Identifies in appt note if due for ASQ, or Immies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19350" y="2190750"/>
            <a:ext cx="685800" cy="914400"/>
          </a:xfrm>
          <a:custGeom>
            <a:avLst/>
            <a:gdLst/>
            <a:ahLst/>
            <a:cxnLst/>
            <a:rect l="l" t="t" r="r" b="b"/>
            <a:pathLst>
              <a:path w="685800" h="914400">
                <a:moveTo>
                  <a:pt x="0" y="914400"/>
                </a:moveTo>
                <a:lnTo>
                  <a:pt x="685800" y="914400"/>
                </a:lnTo>
                <a:lnTo>
                  <a:pt x="6858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00300" y="2171700"/>
            <a:ext cx="685800" cy="914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409825" y="2180431"/>
            <a:ext cx="685800" cy="915669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384" marR="43815" indent="-635" algn="ctr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Du</a:t>
            </a:r>
            <a:r>
              <a:rPr sz="800" spc="-5" dirty="0">
                <a:latin typeface="Calibri"/>
                <a:cs typeface="Calibri"/>
              </a:rPr>
              <a:t>ring conf call:</a:t>
            </a:r>
            <a:r>
              <a:rPr sz="800" dirty="0">
                <a:latin typeface="Calibri"/>
                <a:cs typeface="Calibri"/>
              </a:rPr>
              <a:t> l</a:t>
            </a:r>
            <a:r>
              <a:rPr sz="800" spc="-5" dirty="0">
                <a:latin typeface="Calibri"/>
                <a:cs typeface="Calibri"/>
              </a:rPr>
              <a:t>et</a:t>
            </a:r>
            <a:r>
              <a:rPr sz="800" dirty="0">
                <a:latin typeface="Calibri"/>
                <a:cs typeface="Calibri"/>
              </a:rPr>
              <a:t>s 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li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-5" dirty="0">
                <a:latin typeface="Calibri"/>
                <a:cs typeface="Calibri"/>
              </a:rPr>
              <a:t>t k</a:t>
            </a:r>
            <a:r>
              <a:rPr sz="800" dirty="0">
                <a:latin typeface="Calibri"/>
                <a:cs typeface="Calibri"/>
              </a:rPr>
              <a:t>no</a:t>
            </a:r>
            <a:r>
              <a:rPr sz="800" spc="-10" dirty="0">
                <a:latin typeface="Calibri"/>
                <a:cs typeface="Calibri"/>
              </a:rPr>
              <a:t>w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5" dirty="0">
                <a:latin typeface="Calibri"/>
                <a:cs typeface="Calibri"/>
              </a:rPr>
              <a:t>ey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w</a:t>
            </a:r>
            <a:r>
              <a:rPr sz="800" dirty="0">
                <a:latin typeface="Calibri"/>
                <a:cs typeface="Calibri"/>
              </a:rPr>
              <a:t>ill ha</a:t>
            </a:r>
            <a:r>
              <a:rPr sz="800" spc="-5" dirty="0">
                <a:latin typeface="Calibri"/>
                <a:cs typeface="Calibri"/>
              </a:rPr>
              <a:t>ve </a:t>
            </a:r>
            <a:r>
              <a:rPr sz="800" dirty="0">
                <a:latin typeface="Calibri"/>
                <a:cs typeface="Calibri"/>
              </a:rPr>
              <a:t>pap</a:t>
            </a:r>
            <a:r>
              <a:rPr sz="800" spc="-5" dirty="0">
                <a:latin typeface="Calibri"/>
                <a:cs typeface="Calibri"/>
              </a:rPr>
              <a:t>erw</a:t>
            </a:r>
            <a:r>
              <a:rPr sz="800" dirty="0">
                <a:latin typeface="Calibri"/>
                <a:cs typeface="Calibri"/>
              </a:rPr>
              <a:t>o</a:t>
            </a:r>
            <a:r>
              <a:rPr sz="800" spc="-5" dirty="0">
                <a:latin typeface="Calibri"/>
                <a:cs typeface="Calibri"/>
              </a:rPr>
              <a:t>rk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o fill ou</a:t>
            </a:r>
            <a:r>
              <a:rPr sz="800" spc="-5" dirty="0">
                <a:latin typeface="Calibri"/>
                <a:cs typeface="Calibri"/>
              </a:rPr>
              <a:t>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9450" y="1047750"/>
            <a:ext cx="685800" cy="914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00400" y="1028700"/>
            <a:ext cx="685800" cy="914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209925" y="1038225"/>
            <a:ext cx="685800" cy="914400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034" marR="38735" algn="ctr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Da</a:t>
            </a:r>
            <a:r>
              <a:rPr sz="800" spc="-5" dirty="0">
                <a:latin typeface="Calibri"/>
                <a:cs typeface="Calibri"/>
              </a:rPr>
              <a:t>y before print appropriate AS</a:t>
            </a:r>
            <a:r>
              <a:rPr sz="800" spc="-10" dirty="0">
                <a:latin typeface="Calibri"/>
                <a:cs typeface="Calibri"/>
              </a:rPr>
              <a:t>Qs </a:t>
            </a:r>
            <a:r>
              <a:rPr sz="800" spc="-15" dirty="0">
                <a:latin typeface="Calibri"/>
                <a:cs typeface="Calibri"/>
              </a:rPr>
              <a:t>w</a:t>
            </a:r>
            <a:r>
              <a:rPr sz="800" dirty="0">
                <a:latin typeface="Calibri"/>
                <a:cs typeface="Calibri"/>
              </a:rPr>
              <a:t>/ lab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ls fo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a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h 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li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-5" dirty="0">
                <a:latin typeface="Calibri"/>
                <a:cs typeface="Calibri"/>
              </a:rPr>
              <a:t>t </a:t>
            </a:r>
            <a:r>
              <a:rPr sz="800" dirty="0">
                <a:latin typeface="Calibri"/>
                <a:cs typeface="Calibri"/>
              </a:rPr>
              <a:t>du</a:t>
            </a:r>
            <a:r>
              <a:rPr sz="800" spc="-5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05300" y="1076325"/>
            <a:ext cx="800100" cy="857250"/>
          </a:xfrm>
          <a:custGeom>
            <a:avLst/>
            <a:gdLst/>
            <a:ahLst/>
            <a:cxnLst/>
            <a:rect l="l" t="t" r="r" b="b"/>
            <a:pathLst>
              <a:path w="800100" h="857250">
                <a:moveTo>
                  <a:pt x="0" y="857250"/>
                </a:moveTo>
                <a:lnTo>
                  <a:pt x="800100" y="857250"/>
                </a:lnTo>
                <a:lnTo>
                  <a:pt x="800100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05300" y="1933575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05300" y="1076325"/>
            <a:ext cx="800100" cy="857250"/>
          </a:xfrm>
          <a:custGeom>
            <a:avLst/>
            <a:gdLst/>
            <a:ahLst/>
            <a:cxnLst/>
            <a:rect l="l" t="t" r="r" b="b"/>
            <a:pathLst>
              <a:path w="800100" h="857250">
                <a:moveTo>
                  <a:pt x="800100" y="0"/>
                </a:moveTo>
                <a:lnTo>
                  <a:pt x="0" y="0"/>
                </a:lnTo>
                <a:lnTo>
                  <a:pt x="0" y="8572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05400" y="1076325"/>
            <a:ext cx="0" cy="857250"/>
          </a:xfrm>
          <a:custGeom>
            <a:avLst/>
            <a:gdLst/>
            <a:ahLst/>
            <a:cxnLst/>
            <a:rect l="l" t="t" r="r" b="b"/>
            <a:pathLst>
              <a:path h="857250">
                <a:moveTo>
                  <a:pt x="0" y="857250"/>
                </a:moveTo>
                <a:lnTo>
                  <a:pt x="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86250" y="1057275"/>
            <a:ext cx="800100" cy="8572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86250" y="1057275"/>
            <a:ext cx="800100" cy="857250"/>
          </a:xfrm>
          <a:custGeom>
            <a:avLst/>
            <a:gdLst/>
            <a:ahLst/>
            <a:cxnLst/>
            <a:rect l="l" t="t" r="r" b="b"/>
            <a:pathLst>
              <a:path w="800100" h="857250">
                <a:moveTo>
                  <a:pt x="0" y="857250"/>
                </a:moveTo>
                <a:lnTo>
                  <a:pt x="800100" y="857250"/>
                </a:lnTo>
                <a:lnTo>
                  <a:pt x="800100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303521" y="1122680"/>
            <a:ext cx="765810" cy="73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Give blank  AS</a:t>
            </a:r>
            <a:r>
              <a:rPr sz="800" spc="-10" dirty="0">
                <a:latin typeface="Calibri"/>
                <a:cs typeface="Calibri"/>
              </a:rPr>
              <a:t>Qs </a:t>
            </a:r>
            <a:r>
              <a:rPr sz="800" spc="-5" dirty="0">
                <a:latin typeface="Calibri"/>
                <a:cs typeface="Calibri"/>
              </a:rPr>
              <a:t>to Baby Day Front Desk staff to distribute to appropriate clients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448300" y="2190750"/>
            <a:ext cx="742950" cy="914400"/>
          </a:xfrm>
          <a:custGeom>
            <a:avLst/>
            <a:gdLst/>
            <a:ahLst/>
            <a:cxnLst/>
            <a:rect l="l" t="t" r="r" b="b"/>
            <a:pathLst>
              <a:path w="742950" h="914400">
                <a:moveTo>
                  <a:pt x="0" y="914400"/>
                </a:moveTo>
                <a:lnTo>
                  <a:pt x="742950" y="914400"/>
                </a:lnTo>
                <a:lnTo>
                  <a:pt x="74295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48300" y="3105150"/>
            <a:ext cx="742950" cy="0"/>
          </a:xfrm>
          <a:custGeom>
            <a:avLst/>
            <a:gdLst/>
            <a:ahLst/>
            <a:cxnLst/>
            <a:rect l="l" t="t" r="r" b="b"/>
            <a:pathLst>
              <a:path w="742950">
                <a:moveTo>
                  <a:pt x="0" y="0"/>
                </a:moveTo>
                <a:lnTo>
                  <a:pt x="74295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48300" y="219075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91250" y="219075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29250" y="2171700"/>
            <a:ext cx="742950" cy="9144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29250" y="2171700"/>
            <a:ext cx="742950" cy="914400"/>
          </a:xfrm>
          <a:custGeom>
            <a:avLst/>
            <a:gdLst/>
            <a:ahLst/>
            <a:cxnLst/>
            <a:rect l="l" t="t" r="r" b="b"/>
            <a:pathLst>
              <a:path w="742950" h="914400">
                <a:moveTo>
                  <a:pt x="0" y="914400"/>
                </a:moveTo>
                <a:lnTo>
                  <a:pt x="742950" y="914400"/>
                </a:lnTo>
                <a:lnTo>
                  <a:pt x="74295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472429" y="2387600"/>
            <a:ext cx="656590" cy="492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Give client AS</a:t>
            </a:r>
            <a:r>
              <a:rPr sz="800" spc="-10" dirty="0">
                <a:latin typeface="Calibri"/>
                <a:cs typeface="Calibri"/>
              </a:rPr>
              <a:t>Q</a:t>
            </a:r>
            <a:r>
              <a:rPr sz="800" spc="-5" dirty="0">
                <a:latin typeface="Calibri"/>
                <a:cs typeface="Calibri"/>
              </a:rPr>
              <a:t> at check in and ask to give to Baby Day C</a:t>
            </a:r>
            <a:r>
              <a:rPr sz="800" spc="-10" dirty="0">
                <a:latin typeface="Calibri"/>
                <a:cs typeface="Calibri"/>
              </a:rPr>
              <a:t>MA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467475" y="1047750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0" y="914400"/>
                </a:moveTo>
                <a:lnTo>
                  <a:pt x="800100" y="914400"/>
                </a:lnTo>
                <a:lnTo>
                  <a:pt x="8001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67475" y="1047750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800100" y="0"/>
                </a:moveTo>
                <a:lnTo>
                  <a:pt x="0" y="0"/>
                </a:lnTo>
                <a:lnTo>
                  <a:pt x="0" y="9144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67575" y="104775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48425" y="1028700"/>
            <a:ext cx="800100" cy="9144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48425" y="1028700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0" y="914400"/>
                </a:moveTo>
                <a:lnTo>
                  <a:pt x="800100" y="914400"/>
                </a:lnTo>
                <a:lnTo>
                  <a:pt x="8001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516116" y="1122680"/>
            <a:ext cx="66357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 algn="just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Review AS</a:t>
            </a:r>
            <a:r>
              <a:rPr sz="800" spc="-10" dirty="0">
                <a:latin typeface="Calibri"/>
                <a:cs typeface="Calibri"/>
              </a:rPr>
              <a:t>Q fo</a:t>
            </a:r>
            <a:r>
              <a:rPr sz="800" spc="-5" dirty="0">
                <a:latin typeface="Calibri"/>
                <a:cs typeface="Calibri"/>
              </a:rPr>
              <a:t>r co</a:t>
            </a:r>
            <a:r>
              <a:rPr sz="800" spc="-10" dirty="0">
                <a:latin typeface="Calibri"/>
                <a:cs typeface="Calibri"/>
              </a:rPr>
              <a:t>mpl</a:t>
            </a:r>
            <a:r>
              <a:rPr sz="800" spc="-5" dirty="0">
                <a:latin typeface="Calibri"/>
                <a:cs typeface="Calibri"/>
              </a:rPr>
              <a:t>eteness, 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dul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 app</a:t>
            </a:r>
            <a:r>
              <a:rPr sz="800" spc="-5" dirty="0">
                <a:latin typeface="Calibri"/>
                <a:cs typeface="Calibri"/>
              </a:rPr>
              <a:t>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487159" y="1488440"/>
            <a:ext cx="72136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800" spc="-10" dirty="0">
                <a:latin typeface="Calibri"/>
                <a:cs typeface="Calibri"/>
              </a:rPr>
              <a:t>wi</a:t>
            </a:r>
            <a:r>
              <a:rPr sz="800" spc="-5" dirty="0">
                <a:latin typeface="Calibri"/>
                <a:cs typeface="Calibri"/>
              </a:rPr>
              <a:t>th PCP, add AS</a:t>
            </a:r>
            <a:r>
              <a:rPr sz="800" spc="-10" dirty="0">
                <a:latin typeface="Calibri"/>
                <a:cs typeface="Calibri"/>
              </a:rPr>
              <a:t>QC</a:t>
            </a:r>
            <a:r>
              <a:rPr sz="800" spc="-5" dirty="0">
                <a:latin typeface="Calibri"/>
                <a:cs typeface="Calibri"/>
              </a:rPr>
              <a:t>PLT to appt note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562850" y="1047750"/>
            <a:ext cx="857250" cy="914400"/>
          </a:xfrm>
          <a:custGeom>
            <a:avLst/>
            <a:gdLst/>
            <a:ahLst/>
            <a:cxnLst/>
            <a:rect l="l" t="t" r="r" b="b"/>
            <a:pathLst>
              <a:path w="857250" h="914400">
                <a:moveTo>
                  <a:pt x="0" y="914400"/>
                </a:moveTo>
                <a:lnTo>
                  <a:pt x="857250" y="914400"/>
                </a:lnTo>
                <a:lnTo>
                  <a:pt x="85725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62850" y="1047750"/>
            <a:ext cx="857250" cy="914400"/>
          </a:xfrm>
          <a:custGeom>
            <a:avLst/>
            <a:gdLst/>
            <a:ahLst/>
            <a:cxnLst/>
            <a:rect l="l" t="t" r="r" b="b"/>
            <a:pathLst>
              <a:path w="857250" h="914400">
                <a:moveTo>
                  <a:pt x="857250" y="0"/>
                </a:moveTo>
                <a:lnTo>
                  <a:pt x="0" y="0"/>
                </a:lnTo>
                <a:lnTo>
                  <a:pt x="0" y="9144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0100" y="104775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43800" y="1028700"/>
            <a:ext cx="857250" cy="9144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43800" y="1028700"/>
            <a:ext cx="857250" cy="914400"/>
          </a:xfrm>
          <a:custGeom>
            <a:avLst/>
            <a:gdLst/>
            <a:ahLst/>
            <a:cxnLst/>
            <a:rect l="l" t="t" r="r" b="b"/>
            <a:pathLst>
              <a:path w="857250" h="914400">
                <a:moveTo>
                  <a:pt x="0" y="914400"/>
                </a:moveTo>
                <a:lnTo>
                  <a:pt x="857250" y="914400"/>
                </a:lnTo>
                <a:lnTo>
                  <a:pt x="85725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558278" y="1122680"/>
            <a:ext cx="82867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Do</a:t>
            </a:r>
            <a:r>
              <a:rPr sz="800" spc="-5" dirty="0">
                <a:latin typeface="Calibri"/>
                <a:cs typeface="Calibri"/>
              </a:rPr>
              <a:t>cu</a:t>
            </a:r>
            <a:r>
              <a:rPr sz="800" spc="-10" dirty="0">
                <a:latin typeface="Calibri"/>
                <a:cs typeface="Calibri"/>
              </a:rPr>
              <a:t>men</a:t>
            </a:r>
            <a:r>
              <a:rPr sz="800" spc="-5" dirty="0">
                <a:latin typeface="Calibri"/>
                <a:cs typeface="Calibri"/>
              </a:rPr>
              <a:t>ts AS</a:t>
            </a:r>
            <a:r>
              <a:rPr sz="800" spc="-10" dirty="0">
                <a:latin typeface="Calibri"/>
                <a:cs typeface="Calibri"/>
              </a:rPr>
              <a:t>Q in E</a:t>
            </a:r>
            <a:r>
              <a:rPr sz="800" spc="-5" dirty="0">
                <a:latin typeface="Calibri"/>
                <a:cs typeface="Calibri"/>
              </a:rPr>
              <a:t>PIC, send an inbox </a:t>
            </a:r>
            <a:r>
              <a:rPr sz="800" spc="-10" dirty="0">
                <a:latin typeface="Calibri"/>
                <a:cs typeface="Calibri"/>
              </a:rPr>
              <a:t>messa</a:t>
            </a:r>
            <a:r>
              <a:rPr sz="800" spc="-5" dirty="0">
                <a:latin typeface="Calibri"/>
                <a:cs typeface="Calibri"/>
              </a:rPr>
              <a:t>ge to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558278" y="1488440"/>
            <a:ext cx="82867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p</a:t>
            </a:r>
            <a:r>
              <a:rPr sz="800" spc="-5" dirty="0">
                <a:latin typeface="Calibri"/>
                <a:cs typeface="Calibri"/>
              </a:rPr>
              <a:t>rovider </a:t>
            </a:r>
            <a:r>
              <a:rPr sz="800" spc="-10" dirty="0">
                <a:latin typeface="Calibri"/>
                <a:cs typeface="Calibri"/>
              </a:rPr>
              <a:t>w/ da</a:t>
            </a:r>
            <a:r>
              <a:rPr sz="800" spc="-5" dirty="0">
                <a:latin typeface="Calibri"/>
                <a:cs typeface="Calibri"/>
              </a:rPr>
              <a:t>te of appt and if score is belo</a:t>
            </a:r>
            <a:r>
              <a:rPr sz="800" spc="-10" dirty="0">
                <a:latin typeface="Calibri"/>
                <a:cs typeface="Calibri"/>
              </a:rPr>
              <a:t>w </a:t>
            </a:r>
            <a:r>
              <a:rPr sz="800" spc="-5" dirty="0">
                <a:latin typeface="Calibri"/>
                <a:cs typeface="Calibri"/>
              </a:rPr>
              <a:t>cut off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715375" y="104775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914400"/>
                </a:lnTo>
                <a:lnTo>
                  <a:pt x="9144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15375" y="104775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914400" y="0"/>
                </a:moveTo>
                <a:lnTo>
                  <a:pt x="0" y="0"/>
                </a:lnTo>
                <a:lnTo>
                  <a:pt x="0" y="9144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696325" y="1028700"/>
            <a:ext cx="914400" cy="9144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705056" y="1037431"/>
            <a:ext cx="915669" cy="914400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 marR="48895" indent="-635" algn="ctr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Places co</a:t>
            </a:r>
            <a:r>
              <a:rPr sz="800" spc="-10" dirty="0">
                <a:latin typeface="Calibri"/>
                <a:cs typeface="Calibri"/>
              </a:rPr>
              <a:t>mpl</a:t>
            </a:r>
            <a:r>
              <a:rPr sz="800" spc="-5" dirty="0">
                <a:latin typeface="Calibri"/>
                <a:cs typeface="Calibri"/>
              </a:rPr>
              <a:t>eted A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Q</a:t>
            </a:r>
            <a:r>
              <a:rPr sz="800" dirty="0">
                <a:latin typeface="Calibri"/>
                <a:cs typeface="Calibri"/>
              </a:rPr>
              <a:t>s </a:t>
            </a:r>
            <a:r>
              <a:rPr sz="800" spc="-5" dirty="0">
                <a:latin typeface="Calibri"/>
                <a:cs typeface="Calibri"/>
              </a:rPr>
              <a:t>i</a:t>
            </a:r>
            <a:r>
              <a:rPr sz="800" dirty="0">
                <a:latin typeface="Calibri"/>
                <a:cs typeface="Calibri"/>
              </a:rPr>
              <a:t>n “</a:t>
            </a:r>
            <a:r>
              <a:rPr sz="800" spc="-5" dirty="0">
                <a:latin typeface="Calibri"/>
                <a:cs typeface="Calibri"/>
              </a:rPr>
              <a:t>i</a:t>
            </a:r>
            <a:r>
              <a:rPr sz="800" dirty="0">
                <a:latin typeface="Calibri"/>
                <a:cs typeface="Calibri"/>
              </a:rPr>
              <a:t>n box” for fax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s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o b</a:t>
            </a:r>
            <a:r>
              <a:rPr sz="800" spc="-5" dirty="0">
                <a:latin typeface="Calibri"/>
                <a:cs typeface="Calibri"/>
              </a:rPr>
              <a:t>e </a:t>
            </a:r>
            <a:r>
              <a:rPr sz="800" dirty="0">
                <a:latin typeface="Calibri"/>
                <a:cs typeface="Calibri"/>
              </a:rPr>
              <a:t>dis</a:t>
            </a:r>
            <a:r>
              <a:rPr sz="800" spc="-5" dirty="0">
                <a:latin typeface="Calibri"/>
                <a:cs typeface="Calibri"/>
              </a:rPr>
              <a:t>tr</a:t>
            </a:r>
            <a:r>
              <a:rPr sz="800" dirty="0">
                <a:latin typeface="Calibri"/>
                <a:cs typeface="Calibri"/>
              </a:rPr>
              <a:t>ibu</a:t>
            </a:r>
            <a:r>
              <a:rPr sz="800" spc="-5" dirty="0">
                <a:latin typeface="Calibri"/>
                <a:cs typeface="Calibri"/>
              </a:rPr>
              <a:t>te</a:t>
            </a:r>
            <a:r>
              <a:rPr sz="800" dirty="0">
                <a:latin typeface="Calibri"/>
                <a:cs typeface="Calibri"/>
              </a:rPr>
              <a:t>d o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 fax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s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10" dirty="0">
                <a:latin typeface="Calibri"/>
                <a:cs typeface="Calibri"/>
              </a:rPr>
              <a:t>em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o </a:t>
            </a:r>
            <a:r>
              <a:rPr sz="800" spc="-5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</a:t>
            </a:r>
            <a:r>
              <a:rPr sz="800" spc="-5" dirty="0">
                <a:latin typeface="Calibri"/>
                <a:cs typeface="Calibri"/>
              </a:rPr>
              <a:t>e </a:t>
            </a:r>
            <a:r>
              <a:rPr sz="800" dirty="0">
                <a:latin typeface="Calibri"/>
                <a:cs typeface="Calibri"/>
              </a:rPr>
              <a:t>app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op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ia</a:t>
            </a:r>
            <a:r>
              <a:rPr sz="800" spc="-5" dirty="0">
                <a:latin typeface="Calibri"/>
                <a:cs typeface="Calibri"/>
              </a:rPr>
              <a:t>te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lini</a:t>
            </a:r>
            <a:r>
              <a:rPr sz="800" spc="-5" dirty="0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942975" y="3448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42975" y="3448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23925" y="3429000"/>
            <a:ext cx="914400" cy="6858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90750" y="3448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190750" y="3448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171700" y="3429000"/>
            <a:ext cx="914400" cy="6858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33750" y="3448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33750" y="413385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333750" y="3448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248150" y="344805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685800"/>
                </a:moveTo>
                <a:lnTo>
                  <a:pt x="0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314700" y="3429000"/>
            <a:ext cx="914400" cy="6858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314700" y="34290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29175" y="4591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10125" y="4572000"/>
            <a:ext cx="914400" cy="6858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62050" y="5734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62050" y="5734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43000" y="5715000"/>
            <a:ext cx="914400" cy="6858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419350" y="5734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419350" y="5734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00300" y="5715000"/>
            <a:ext cx="914400" cy="6858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62350" y="5734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62350" y="573405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43300" y="5715000"/>
            <a:ext cx="914400" cy="6858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86350" y="1485900"/>
            <a:ext cx="276225" cy="1143000"/>
          </a:xfrm>
          <a:custGeom>
            <a:avLst/>
            <a:gdLst/>
            <a:ahLst/>
            <a:cxnLst/>
            <a:rect l="l" t="t" r="r" b="b"/>
            <a:pathLst>
              <a:path w="276225" h="1143000">
                <a:moveTo>
                  <a:pt x="0" y="0"/>
                </a:moveTo>
                <a:lnTo>
                  <a:pt x="171450" y="0"/>
                </a:lnTo>
                <a:lnTo>
                  <a:pt x="171450" y="1143000"/>
                </a:lnTo>
                <a:lnTo>
                  <a:pt x="276225" y="114300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339841" y="2581275"/>
            <a:ext cx="89535" cy="95250"/>
          </a:xfrm>
          <a:custGeom>
            <a:avLst/>
            <a:gdLst/>
            <a:ahLst/>
            <a:cxnLst/>
            <a:rect l="l" t="t" r="r" b="b"/>
            <a:pathLst>
              <a:path w="89535" h="95250">
                <a:moveTo>
                  <a:pt x="3683" y="0"/>
                </a:moveTo>
                <a:lnTo>
                  <a:pt x="2073" y="7332"/>
                </a:lnTo>
                <a:lnTo>
                  <a:pt x="6434" y="19197"/>
                </a:lnTo>
                <a:lnTo>
                  <a:pt x="9242" y="31394"/>
                </a:lnTo>
                <a:lnTo>
                  <a:pt x="10498" y="43780"/>
                </a:lnTo>
                <a:lnTo>
                  <a:pt x="10202" y="56210"/>
                </a:lnTo>
                <a:lnTo>
                  <a:pt x="8353" y="68541"/>
                </a:lnTo>
                <a:lnTo>
                  <a:pt x="4953" y="80629"/>
                </a:lnTo>
                <a:lnTo>
                  <a:pt x="0" y="92328"/>
                </a:lnTo>
                <a:lnTo>
                  <a:pt x="3683" y="95250"/>
                </a:lnTo>
                <a:lnTo>
                  <a:pt x="89408" y="47625"/>
                </a:lnTo>
                <a:lnTo>
                  <a:pt x="3683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72200" y="1485900"/>
            <a:ext cx="209550" cy="1143000"/>
          </a:xfrm>
          <a:custGeom>
            <a:avLst/>
            <a:gdLst/>
            <a:ahLst/>
            <a:cxnLst/>
            <a:rect l="l" t="t" r="r" b="b"/>
            <a:pathLst>
              <a:path w="209550" h="1143000">
                <a:moveTo>
                  <a:pt x="0" y="1143000"/>
                </a:moveTo>
                <a:lnTo>
                  <a:pt x="114300" y="1143000"/>
                </a:lnTo>
                <a:lnTo>
                  <a:pt x="114300" y="0"/>
                </a:lnTo>
                <a:lnTo>
                  <a:pt x="20955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58254" y="1438275"/>
            <a:ext cx="90170" cy="95250"/>
          </a:xfrm>
          <a:custGeom>
            <a:avLst/>
            <a:gdLst/>
            <a:ahLst/>
            <a:cxnLst/>
            <a:rect l="l" t="t" r="r" b="b"/>
            <a:pathLst>
              <a:path w="90170" h="95250">
                <a:moveTo>
                  <a:pt x="4445" y="0"/>
                </a:moveTo>
                <a:lnTo>
                  <a:pt x="2073" y="7332"/>
                </a:lnTo>
                <a:lnTo>
                  <a:pt x="6434" y="19197"/>
                </a:lnTo>
                <a:lnTo>
                  <a:pt x="9242" y="31394"/>
                </a:lnTo>
                <a:lnTo>
                  <a:pt x="10498" y="43780"/>
                </a:lnTo>
                <a:lnTo>
                  <a:pt x="10202" y="56210"/>
                </a:lnTo>
                <a:lnTo>
                  <a:pt x="8353" y="68541"/>
                </a:lnTo>
                <a:lnTo>
                  <a:pt x="4953" y="80629"/>
                </a:lnTo>
                <a:lnTo>
                  <a:pt x="0" y="92328"/>
                </a:lnTo>
                <a:lnTo>
                  <a:pt x="4445" y="95250"/>
                </a:lnTo>
                <a:lnTo>
                  <a:pt x="90170" y="47625"/>
                </a:lnTo>
                <a:lnTo>
                  <a:pt x="4445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48525" y="14859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454392" y="1438275"/>
            <a:ext cx="89535" cy="95250"/>
          </a:xfrm>
          <a:custGeom>
            <a:avLst/>
            <a:gdLst/>
            <a:ahLst/>
            <a:cxnLst/>
            <a:rect l="l" t="t" r="r" b="b"/>
            <a:pathLst>
              <a:path w="89534" h="95250">
                <a:moveTo>
                  <a:pt x="3682" y="0"/>
                </a:moveTo>
                <a:lnTo>
                  <a:pt x="2073" y="7332"/>
                </a:lnTo>
                <a:lnTo>
                  <a:pt x="6434" y="19197"/>
                </a:lnTo>
                <a:lnTo>
                  <a:pt x="9242" y="31394"/>
                </a:lnTo>
                <a:lnTo>
                  <a:pt x="10498" y="43780"/>
                </a:lnTo>
                <a:lnTo>
                  <a:pt x="10202" y="56210"/>
                </a:lnTo>
                <a:lnTo>
                  <a:pt x="8353" y="68541"/>
                </a:lnTo>
                <a:lnTo>
                  <a:pt x="4953" y="80629"/>
                </a:lnTo>
                <a:lnTo>
                  <a:pt x="0" y="92328"/>
                </a:lnTo>
                <a:lnTo>
                  <a:pt x="3682" y="95250"/>
                </a:lnTo>
                <a:lnTo>
                  <a:pt x="89407" y="47625"/>
                </a:lnTo>
                <a:lnTo>
                  <a:pt x="3682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401050" y="14859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07679" y="1438275"/>
            <a:ext cx="88900" cy="95250"/>
          </a:xfrm>
          <a:custGeom>
            <a:avLst/>
            <a:gdLst/>
            <a:ahLst/>
            <a:cxnLst/>
            <a:rect l="l" t="t" r="r" b="b"/>
            <a:pathLst>
              <a:path w="88900" h="95250">
                <a:moveTo>
                  <a:pt x="2921" y="0"/>
                </a:moveTo>
                <a:lnTo>
                  <a:pt x="2026" y="7266"/>
                </a:lnTo>
                <a:lnTo>
                  <a:pt x="6359" y="19138"/>
                </a:lnTo>
                <a:lnTo>
                  <a:pt x="9151" y="31344"/>
                </a:lnTo>
                <a:lnTo>
                  <a:pt x="10402" y="43740"/>
                </a:lnTo>
                <a:lnTo>
                  <a:pt x="10112" y="56180"/>
                </a:lnTo>
                <a:lnTo>
                  <a:pt x="8282" y="68521"/>
                </a:lnTo>
                <a:lnTo>
                  <a:pt x="4911" y="80619"/>
                </a:lnTo>
                <a:lnTo>
                  <a:pt x="0" y="92328"/>
                </a:lnTo>
                <a:lnTo>
                  <a:pt x="2921" y="95250"/>
                </a:lnTo>
                <a:lnTo>
                  <a:pt x="88646" y="47625"/>
                </a:lnTo>
                <a:lnTo>
                  <a:pt x="2921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196592" y="3724275"/>
            <a:ext cx="89535" cy="95250"/>
          </a:xfrm>
          <a:custGeom>
            <a:avLst/>
            <a:gdLst/>
            <a:ahLst/>
            <a:cxnLst/>
            <a:rect l="l" t="t" r="r" b="b"/>
            <a:pathLst>
              <a:path w="89535" h="95250">
                <a:moveTo>
                  <a:pt x="3682" y="0"/>
                </a:moveTo>
                <a:lnTo>
                  <a:pt x="2073" y="7332"/>
                </a:lnTo>
                <a:lnTo>
                  <a:pt x="6434" y="19197"/>
                </a:lnTo>
                <a:lnTo>
                  <a:pt x="9242" y="31394"/>
                </a:lnTo>
                <a:lnTo>
                  <a:pt x="10498" y="43780"/>
                </a:lnTo>
                <a:lnTo>
                  <a:pt x="10202" y="56210"/>
                </a:lnTo>
                <a:lnTo>
                  <a:pt x="8353" y="68541"/>
                </a:lnTo>
                <a:lnTo>
                  <a:pt x="4953" y="80629"/>
                </a:lnTo>
                <a:lnTo>
                  <a:pt x="0" y="92328"/>
                </a:lnTo>
                <a:lnTo>
                  <a:pt x="3682" y="95250"/>
                </a:lnTo>
                <a:lnTo>
                  <a:pt x="89407" y="47625"/>
                </a:lnTo>
                <a:lnTo>
                  <a:pt x="3682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3375405" y="3530600"/>
            <a:ext cx="793115" cy="492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Place co</a:t>
            </a:r>
            <a:r>
              <a:rPr sz="800" spc="-10" dirty="0">
                <a:latin typeface="Calibri"/>
                <a:cs typeface="Calibri"/>
              </a:rPr>
              <a:t>mpl</a:t>
            </a:r>
            <a:r>
              <a:rPr sz="800" spc="-5" dirty="0">
                <a:latin typeface="Calibri"/>
                <a:cs typeface="Calibri"/>
              </a:rPr>
              <a:t>eted AS</a:t>
            </a:r>
            <a:r>
              <a:rPr sz="800" spc="-10" dirty="0">
                <a:latin typeface="Calibri"/>
                <a:cs typeface="Calibri"/>
              </a:rPr>
              <a:t>Q in </a:t>
            </a:r>
            <a:r>
              <a:rPr sz="800" spc="-5" dirty="0">
                <a:latin typeface="Calibri"/>
                <a:cs typeface="Calibri"/>
              </a:rPr>
              <a:t>exa</a:t>
            </a:r>
            <a:r>
              <a:rPr sz="800" spc="-10" dirty="0">
                <a:latin typeface="Calibri"/>
                <a:cs typeface="Calibri"/>
              </a:rPr>
              <a:t>m </a:t>
            </a:r>
            <a:r>
              <a:rPr sz="800" spc="-5" dirty="0">
                <a:latin typeface="Calibri"/>
                <a:cs typeface="Calibri"/>
              </a:rPr>
              <a:t>roo</a:t>
            </a:r>
            <a:r>
              <a:rPr sz="800" spc="-10" dirty="0">
                <a:latin typeface="Calibri"/>
                <a:cs typeface="Calibri"/>
              </a:rPr>
              <a:t>m</a:t>
            </a:r>
            <a:r>
              <a:rPr sz="800" spc="-5" dirty="0">
                <a:latin typeface="Calibri"/>
                <a:cs typeface="Calibri"/>
              </a:rPr>
              <a:t> once client is roo</a:t>
            </a:r>
            <a:r>
              <a:rPr sz="800" spc="-10" dirty="0">
                <a:latin typeface="Calibri"/>
                <a:cs typeface="Calibri"/>
              </a:rPr>
              <a:t>med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818856" y="4580731"/>
            <a:ext cx="915669" cy="685800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6690" marR="39370" indent="-156210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Reviews AS</a:t>
            </a:r>
            <a:r>
              <a:rPr sz="800" spc="-10" dirty="0">
                <a:latin typeface="Calibri"/>
                <a:cs typeface="Calibri"/>
              </a:rPr>
              <a:t>Q </a:t>
            </a:r>
            <a:r>
              <a:rPr sz="800" spc="-5" dirty="0">
                <a:latin typeface="Calibri"/>
                <a:cs typeface="Calibri"/>
              </a:rPr>
              <a:t>results </a:t>
            </a:r>
            <a:r>
              <a:rPr sz="800" spc="-10" dirty="0">
                <a:latin typeface="Calibri"/>
                <a:cs typeface="Calibri"/>
              </a:rPr>
              <a:t>wi</a:t>
            </a:r>
            <a:r>
              <a:rPr sz="800" spc="-5" dirty="0">
                <a:latin typeface="Calibri"/>
                <a:cs typeface="Calibri"/>
              </a:rPr>
              <a:t>th parents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151731" y="5723731"/>
            <a:ext cx="915669" cy="687070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7320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Baby Day Prep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409031" y="5723731"/>
            <a:ext cx="915669" cy="687070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6550" marR="121920" indent="-225425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Da</a:t>
            </a:r>
            <a:r>
              <a:rPr sz="800" spc="-5" dirty="0">
                <a:latin typeface="Calibri"/>
                <a:cs typeface="Calibri"/>
              </a:rPr>
              <a:t>y of Baby Day Clinic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552031" y="5723731"/>
            <a:ext cx="915669" cy="687070"/>
          </a:xfrm>
          <a:prstGeom prst="rect">
            <a:avLst/>
          </a:prstGeom>
          <a:ln w="31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Da</a:t>
            </a:r>
            <a:r>
              <a:rPr sz="800" spc="-5" dirty="0">
                <a:latin typeface="Calibri"/>
                <a:cs typeface="Calibri"/>
              </a:rPr>
              <a:t>y of Office Visit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225292" y="3724275"/>
            <a:ext cx="89535" cy="95250"/>
          </a:xfrm>
          <a:custGeom>
            <a:avLst/>
            <a:gdLst/>
            <a:ahLst/>
            <a:cxnLst/>
            <a:rect l="l" t="t" r="r" b="b"/>
            <a:pathLst>
              <a:path w="89535" h="95250">
                <a:moveTo>
                  <a:pt x="3682" y="0"/>
                </a:moveTo>
                <a:lnTo>
                  <a:pt x="2073" y="7332"/>
                </a:lnTo>
                <a:lnTo>
                  <a:pt x="6434" y="19197"/>
                </a:lnTo>
                <a:lnTo>
                  <a:pt x="9242" y="31394"/>
                </a:lnTo>
                <a:lnTo>
                  <a:pt x="10498" y="43780"/>
                </a:lnTo>
                <a:lnTo>
                  <a:pt x="10202" y="56210"/>
                </a:lnTo>
                <a:lnTo>
                  <a:pt x="8353" y="68541"/>
                </a:lnTo>
                <a:lnTo>
                  <a:pt x="4953" y="80629"/>
                </a:lnTo>
                <a:lnTo>
                  <a:pt x="0" y="92328"/>
                </a:lnTo>
                <a:lnTo>
                  <a:pt x="3682" y="95250"/>
                </a:lnTo>
                <a:lnTo>
                  <a:pt x="89407" y="47625"/>
                </a:lnTo>
                <a:lnTo>
                  <a:pt x="3682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229100" y="3771900"/>
            <a:ext cx="514350" cy="1143000"/>
          </a:xfrm>
          <a:custGeom>
            <a:avLst/>
            <a:gdLst/>
            <a:ahLst/>
            <a:cxnLst/>
            <a:rect l="l" t="t" r="r" b="b"/>
            <a:pathLst>
              <a:path w="514350" h="1143000">
                <a:moveTo>
                  <a:pt x="0" y="0"/>
                </a:moveTo>
                <a:lnTo>
                  <a:pt x="228600" y="0"/>
                </a:lnTo>
                <a:lnTo>
                  <a:pt x="228600" y="1143000"/>
                </a:lnTo>
                <a:lnTo>
                  <a:pt x="514350" y="114300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721478" y="4867275"/>
            <a:ext cx="88900" cy="95250"/>
          </a:xfrm>
          <a:custGeom>
            <a:avLst/>
            <a:gdLst/>
            <a:ahLst/>
            <a:cxnLst/>
            <a:rect l="l" t="t" r="r" b="b"/>
            <a:pathLst>
              <a:path w="88900" h="95250">
                <a:moveTo>
                  <a:pt x="2921" y="0"/>
                </a:moveTo>
                <a:lnTo>
                  <a:pt x="2026" y="7266"/>
                </a:lnTo>
                <a:lnTo>
                  <a:pt x="6359" y="19138"/>
                </a:lnTo>
                <a:lnTo>
                  <a:pt x="9151" y="31344"/>
                </a:lnTo>
                <a:lnTo>
                  <a:pt x="10402" y="43740"/>
                </a:lnTo>
                <a:lnTo>
                  <a:pt x="10112" y="56180"/>
                </a:lnTo>
                <a:lnTo>
                  <a:pt x="8282" y="68521"/>
                </a:lnTo>
                <a:lnTo>
                  <a:pt x="4911" y="80619"/>
                </a:lnTo>
                <a:lnTo>
                  <a:pt x="0" y="92329"/>
                </a:lnTo>
                <a:lnTo>
                  <a:pt x="2921" y="95250"/>
                </a:lnTo>
                <a:lnTo>
                  <a:pt x="88646" y="47625"/>
                </a:lnTo>
                <a:lnTo>
                  <a:pt x="2921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0" name="object 110"/>
          <p:cNvGraphicFramePr>
            <a:graphicFrameLocks noGrp="1"/>
          </p:cNvGraphicFramePr>
          <p:nvPr/>
        </p:nvGraphicFramePr>
        <p:xfrm>
          <a:off x="931068" y="3436143"/>
          <a:ext cx="2315367" cy="6865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68">
                <a:tc rowSpan="2">
                  <a:txBody>
                    <a:bodyPr/>
                    <a:lstStyle/>
                    <a:p>
                      <a:pPr marL="90805" marR="9969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Scrub schedule: Note any appointments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 ASQCPLT in appt notes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R w="3175">
                      <a:solidFill>
                        <a:srgbClr val="404040"/>
                      </a:solidFill>
                      <a:prstDash val="solid"/>
                    </a:lnR>
                    <a:lnT w="3175">
                      <a:solidFill>
                        <a:srgbClr val="404040"/>
                      </a:solidFill>
                      <a:prstDash val="solid"/>
                    </a:lnT>
                    <a:lnB w="3175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R w="3175">
                      <a:solidFill>
                        <a:srgbClr val="404040"/>
                      </a:solidFill>
                      <a:prstDash val="solid"/>
                    </a:lnR>
                    <a:lnT w="3175">
                      <a:solidFill>
                        <a:srgbClr val="404040"/>
                      </a:solidFill>
                      <a:prstDash val="solid"/>
                    </a:lnT>
                    <a:lnB w="1270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T w="3175">
                      <a:solidFill>
                        <a:srgbClr val="404040"/>
                      </a:solidFill>
                      <a:prstDash val="solid"/>
                    </a:lnT>
                    <a:lnB w="12700">
                      <a:solidFill>
                        <a:srgbClr val="40404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" marR="514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Retrieve completed ASQ from provide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 team box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175">
                      <a:solidFill>
                        <a:srgbClr val="404040"/>
                      </a:solidFill>
                      <a:prstDash val="solid"/>
                    </a:lnR>
                    <a:lnT w="3175">
                      <a:solidFill>
                        <a:srgbClr val="404040"/>
                      </a:solidFill>
                      <a:prstDash val="solid"/>
                    </a:lnT>
                    <a:lnB w="3175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B w="1270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R w="3175">
                      <a:solidFill>
                        <a:srgbClr val="404040"/>
                      </a:solidFill>
                      <a:prstDash val="solid"/>
                    </a:lnR>
                    <a:lnT w="3175">
                      <a:solidFill>
                        <a:srgbClr val="404040"/>
                      </a:solidFill>
                      <a:prstDash val="solid"/>
                    </a:lnT>
                    <a:lnB w="3175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R w="3175">
                      <a:solidFill>
                        <a:srgbClr val="404040"/>
                      </a:solidFill>
                      <a:prstDash val="solid"/>
                    </a:lnR>
                    <a:lnT w="12700">
                      <a:solidFill>
                        <a:srgbClr val="40404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T w="12700">
                      <a:solidFill>
                        <a:srgbClr val="404040"/>
                      </a:solidFill>
                      <a:prstDash val="solid"/>
                    </a:lnT>
                    <a:lnB w="3175">
                      <a:solidFill>
                        <a:srgbClr val="40404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3175">
                      <a:solidFill>
                        <a:srgbClr val="404040"/>
                      </a:solidFill>
                      <a:prstDash val="solid"/>
                    </a:lnR>
                    <a:lnT w="3175">
                      <a:solidFill>
                        <a:srgbClr val="404040"/>
                      </a:solidFill>
                      <a:prstDash val="solid"/>
                    </a:lnT>
                    <a:lnB w="3175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404040"/>
                      </a:solidFill>
                      <a:prstDash val="solid"/>
                    </a:lnL>
                    <a:lnT w="12700">
                      <a:solidFill>
                        <a:srgbClr val="40404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9" name="Picture 118">
            <a:extLst>
              <a:ext uri="{FF2B5EF4-FFF2-40B4-BE49-F238E27FC236}">
                <a16:creationId xmlns:a16="http://schemas.microsoft.com/office/drawing/2014/main" id="{B6EC013A-9D72-47A8-955A-489F2DAA061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7067" y="6787937"/>
            <a:ext cx="865908" cy="865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kappesc</dc:creator>
  <cp:keywords>&lt;Baby Day CMA&gt; &lt;Baby Day Front Desk&gt; &lt;CMA&gt; &lt;PCP&gt; &lt;Color Key&gt;</cp:keywords>
  <cp:lastModifiedBy>Caroline Freeman</cp:lastModifiedBy>
  <cp:revision>1</cp:revision>
  <dcterms:created xsi:type="dcterms:W3CDTF">2020-07-23T13:04:00Z</dcterms:created>
  <dcterms:modified xsi:type="dcterms:W3CDTF">2020-12-28T19:11:31Z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2019-10-15T00:00:00Z</vt:filetime>
  </property>
  <property fmtid="{D5CDD505-2E9C-101B-9397-08002B2CF9AE}" pid="3" name="LastSaved">
    <vt:filetime>2020-07-23T00:00:00Z</vt:filetime>
  </property>
</Properties>
</file>