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58" r:id="rId5"/>
    <p:sldId id="259" r:id="rId6"/>
    <p:sldId id="262" r:id="rId7"/>
    <p:sldId id="261"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880CF87-E0D2-491F-A7B5-176516A1C81F}">
          <p14:sldIdLst>
            <p14:sldId id="256"/>
          </p14:sldIdLst>
        </p14:section>
        <p14:section name="Untitled Section" id="{5C761128-860B-432F-862A-0EB0D0534083}">
          <p14:sldIdLst>
            <p14:sldId id="257"/>
            <p14:sldId id="260"/>
            <p14:sldId id="258"/>
            <p14:sldId id="259"/>
            <p14:sldId id="262"/>
            <p14:sldId id="261"/>
            <p14:sldId id="263"/>
            <p14:sldId id="264"/>
            <p14:sldId id="26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varScale="1">
        <p:scale>
          <a:sx n="111" d="100"/>
          <a:sy n="111" d="100"/>
        </p:scale>
        <p:origin x="-1614"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49D430DD-6800-412D-B5E5-3585FFAD3159}"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01EE9C-3D51-414B-9738-5D11FF5F0D4A}" type="slidenum">
              <a:rPr lang="en-US" smtClean="0"/>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D430DD-6800-412D-B5E5-3585FFAD3159}"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01EE9C-3D51-414B-9738-5D11FF5F0D4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D430DD-6800-412D-B5E5-3585FFAD3159}"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01EE9C-3D51-414B-9738-5D11FF5F0D4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D430DD-6800-412D-B5E5-3585FFAD3159}"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01EE9C-3D51-414B-9738-5D11FF5F0D4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49D430DD-6800-412D-B5E5-3585FFAD3159}" type="datetimeFigureOut">
              <a:rPr lang="en-US" smtClean="0"/>
              <a:t>7/23/2020</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D301EE9C-3D51-414B-9738-5D11FF5F0D4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D430DD-6800-412D-B5E5-3585FFAD3159}" type="datetimeFigureOut">
              <a:rPr lang="en-US" smtClean="0"/>
              <a:t>7/23/2020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01EE9C-3D51-414B-9738-5D11FF5F0D4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D430DD-6800-412D-B5E5-3585FFAD3159}" type="datetimeFigureOut">
              <a:rPr lang="en-US" smtClean="0"/>
              <a:t>7/23/2020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01EE9C-3D51-414B-9738-5D11FF5F0D4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D430DD-6800-412D-B5E5-3585FFAD3159}" type="datetimeFigureOut">
              <a:rPr lang="en-US" smtClean="0"/>
              <a:t>7/23/2020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01EE9C-3D51-414B-9738-5D11FF5F0D4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D430DD-6800-412D-B5E5-3585FFAD3159}" type="datetimeFigureOut">
              <a:rPr lang="en-US" smtClean="0"/>
              <a:t>7/23/2020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01EE9C-3D51-414B-9738-5D11FF5F0D4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9D430DD-6800-412D-B5E5-3585FFAD3159}" type="datetimeFigureOut">
              <a:rPr lang="en-US" smtClean="0"/>
              <a:t>7/23/2020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01EE9C-3D51-414B-9738-5D11FF5F0D4A}"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49D430DD-6800-412D-B5E5-3585FFAD3159}" type="datetimeFigureOut">
              <a:rPr lang="en-US" smtClean="0"/>
              <a:t>7/23/2020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01EE9C-3D51-414B-9738-5D11FF5F0D4A}"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49D430DD-6800-412D-B5E5-3585FFAD3159}" type="datetimeFigureOut">
              <a:rPr lang="en-US" smtClean="0"/>
              <a:t>7/23/2020</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D301EE9C-3D51-414B-9738-5D11FF5F0D4A}"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image" Target="../media/image16.jp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133600"/>
            <a:ext cx="4495800" cy="1981200"/>
          </a:xfrm>
        </p:spPr>
        <p:txBody>
          <a:bodyPr>
            <a:noAutofit/>
          </a:bodyPr>
          <a:lstStyle/>
          <a:p>
            <a:pPr algn="ctr"/>
            <a:r>
              <a:rPr lang="en-US" sz="5400" dirty="0" smtClean="0">
                <a:solidFill>
                  <a:schemeClr val="accent1">
                    <a:lumMod val="50000"/>
                  </a:schemeClr>
                </a:solidFill>
                <a:latin typeface="Bernard MT Condensed" pitchFamily="18" charset="0"/>
              </a:rPr>
              <a:t/>
            </a:r>
            <a:br>
              <a:rPr lang="en-US" sz="5400" dirty="0" smtClean="0">
                <a:solidFill>
                  <a:schemeClr val="accent1">
                    <a:lumMod val="50000"/>
                  </a:schemeClr>
                </a:solidFill>
                <a:latin typeface="Bernard MT Condensed" pitchFamily="18" charset="0"/>
              </a:rPr>
            </a:br>
            <a:r>
              <a:rPr lang="en-US" sz="5400" dirty="0">
                <a:solidFill>
                  <a:schemeClr val="accent1">
                    <a:lumMod val="50000"/>
                  </a:schemeClr>
                </a:solidFill>
                <a:latin typeface="Bernard MT Condensed" pitchFamily="18" charset="0"/>
              </a:rPr>
              <a:t/>
            </a:r>
            <a:br>
              <a:rPr lang="en-US" sz="5400" dirty="0">
                <a:solidFill>
                  <a:schemeClr val="accent1">
                    <a:lumMod val="50000"/>
                  </a:schemeClr>
                </a:solidFill>
                <a:latin typeface="Bernard MT Condensed" pitchFamily="18" charset="0"/>
              </a:rPr>
            </a:br>
            <a:r>
              <a:rPr lang="en-US" sz="5400" dirty="0" smtClean="0">
                <a:solidFill>
                  <a:schemeClr val="accent1">
                    <a:lumMod val="50000"/>
                  </a:schemeClr>
                </a:solidFill>
                <a:latin typeface="Bernard MT Condensed" pitchFamily="18" charset="0"/>
              </a:rPr>
              <a:t/>
            </a:r>
            <a:br>
              <a:rPr lang="en-US" sz="5400" dirty="0" smtClean="0">
                <a:solidFill>
                  <a:schemeClr val="accent1">
                    <a:lumMod val="50000"/>
                  </a:schemeClr>
                </a:solidFill>
                <a:latin typeface="Bernard MT Condensed" pitchFamily="18" charset="0"/>
              </a:rPr>
            </a:br>
            <a:r>
              <a:rPr lang="en-US" sz="5400" dirty="0" smtClean="0">
                <a:solidFill>
                  <a:schemeClr val="tx1"/>
                </a:solidFill>
                <a:effectLst>
                  <a:outerShdw blurRad="38100" dist="38100" dir="2700000" algn="tl">
                    <a:srgbClr val="000000">
                      <a:alpha val="43137"/>
                    </a:srgbClr>
                  </a:outerShdw>
                </a:effectLst>
                <a:latin typeface="Aharoni" pitchFamily="2" charset="-79"/>
                <a:cs typeface="Aharoni" pitchFamily="2" charset="-79"/>
              </a:rPr>
              <a:t>What is that Dark Spot?</a:t>
            </a:r>
            <a:endParaRPr lang="en-US" sz="5400" dirty="0">
              <a:solidFill>
                <a:schemeClr val="tx1"/>
              </a:solidFill>
              <a:effectLst>
                <a:outerShdw blurRad="38100" dist="38100" dir="2700000" algn="tl">
                  <a:srgbClr val="000000">
                    <a:alpha val="43137"/>
                  </a:srgbClr>
                </a:outerShdw>
              </a:effectLst>
              <a:latin typeface="Aharoni" pitchFamily="2" charset="-79"/>
              <a:cs typeface="Aharoni" pitchFamily="2" charset="-79"/>
            </a:endParaRPr>
          </a:p>
        </p:txBody>
      </p:sp>
      <p:sp>
        <p:nvSpPr>
          <p:cNvPr id="3" name="Subtitle 2"/>
          <p:cNvSpPr>
            <a:spLocks noGrp="1"/>
          </p:cNvSpPr>
          <p:nvPr>
            <p:ph type="subTitle" idx="1"/>
          </p:nvPr>
        </p:nvSpPr>
        <p:spPr>
          <a:xfrm>
            <a:off x="152400" y="3733800"/>
            <a:ext cx="4495800" cy="1066800"/>
          </a:xfrm>
        </p:spPr>
        <p:txBody>
          <a:bodyPr>
            <a:normAutofit fontScale="85000" lnSpcReduction="10000"/>
          </a:bodyPr>
          <a:lstStyle/>
          <a:p>
            <a:pPr algn="ctr"/>
            <a:r>
              <a:rPr lang="en-US" sz="3200" dirty="0" smtClean="0">
                <a:latin typeface="Bernard MT Condensed" pitchFamily="18" charset="0"/>
              </a:rPr>
              <a:t> </a:t>
            </a:r>
          </a:p>
          <a:p>
            <a:pPr algn="ctr"/>
            <a:r>
              <a:rPr lang="en-US" sz="2800" dirty="0" smtClean="0">
                <a:solidFill>
                  <a:schemeClr val="accent1">
                    <a:lumMod val="50000"/>
                  </a:schemeClr>
                </a:solidFill>
                <a:latin typeface="Aharoni" pitchFamily="2" charset="-79"/>
                <a:cs typeface="Aharoni" pitchFamily="2" charset="-79"/>
              </a:rPr>
              <a:t>A deeper look into Cavities…</a:t>
            </a:r>
            <a:endParaRPr lang="en-US" sz="2800" dirty="0">
              <a:solidFill>
                <a:schemeClr val="accent1">
                  <a:lumMod val="50000"/>
                </a:schemeClr>
              </a:solidFill>
              <a:latin typeface="Aharoni" pitchFamily="2" charset="-79"/>
              <a:cs typeface="Aharoni" pitchFamily="2" charset="-79"/>
            </a:endParaRPr>
          </a:p>
        </p:txBody>
      </p:sp>
      <p:sp>
        <p:nvSpPr>
          <p:cNvPr id="4" name="TextBox 3"/>
          <p:cNvSpPr txBox="1"/>
          <p:nvPr/>
        </p:nvSpPr>
        <p:spPr>
          <a:xfrm>
            <a:off x="533400" y="5029200"/>
            <a:ext cx="3886200" cy="369332"/>
          </a:xfrm>
          <a:prstGeom prst="rect">
            <a:avLst/>
          </a:prstGeom>
          <a:noFill/>
        </p:spPr>
        <p:txBody>
          <a:bodyPr wrap="square" rtlCol="0">
            <a:spAutoFit/>
          </a:bodyPr>
          <a:lstStyle/>
          <a:p>
            <a:pPr algn="ctr"/>
            <a:r>
              <a:rPr lang="en-US" dirty="0" smtClean="0"/>
              <a:t>By: </a:t>
            </a:r>
            <a:r>
              <a:rPr lang="en-US" smtClean="0"/>
              <a:t>Rachel </a:t>
            </a:r>
            <a:r>
              <a:rPr lang="en-US" smtClean="0"/>
              <a:t>Morsette, DA</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12" y="5867400"/>
            <a:ext cx="688975"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99882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8800" y="2286000"/>
            <a:ext cx="5525153" cy="3676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715000"/>
            <a:ext cx="688975"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8939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pPr algn="ctr"/>
            <a:r>
              <a:rPr lang="en-US" sz="4800" dirty="0" smtClean="0">
                <a:solidFill>
                  <a:schemeClr val="tx1"/>
                </a:solidFill>
                <a:effectLst>
                  <a:outerShdw blurRad="38100" dist="38100" dir="2700000" algn="tl">
                    <a:srgbClr val="000000">
                      <a:alpha val="43137"/>
                    </a:srgbClr>
                  </a:outerShdw>
                </a:effectLst>
                <a:latin typeface="Aharoni" pitchFamily="2" charset="-79"/>
                <a:cs typeface="Aharoni" pitchFamily="2" charset="-79"/>
              </a:rPr>
              <a:t>What does a cavity look like?</a:t>
            </a:r>
            <a:endParaRPr lang="en-US" sz="4800" dirty="0">
              <a:solidFill>
                <a:schemeClr val="tx1"/>
              </a:solidFill>
              <a:effectLst>
                <a:outerShdw blurRad="38100" dist="38100" dir="2700000" algn="tl">
                  <a:srgbClr val="000000">
                    <a:alpha val="43137"/>
                  </a:srgbClr>
                </a:outerShdw>
              </a:effectLst>
              <a:latin typeface="Aharoni" pitchFamily="2" charset="-79"/>
              <a:cs typeface="Aharoni" pitchFamily="2" charset="-79"/>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1524000"/>
            <a:ext cx="6553200" cy="4914900"/>
          </a:xfr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638800"/>
            <a:ext cx="688975"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42889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4419600"/>
            <a:ext cx="6172200" cy="1219200"/>
          </a:xfrm>
        </p:spPr>
        <p:txBody>
          <a:bodyPr>
            <a:normAutofit fontScale="90000"/>
          </a:bodyPr>
          <a:lstStyle/>
          <a:p>
            <a:r>
              <a:rPr lang="en-US" sz="4800" dirty="0" smtClean="0">
                <a:effectLst>
                  <a:outerShdw blurRad="38100" dist="38100" dir="2700000" algn="tl">
                    <a:srgbClr val="000000">
                      <a:alpha val="43137"/>
                    </a:srgbClr>
                  </a:outerShdw>
                </a:effectLst>
                <a:latin typeface="Aharoni" pitchFamily="2" charset="-79"/>
                <a:cs typeface="Aharoni" pitchFamily="2" charset="-79"/>
              </a:rPr>
              <a:t>How can my cavities be fixed?</a:t>
            </a:r>
            <a:endParaRPr lang="en-US" sz="4800" dirty="0">
              <a:effectLst>
                <a:outerShdw blurRad="38100" dist="38100" dir="2700000" algn="tl">
                  <a:srgbClr val="000000">
                    <a:alpha val="43137"/>
                  </a:srgbClr>
                </a:outerShdw>
              </a:effectLst>
              <a:latin typeface="Aharoni" pitchFamily="2" charset="-79"/>
              <a:cs typeface="Aharoni" pitchFamily="2" charset="-79"/>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3900" y="1371600"/>
            <a:ext cx="7696200" cy="2362200"/>
          </a:xfr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715000"/>
            <a:ext cx="688975"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99586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463381"/>
            <a:ext cx="8229600" cy="960438"/>
          </a:xfrm>
        </p:spPr>
        <p:txBody>
          <a:bodyPr>
            <a:normAutofit/>
          </a:bodyPr>
          <a:lstStyle/>
          <a:p>
            <a:pPr algn="r"/>
            <a:r>
              <a:rPr lang="en-US" sz="4800" dirty="0" smtClean="0">
                <a:effectLst>
                  <a:outerShdw blurRad="38100" dist="38100" dir="2700000" algn="tl">
                    <a:srgbClr val="000000">
                      <a:alpha val="43137"/>
                    </a:srgbClr>
                  </a:outerShdw>
                </a:effectLst>
                <a:latin typeface="Aharoni" pitchFamily="2" charset="-79"/>
                <a:cs typeface="Aharoni" pitchFamily="2" charset="-79"/>
              </a:rPr>
              <a:t>Amalgam Fillings</a:t>
            </a:r>
            <a:endParaRPr lang="en-US" sz="4800" dirty="0">
              <a:effectLst>
                <a:outerShdw blurRad="38100" dist="38100" dir="2700000" algn="tl">
                  <a:srgbClr val="000000">
                    <a:alpha val="43137"/>
                  </a:srgbClr>
                </a:outerShdw>
              </a:effectLst>
              <a:latin typeface="Aharoni" pitchFamily="2" charset="-79"/>
              <a:cs typeface="Aharoni" pitchFamily="2" charset="-79"/>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114800" y="3581400"/>
            <a:ext cx="3962400" cy="1964042"/>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76800" y="650394"/>
            <a:ext cx="3581400" cy="2597899"/>
          </a:xfrm>
        </p:spPr>
      </p:pic>
      <p:sp>
        <p:nvSpPr>
          <p:cNvPr id="7" name="TextBox 6"/>
          <p:cNvSpPr txBox="1"/>
          <p:nvPr/>
        </p:nvSpPr>
        <p:spPr>
          <a:xfrm>
            <a:off x="587828" y="1143000"/>
            <a:ext cx="3962400" cy="3600986"/>
          </a:xfrm>
          <a:prstGeom prst="rect">
            <a:avLst/>
          </a:prstGeom>
          <a:noFill/>
        </p:spPr>
        <p:txBody>
          <a:bodyPr wrap="square" rtlCol="0">
            <a:spAutoFit/>
          </a:bodyPr>
          <a:lstStyle/>
          <a:p>
            <a:endParaRPr lang="en-US" sz="2400" dirty="0" smtClean="0">
              <a:latin typeface="Bernard MT Condensed" pitchFamily="18" charset="0"/>
            </a:endParaRPr>
          </a:p>
          <a:p>
            <a:r>
              <a:rPr lang="en-US" sz="2400" dirty="0" smtClean="0">
                <a:latin typeface="Aharoni" pitchFamily="2" charset="-79"/>
                <a:cs typeface="Aharoni" pitchFamily="2" charset="-79"/>
              </a:rPr>
              <a:t>The technical term for “silver” fillings are called either </a:t>
            </a:r>
            <a:r>
              <a:rPr lang="en-US" sz="2400" u="sng" dirty="0" smtClean="0">
                <a:latin typeface="Aharoni" pitchFamily="2" charset="-79"/>
                <a:cs typeface="Aharoni" pitchFamily="2" charset="-79"/>
              </a:rPr>
              <a:t>Amalgam</a:t>
            </a:r>
            <a:r>
              <a:rPr lang="en-US" sz="2400" dirty="0" smtClean="0">
                <a:latin typeface="Aharoni" pitchFamily="2" charset="-79"/>
                <a:cs typeface="Aharoni" pitchFamily="2" charset="-79"/>
              </a:rPr>
              <a:t> or </a:t>
            </a:r>
            <a:r>
              <a:rPr lang="en-US" sz="2400" u="sng" dirty="0" smtClean="0">
                <a:latin typeface="Aharoni" pitchFamily="2" charset="-79"/>
                <a:cs typeface="Aharoni" pitchFamily="2" charset="-79"/>
              </a:rPr>
              <a:t>Alloy</a:t>
            </a:r>
            <a:r>
              <a:rPr lang="en-US" sz="2400" dirty="0" smtClean="0">
                <a:latin typeface="Aharoni" pitchFamily="2" charset="-79"/>
                <a:cs typeface="Aharoni" pitchFamily="2" charset="-79"/>
              </a:rPr>
              <a:t> restorations. Amalgam fillings are known for their longevity and durability.  </a:t>
            </a:r>
          </a:p>
          <a:p>
            <a:pPr algn="ctr"/>
            <a:endParaRPr lang="en-US" dirty="0">
              <a:latin typeface="Bernard MT Condensed" pitchFamily="18" charset="0"/>
            </a:endParaRPr>
          </a:p>
          <a:p>
            <a:pPr algn="ctr"/>
            <a:endParaRPr lang="en-US" b="1" dirty="0">
              <a:latin typeface="Bernard MT Condensed" pitchFamily="18" charset="0"/>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5715000"/>
            <a:ext cx="688975"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82366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effectLst>
                  <a:outerShdw blurRad="38100" dist="38100" dir="2700000" algn="tl">
                    <a:srgbClr val="000000">
                      <a:alpha val="43137"/>
                    </a:srgbClr>
                  </a:outerShdw>
                </a:effectLst>
                <a:latin typeface="Aharoni" pitchFamily="2" charset="-79"/>
                <a:cs typeface="Aharoni" pitchFamily="2" charset="-79"/>
              </a:rPr>
              <a:t> Composite Fillings</a:t>
            </a:r>
            <a:endParaRPr lang="en-US" sz="4800" dirty="0">
              <a:effectLst>
                <a:outerShdw blurRad="38100" dist="38100" dir="2700000" algn="tl">
                  <a:srgbClr val="000000">
                    <a:alpha val="43137"/>
                  </a:srgbClr>
                </a:outerShdw>
              </a:effectLst>
              <a:latin typeface="Aharoni" pitchFamily="2" charset="-79"/>
              <a:cs typeface="Aharoni" pitchFamily="2" charset="-79"/>
            </a:endParaRPr>
          </a:p>
        </p:txBody>
      </p:sp>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914400" y="1905000"/>
            <a:ext cx="3352800" cy="2514600"/>
          </a:xfrm>
        </p:spPr>
      </p:pic>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724400" y="1905000"/>
            <a:ext cx="3378994" cy="2514600"/>
          </a:xfrm>
        </p:spPr>
      </p:pic>
      <p:sp>
        <p:nvSpPr>
          <p:cNvPr id="8" name="TextBox 7"/>
          <p:cNvSpPr txBox="1"/>
          <p:nvPr/>
        </p:nvSpPr>
        <p:spPr>
          <a:xfrm>
            <a:off x="2286000" y="4800600"/>
            <a:ext cx="5943599" cy="1938992"/>
          </a:xfrm>
          <a:prstGeom prst="rect">
            <a:avLst/>
          </a:prstGeom>
          <a:noFill/>
        </p:spPr>
        <p:txBody>
          <a:bodyPr wrap="square" rtlCol="0">
            <a:spAutoFit/>
          </a:bodyPr>
          <a:lstStyle/>
          <a:p>
            <a:pPr algn="r"/>
            <a:r>
              <a:rPr lang="en-US" sz="2400" dirty="0" smtClean="0">
                <a:latin typeface="Aharoni" pitchFamily="2" charset="-79"/>
                <a:cs typeface="Aharoni" pitchFamily="2" charset="-79"/>
              </a:rPr>
              <a:t>The technical term for “tooth colored” fillings are called Composite Restorations. They are known for their natural appearance and bonding capabilities. </a:t>
            </a:r>
            <a:endParaRPr lang="en-US" sz="2400" dirty="0">
              <a:latin typeface="Aharoni" pitchFamily="2" charset="-79"/>
              <a:cs typeface="Aharoni" pitchFamily="2" charset="-79"/>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5747531"/>
            <a:ext cx="688975"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67756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800" dirty="0" smtClean="0">
                <a:effectLst>
                  <a:outerShdw blurRad="38100" dist="38100" dir="2700000" algn="tl">
                    <a:srgbClr val="000000">
                      <a:alpha val="43137"/>
                    </a:srgbClr>
                  </a:outerShdw>
                </a:effectLst>
                <a:latin typeface="Aharoni" pitchFamily="2" charset="-79"/>
                <a:cs typeface="Aharoni" pitchFamily="2" charset="-79"/>
              </a:rPr>
              <a:t>What is a crown?</a:t>
            </a:r>
            <a:endParaRPr lang="en-US" sz="4800" dirty="0">
              <a:effectLst>
                <a:outerShdw blurRad="38100" dist="38100" dir="2700000" algn="tl">
                  <a:srgbClr val="000000">
                    <a:alpha val="43137"/>
                  </a:srgbClr>
                </a:outerShdw>
              </a:effectLst>
              <a:latin typeface="Aharoni" pitchFamily="2" charset="-79"/>
              <a:cs typeface="Aharoni" pitchFamily="2" charset="-79"/>
            </a:endParaRPr>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981200" y="4648200"/>
            <a:ext cx="3172039" cy="1737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867400" y="4000500"/>
            <a:ext cx="2624568"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09600" y="1143000"/>
            <a:ext cx="4343400" cy="3046988"/>
          </a:xfrm>
          <a:prstGeom prst="rect">
            <a:avLst/>
          </a:prstGeom>
          <a:noFill/>
        </p:spPr>
        <p:txBody>
          <a:bodyPr wrap="square" rtlCol="0">
            <a:spAutoFit/>
          </a:bodyPr>
          <a:lstStyle/>
          <a:p>
            <a:r>
              <a:rPr lang="en-US" sz="2400" dirty="0" smtClean="0">
                <a:latin typeface="Aharoni" pitchFamily="2" charset="-79"/>
                <a:cs typeface="Aharoni" pitchFamily="2" charset="-79"/>
              </a:rPr>
              <a:t>A crown is like a “hat” for a tooth. Crowns act like a belt around the tooth, holding it all together. It is generally done when a tooth has either too much filling material or fractures that require support. </a:t>
            </a:r>
            <a:endParaRPr lang="en-US" sz="2400" dirty="0">
              <a:latin typeface="Aharoni" pitchFamily="2" charset="-79"/>
              <a:cs typeface="Aharoni" pitchFamily="2" charset="-79"/>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0200" y="1066800"/>
            <a:ext cx="2514600" cy="2514600"/>
          </a:xfrm>
          <a:prstGeom prst="rect">
            <a:avLst/>
          </a:prstGeom>
        </p:spPr>
      </p:pic>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112" y="5715000"/>
            <a:ext cx="688975"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42372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6172200"/>
            <a:ext cx="7924800" cy="838200"/>
          </a:xfrm>
        </p:spPr>
        <p:txBody>
          <a:bodyPr>
            <a:noAutofit/>
          </a:bodyPr>
          <a:lstStyle/>
          <a:p>
            <a:r>
              <a:rPr lang="en-US" sz="4000" dirty="0" smtClean="0">
                <a:effectLst>
                  <a:outerShdw blurRad="38100" dist="38100" dir="2700000" algn="tl">
                    <a:srgbClr val="000000">
                      <a:alpha val="43137"/>
                    </a:srgbClr>
                  </a:outerShdw>
                </a:effectLst>
                <a:latin typeface="Bernard MT Condensed" pitchFamily="18" charset="0"/>
              </a:rPr>
              <a:t/>
            </a:r>
            <a:br>
              <a:rPr lang="en-US" sz="4000" dirty="0" smtClean="0">
                <a:effectLst>
                  <a:outerShdw blurRad="38100" dist="38100" dir="2700000" algn="tl">
                    <a:srgbClr val="000000">
                      <a:alpha val="43137"/>
                    </a:srgbClr>
                  </a:outerShdw>
                </a:effectLst>
                <a:latin typeface="Bernard MT Condensed" pitchFamily="18" charset="0"/>
              </a:rPr>
            </a:br>
            <a:r>
              <a:rPr lang="en-US" sz="4000" dirty="0">
                <a:effectLst>
                  <a:outerShdw blurRad="38100" dist="38100" dir="2700000" algn="tl">
                    <a:srgbClr val="000000">
                      <a:alpha val="43137"/>
                    </a:srgbClr>
                  </a:outerShdw>
                </a:effectLst>
                <a:latin typeface="Bernard MT Condensed" pitchFamily="18" charset="0"/>
              </a:rPr>
              <a:t/>
            </a:r>
            <a:br>
              <a:rPr lang="en-US" sz="4000" dirty="0">
                <a:effectLst>
                  <a:outerShdw blurRad="38100" dist="38100" dir="2700000" algn="tl">
                    <a:srgbClr val="000000">
                      <a:alpha val="43137"/>
                    </a:srgbClr>
                  </a:outerShdw>
                </a:effectLst>
                <a:latin typeface="Bernard MT Condensed" pitchFamily="18" charset="0"/>
              </a:rPr>
            </a:br>
            <a:r>
              <a:rPr lang="en-US" sz="4000" dirty="0" smtClean="0">
                <a:effectLst>
                  <a:outerShdw blurRad="38100" dist="38100" dir="2700000" algn="tl">
                    <a:srgbClr val="000000">
                      <a:alpha val="43137"/>
                    </a:srgbClr>
                  </a:outerShdw>
                </a:effectLst>
                <a:latin typeface="Bernard MT Condensed" pitchFamily="18" charset="0"/>
              </a:rPr>
              <a:t/>
            </a:r>
            <a:br>
              <a:rPr lang="en-US" sz="4000" dirty="0" smtClean="0">
                <a:effectLst>
                  <a:outerShdw blurRad="38100" dist="38100" dir="2700000" algn="tl">
                    <a:srgbClr val="000000">
                      <a:alpha val="43137"/>
                    </a:srgbClr>
                  </a:outerShdw>
                </a:effectLst>
                <a:latin typeface="Bernard MT Condensed" pitchFamily="18" charset="0"/>
              </a:rPr>
            </a:br>
            <a:r>
              <a:rPr lang="en-US" sz="4000" dirty="0" smtClean="0">
                <a:effectLst>
                  <a:outerShdw blurRad="38100" dist="38100" dir="2700000" algn="tl">
                    <a:srgbClr val="000000">
                      <a:alpha val="43137"/>
                    </a:srgbClr>
                  </a:outerShdw>
                </a:effectLst>
                <a:latin typeface="Bernard MT Condensed" pitchFamily="18" charset="0"/>
              </a:rPr>
              <a:t/>
            </a:r>
            <a:br>
              <a:rPr lang="en-US" sz="4000" dirty="0" smtClean="0">
                <a:effectLst>
                  <a:outerShdw blurRad="38100" dist="38100" dir="2700000" algn="tl">
                    <a:srgbClr val="000000">
                      <a:alpha val="43137"/>
                    </a:srgbClr>
                  </a:outerShdw>
                </a:effectLst>
                <a:latin typeface="Bernard MT Condensed" pitchFamily="18" charset="0"/>
              </a:rPr>
            </a:br>
            <a:r>
              <a:rPr lang="en-US" sz="4000" dirty="0" smtClean="0">
                <a:effectLst>
                  <a:outerShdw blurRad="38100" dist="38100" dir="2700000" algn="tl">
                    <a:srgbClr val="000000">
                      <a:alpha val="43137"/>
                    </a:srgbClr>
                  </a:outerShdw>
                </a:effectLst>
                <a:latin typeface="Bernard MT Condensed" pitchFamily="18" charset="0"/>
              </a:rPr>
              <a:t/>
            </a:r>
            <a:br>
              <a:rPr lang="en-US" sz="4000" dirty="0" smtClean="0">
                <a:effectLst>
                  <a:outerShdw blurRad="38100" dist="38100" dir="2700000" algn="tl">
                    <a:srgbClr val="000000">
                      <a:alpha val="43137"/>
                    </a:srgbClr>
                  </a:outerShdw>
                </a:effectLst>
                <a:latin typeface="Bernard MT Condensed" pitchFamily="18" charset="0"/>
              </a:rPr>
            </a:br>
            <a:r>
              <a:rPr lang="en-US" sz="4000" dirty="0">
                <a:effectLst>
                  <a:outerShdw blurRad="38100" dist="38100" dir="2700000" algn="tl">
                    <a:srgbClr val="000000">
                      <a:alpha val="43137"/>
                    </a:srgbClr>
                  </a:outerShdw>
                </a:effectLst>
                <a:latin typeface="Bernard MT Condensed" pitchFamily="18" charset="0"/>
              </a:rPr>
              <a:t/>
            </a:r>
            <a:br>
              <a:rPr lang="en-US" sz="4000" dirty="0">
                <a:effectLst>
                  <a:outerShdw blurRad="38100" dist="38100" dir="2700000" algn="tl">
                    <a:srgbClr val="000000">
                      <a:alpha val="43137"/>
                    </a:srgbClr>
                  </a:outerShdw>
                </a:effectLst>
                <a:latin typeface="Bernard MT Condensed" pitchFamily="18" charset="0"/>
              </a:rPr>
            </a:br>
            <a:r>
              <a:rPr lang="en-US" sz="4400" dirty="0" smtClean="0">
                <a:effectLst>
                  <a:outerShdw blurRad="38100" dist="38100" dir="2700000" algn="tl">
                    <a:srgbClr val="000000">
                      <a:alpha val="43137"/>
                    </a:srgbClr>
                  </a:outerShdw>
                </a:effectLst>
                <a:latin typeface="Aharoni" pitchFamily="2" charset="-79"/>
                <a:cs typeface="Aharoni" pitchFamily="2" charset="-79"/>
              </a:rPr>
              <a:t>Why does my tooth hurt? </a:t>
            </a:r>
            <a:r>
              <a:rPr lang="en-US" sz="4000" dirty="0" smtClean="0">
                <a:effectLst>
                  <a:outerShdw blurRad="38100" dist="38100" dir="2700000" algn="tl">
                    <a:srgbClr val="000000">
                      <a:alpha val="43137"/>
                    </a:srgbClr>
                  </a:outerShdw>
                </a:effectLst>
                <a:latin typeface="Bernard MT Condensed" pitchFamily="18" charset="0"/>
              </a:rPr>
              <a:t/>
            </a:r>
            <a:br>
              <a:rPr lang="en-US" sz="4000" dirty="0" smtClean="0">
                <a:effectLst>
                  <a:outerShdw blurRad="38100" dist="38100" dir="2700000" algn="tl">
                    <a:srgbClr val="000000">
                      <a:alpha val="43137"/>
                    </a:srgbClr>
                  </a:outerShdw>
                </a:effectLst>
                <a:latin typeface="Bernard MT Condensed" pitchFamily="18" charset="0"/>
              </a:rPr>
            </a:br>
            <a:endParaRPr lang="en-US" sz="4000" dirty="0">
              <a:effectLst>
                <a:outerShdw blurRad="38100" dist="38100" dir="2700000" algn="tl">
                  <a:srgbClr val="000000">
                    <a:alpha val="43137"/>
                  </a:srgbClr>
                </a:outerShdw>
              </a:effectLst>
              <a:latin typeface="Bernard MT Condensed" pitchFamily="18" charset="0"/>
            </a:endParaRP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038600" y="3124200"/>
            <a:ext cx="4369136" cy="1981200"/>
          </a:xfrm>
        </p:spPr>
      </p:pic>
      <p:pic>
        <p:nvPicPr>
          <p:cNvPr id="1026"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5029200" y="381000"/>
            <a:ext cx="3276599" cy="2571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57200" y="381000"/>
            <a:ext cx="3886200" cy="4524315"/>
          </a:xfrm>
          <a:prstGeom prst="rect">
            <a:avLst/>
          </a:prstGeom>
          <a:noFill/>
        </p:spPr>
        <p:txBody>
          <a:bodyPr wrap="square" rtlCol="0">
            <a:spAutoFit/>
          </a:bodyPr>
          <a:lstStyle/>
          <a:p>
            <a:r>
              <a:rPr lang="en-US" sz="2400" dirty="0" smtClean="0">
                <a:latin typeface="Aharoni" pitchFamily="2" charset="-79"/>
                <a:cs typeface="Aharoni" pitchFamily="2" charset="-79"/>
              </a:rPr>
              <a:t>When a cavity is not addressed early, it will grow large enough to expose the inside of the tooth. As it increases in size, the cavity will extend to the nerve of the tooth. Generally, when the nerve is involved patients will experience a “tooth ache”. </a:t>
            </a:r>
            <a:endParaRPr lang="en-US" sz="2400" dirty="0">
              <a:latin typeface="Aharoni" pitchFamily="2" charset="-79"/>
              <a:cs typeface="Aharoni" pitchFamily="2" charset="-79"/>
            </a:endParaRP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5715000"/>
            <a:ext cx="688975"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37432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effectLst>
                  <a:outerShdw blurRad="38100" dist="38100" dir="2700000" algn="tl">
                    <a:srgbClr val="000000">
                      <a:alpha val="43137"/>
                    </a:srgbClr>
                  </a:outerShdw>
                </a:effectLst>
              </a:rPr>
              <a:t>Is my tooth beyond repair?</a:t>
            </a:r>
            <a:endParaRPr lang="en-US" sz="4800" dirty="0">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a:xfrm>
            <a:off x="990600" y="1371600"/>
            <a:ext cx="4040188" cy="639762"/>
          </a:xfrm>
        </p:spPr>
        <p:txBody>
          <a:bodyPr/>
          <a:lstStyle/>
          <a:p>
            <a:r>
              <a:rPr lang="en-US" dirty="0" smtClean="0"/>
              <a:t>Root Canal</a:t>
            </a:r>
            <a:endParaRPr lang="en-US" dirty="0"/>
          </a:p>
        </p:txBody>
      </p:sp>
      <p:sp>
        <p:nvSpPr>
          <p:cNvPr id="5" name="Text Placeholder 4"/>
          <p:cNvSpPr>
            <a:spLocks noGrp="1"/>
          </p:cNvSpPr>
          <p:nvPr>
            <p:ph type="body" sz="quarter" idx="3"/>
          </p:nvPr>
        </p:nvSpPr>
        <p:spPr>
          <a:xfrm>
            <a:off x="4626010" y="1371600"/>
            <a:ext cx="4041775" cy="639762"/>
          </a:xfrm>
        </p:spPr>
        <p:txBody>
          <a:bodyPr/>
          <a:lstStyle/>
          <a:p>
            <a:r>
              <a:rPr lang="en-US" dirty="0" smtClean="0"/>
              <a:t>Extraction</a:t>
            </a:r>
            <a:endParaRPr lang="en-US" dirty="0"/>
          </a:p>
        </p:txBody>
      </p:sp>
      <p:pic>
        <p:nvPicPr>
          <p:cNvPr id="7" name="Content Placeholder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1676400" y="4459465"/>
            <a:ext cx="2590800" cy="1951735"/>
          </a:xfrm>
        </p:spPr>
      </p:pic>
      <p:pic>
        <p:nvPicPr>
          <p:cNvPr id="3074"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2319333"/>
            <a:ext cx="2590800" cy="1999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7590" y="2329542"/>
            <a:ext cx="2638616" cy="1978962"/>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6184" y="4506686"/>
            <a:ext cx="2791016" cy="1857294"/>
          </a:xfrm>
          <a:prstGeom prst="rect">
            <a:avLst/>
          </a:prstGeom>
        </p:spPr>
      </p:pic>
      <p:pic>
        <p:nvPicPr>
          <p:cNvPr id="819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5715000"/>
            <a:ext cx="688975"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50446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590800"/>
            <a:ext cx="4419600" cy="1600327"/>
          </a:xfrm>
        </p:spPr>
        <p:txBody>
          <a:bodyPr>
            <a:normAutofit/>
          </a:bodyPr>
          <a:lstStyle/>
          <a:p>
            <a:r>
              <a:rPr lang="en-US" sz="4800" dirty="0" smtClean="0">
                <a:solidFill>
                  <a:schemeClr val="accent2">
                    <a:lumMod val="60000"/>
                    <a:lumOff val="40000"/>
                  </a:schemeClr>
                </a:solidFill>
                <a:effectLst>
                  <a:outerShdw blurRad="38100" dist="38100" dir="2700000" algn="tl">
                    <a:srgbClr val="000000">
                      <a:alpha val="43137"/>
                    </a:srgbClr>
                  </a:outerShdw>
                </a:effectLst>
              </a:rPr>
              <a:t>What can I do to avoid cavities?</a:t>
            </a:r>
            <a:endParaRPr lang="en-US" sz="4800" dirty="0">
              <a:solidFill>
                <a:schemeClr val="accent2">
                  <a:lumMod val="60000"/>
                  <a:lumOff val="40000"/>
                </a:schemeClr>
              </a:solidFill>
              <a:effectLst>
                <a:outerShdw blurRad="38100" dist="38100" dir="2700000" algn="tl">
                  <a:srgbClr val="000000">
                    <a:alpha val="43137"/>
                  </a:srgbClr>
                </a:outerShdw>
              </a:effectLst>
            </a:endParaRPr>
          </a:p>
        </p:txBody>
      </p:sp>
      <p:sp>
        <p:nvSpPr>
          <p:cNvPr id="4" name="TextBox 3"/>
          <p:cNvSpPr txBox="1"/>
          <p:nvPr/>
        </p:nvSpPr>
        <p:spPr>
          <a:xfrm>
            <a:off x="5279464" y="1447800"/>
            <a:ext cx="3733800" cy="4308872"/>
          </a:xfrm>
          <a:prstGeom prst="rect">
            <a:avLst/>
          </a:prstGeom>
          <a:noFill/>
        </p:spPr>
        <p:txBody>
          <a:bodyPr wrap="square" rtlCol="0">
            <a:spAutoFit/>
          </a:bodyPr>
          <a:lstStyle/>
          <a:p>
            <a:pPr marL="285750" indent="-285750">
              <a:buFont typeface="Arial" pitchFamily="34" charset="0"/>
              <a:buChar char="•"/>
            </a:pPr>
            <a:r>
              <a:rPr lang="en-US" sz="3200" b="1" dirty="0" smtClean="0">
                <a:solidFill>
                  <a:schemeClr val="accent2">
                    <a:lumMod val="60000"/>
                    <a:lumOff val="40000"/>
                  </a:schemeClr>
                </a:solidFill>
              </a:rPr>
              <a:t>Brush and floss daily</a:t>
            </a:r>
          </a:p>
          <a:p>
            <a:pPr marL="285750" indent="-285750">
              <a:buFont typeface="Arial" pitchFamily="34" charset="0"/>
              <a:buChar char="•"/>
            </a:pPr>
            <a:r>
              <a:rPr lang="en-US" sz="3200" b="1" dirty="0" smtClean="0">
                <a:solidFill>
                  <a:schemeClr val="accent2">
                    <a:lumMod val="60000"/>
                    <a:lumOff val="40000"/>
                  </a:schemeClr>
                </a:solidFill>
              </a:rPr>
              <a:t>Routine check ups</a:t>
            </a:r>
          </a:p>
          <a:p>
            <a:pPr marL="285750" indent="-285750">
              <a:buFont typeface="Arial" pitchFamily="34" charset="0"/>
              <a:buChar char="•"/>
            </a:pPr>
            <a:r>
              <a:rPr lang="en-US" sz="3200" b="1" dirty="0" smtClean="0">
                <a:solidFill>
                  <a:schemeClr val="accent2">
                    <a:lumMod val="60000"/>
                    <a:lumOff val="40000"/>
                  </a:schemeClr>
                </a:solidFill>
              </a:rPr>
              <a:t>Eat or drink acidic or sugary foods in moderation</a:t>
            </a:r>
          </a:p>
          <a:p>
            <a:pPr marL="285750" indent="-285750">
              <a:buFont typeface="Arial" pitchFamily="34" charset="0"/>
              <a:buChar char="•"/>
            </a:pPr>
            <a:r>
              <a:rPr lang="en-US" sz="3200" b="1" dirty="0" smtClean="0">
                <a:solidFill>
                  <a:schemeClr val="accent2">
                    <a:lumMod val="60000"/>
                    <a:lumOff val="40000"/>
                  </a:schemeClr>
                </a:solidFill>
              </a:rPr>
              <a:t>Used fluoridated dental products</a:t>
            </a:r>
          </a:p>
          <a:p>
            <a:pPr marL="285750" indent="-285750">
              <a:buFont typeface="Arial" pitchFamily="34" charset="0"/>
              <a:buChar char="•"/>
            </a:pP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867400"/>
            <a:ext cx="688975"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318925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458</TotalTime>
  <Words>225</Words>
  <Application>Microsoft Office PowerPoint</Application>
  <PresentationFormat>On-screen Show (4:3)</PresentationFormat>
  <Paragraphs>24</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Thatch</vt:lpstr>
      <vt:lpstr>   What is that Dark Spot?</vt:lpstr>
      <vt:lpstr>What does a cavity look like?</vt:lpstr>
      <vt:lpstr>How can my cavities be fixed?</vt:lpstr>
      <vt:lpstr>Amalgam Fillings</vt:lpstr>
      <vt:lpstr> Composite Fillings</vt:lpstr>
      <vt:lpstr>What is a crown?</vt:lpstr>
      <vt:lpstr>      Why does my tooth hurt?  </vt:lpstr>
      <vt:lpstr>Is my tooth beyond repair?</vt:lpstr>
      <vt:lpstr>What can I do to avoid cavities?</vt:lpstr>
      <vt:lpstr>QUESTIONS?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that Dark Spot?</dc:title>
  <dc:creator>Rachel Morsette</dc:creator>
  <cp:lastModifiedBy>Sally Beach</cp:lastModifiedBy>
  <cp:revision>32</cp:revision>
  <dcterms:created xsi:type="dcterms:W3CDTF">2019-02-11T19:13:32Z</dcterms:created>
  <dcterms:modified xsi:type="dcterms:W3CDTF">2020-07-23T15:25:01Z</dcterms:modified>
</cp:coreProperties>
</file>