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76" r:id="rId8"/>
    <p:sldId id="261" r:id="rId9"/>
    <p:sldId id="262" r:id="rId10"/>
    <p:sldId id="277" r:id="rId11"/>
    <p:sldId id="263" r:id="rId12"/>
    <p:sldId id="279" r:id="rId13"/>
    <p:sldId id="264" r:id="rId14"/>
    <p:sldId id="281" r:id="rId15"/>
    <p:sldId id="280" r:id="rId16"/>
    <p:sldId id="266" r:id="rId17"/>
    <p:sldId id="282" r:id="rId18"/>
    <p:sldId id="283" r:id="rId19"/>
    <p:sldId id="268" r:id="rId20"/>
    <p:sldId id="269" r:id="rId21"/>
    <p:sldId id="270" r:id="rId22"/>
    <p:sldId id="271" r:id="rId23"/>
    <p:sldId id="273" r:id="rId24"/>
    <p:sldId id="272" r:id="rId25"/>
    <p:sldId id="26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1571E0-DFD9-49F0-BA54-7482650531AD}" type="datetimeFigureOut">
              <a:rPr lang="en-US" smtClean="0"/>
              <a:t>7/23/2020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F62EE9-3D88-40DB-886D-F2ACABEA383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Oral Cancer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igns, symptoms, and reducing our risk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624431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By: Sally </a:t>
            </a:r>
            <a:r>
              <a:rPr lang="en-US" dirty="0" smtClean="0"/>
              <a:t>Wiedeman</a:t>
            </a:r>
            <a:r>
              <a:rPr lang="en-US" dirty="0" smtClean="0"/>
              <a:t>, </a:t>
            </a:r>
            <a:r>
              <a:rPr lang="en-US" dirty="0" smtClean="0"/>
              <a:t>EPDH, MBA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360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5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32648" cy="1362456"/>
          </a:xfrm>
        </p:spPr>
        <p:txBody>
          <a:bodyPr/>
          <a:lstStyle/>
          <a:p>
            <a:pPr algn="ctr"/>
            <a:r>
              <a:rPr lang="en-US" dirty="0" smtClean="0"/>
              <a:t>WHAT ARE THE SYPTOMS OF ORAL CANCER?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52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537" y="457200"/>
            <a:ext cx="8229600" cy="1143000"/>
          </a:xfrm>
        </p:spPr>
        <p:txBody>
          <a:bodyPr/>
          <a:lstStyle/>
          <a:p>
            <a:r>
              <a:rPr lang="en-US" dirty="0" smtClean="0"/>
              <a:t>Symptoms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582" y="1600200"/>
            <a:ext cx="8561818" cy="5029200"/>
          </a:xfrm>
        </p:spPr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ump </a:t>
            </a:r>
            <a:r>
              <a:rPr lang="en-US" dirty="0"/>
              <a:t>or thickening in the oral soft tissues</a:t>
            </a:r>
          </a:p>
          <a:p>
            <a:r>
              <a:rPr lang="en-US" dirty="0"/>
              <a:t>S</a:t>
            </a:r>
            <a:r>
              <a:rPr lang="en-US" dirty="0" smtClean="0"/>
              <a:t>oreness </a:t>
            </a:r>
            <a:r>
              <a:rPr lang="en-US" dirty="0"/>
              <a:t>or a feeling that something is caught in the throat</a:t>
            </a:r>
          </a:p>
          <a:p>
            <a:r>
              <a:rPr lang="en-US" dirty="0"/>
              <a:t>D</a:t>
            </a:r>
            <a:r>
              <a:rPr lang="en-US" dirty="0" smtClean="0"/>
              <a:t>ifficulty </a:t>
            </a:r>
            <a:r>
              <a:rPr lang="en-US" dirty="0"/>
              <a:t>chewing or swallowing</a:t>
            </a:r>
          </a:p>
          <a:p>
            <a:r>
              <a:rPr lang="en-US" dirty="0"/>
              <a:t>E</a:t>
            </a:r>
            <a:r>
              <a:rPr lang="en-US" dirty="0" smtClean="0"/>
              <a:t>ar </a:t>
            </a:r>
            <a:r>
              <a:rPr lang="en-US" dirty="0"/>
              <a:t>pain</a:t>
            </a:r>
          </a:p>
          <a:p>
            <a:r>
              <a:rPr lang="en-US" dirty="0"/>
              <a:t>D</a:t>
            </a:r>
            <a:r>
              <a:rPr lang="en-US" dirty="0" smtClean="0"/>
              <a:t>ifficulty </a:t>
            </a:r>
            <a:r>
              <a:rPr lang="en-US" dirty="0"/>
              <a:t>moving the jaw or tongue</a:t>
            </a:r>
          </a:p>
          <a:p>
            <a:r>
              <a:rPr lang="en-US" dirty="0"/>
              <a:t>H</a:t>
            </a:r>
            <a:r>
              <a:rPr lang="en-US" dirty="0" smtClean="0"/>
              <a:t>oarseness</a:t>
            </a:r>
            <a:endParaRPr lang="en-US" dirty="0"/>
          </a:p>
          <a:p>
            <a:r>
              <a:rPr lang="en-US" dirty="0"/>
              <a:t>N</a:t>
            </a:r>
            <a:r>
              <a:rPr lang="en-US" dirty="0" smtClean="0"/>
              <a:t>umbness </a:t>
            </a:r>
            <a:r>
              <a:rPr lang="en-US" dirty="0"/>
              <a:t>of the tongue or other areas of the mouth</a:t>
            </a:r>
          </a:p>
          <a:p>
            <a:r>
              <a:rPr lang="en-US" dirty="0"/>
              <a:t>S</a:t>
            </a:r>
            <a:r>
              <a:rPr lang="en-US" dirty="0" smtClean="0"/>
              <a:t>welling </a:t>
            </a:r>
            <a:r>
              <a:rPr lang="en-US" dirty="0"/>
              <a:t>of the </a:t>
            </a:r>
            <a:r>
              <a:rPr lang="en-US" dirty="0" smtClean="0"/>
              <a:t>jaw</a:t>
            </a:r>
          </a:p>
          <a:p>
            <a:r>
              <a:rPr lang="en-US" dirty="0" smtClean="0"/>
              <a:t>Mass in the neck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667000"/>
            <a:ext cx="152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92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1362456"/>
          </a:xfrm>
        </p:spPr>
        <p:txBody>
          <a:bodyPr/>
          <a:lstStyle/>
          <a:p>
            <a:pPr algn="ctr"/>
            <a:r>
              <a:rPr lang="en-US" dirty="0" smtClean="0"/>
              <a:t>WHAT INCREASES OUR RISK OF ORAL CANCER?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71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111" y="304800"/>
            <a:ext cx="8229600" cy="1143000"/>
          </a:xfrm>
        </p:spPr>
        <p:txBody>
          <a:bodyPr/>
          <a:lstStyle/>
          <a:p>
            <a:r>
              <a:rPr lang="en-US" dirty="0" smtClean="0"/>
              <a:t>Genetic Risk Factors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582" y="1600200"/>
            <a:ext cx="8638017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Gender </a:t>
            </a:r>
          </a:p>
          <a:p>
            <a:pPr lvl="1"/>
            <a:r>
              <a:rPr lang="en-US" dirty="0" smtClean="0"/>
              <a:t>Men are 2 times higher risk than women</a:t>
            </a:r>
          </a:p>
          <a:p>
            <a:endParaRPr lang="en-US" dirty="0" smtClean="0"/>
          </a:p>
          <a:p>
            <a:r>
              <a:rPr lang="en-US" dirty="0" smtClean="0"/>
              <a:t>Age</a:t>
            </a:r>
          </a:p>
          <a:p>
            <a:pPr lvl="1"/>
            <a:r>
              <a:rPr lang="en-US" dirty="0"/>
              <a:t>2/3</a:t>
            </a:r>
            <a:r>
              <a:rPr lang="en-US" baseline="30000" dirty="0"/>
              <a:t>rd</a:t>
            </a:r>
            <a:r>
              <a:rPr lang="en-US" dirty="0"/>
              <a:t> of the patients with oral cancer are age 55 or older</a:t>
            </a:r>
          </a:p>
          <a:p>
            <a:pPr lvl="2"/>
            <a:r>
              <a:rPr lang="en-US" dirty="0" smtClean="0"/>
              <a:t>Average age when oral cancer is diagnosed is 62</a:t>
            </a:r>
          </a:p>
          <a:p>
            <a:pPr lvl="2"/>
            <a:r>
              <a:rPr lang="en-US" dirty="0" smtClean="0"/>
              <a:t>Can be found in younger people </a:t>
            </a:r>
          </a:p>
          <a:p>
            <a:pPr marL="667512" lvl="2" indent="0">
              <a:buNone/>
            </a:pPr>
            <a:endParaRPr lang="en-US" dirty="0" smtClean="0"/>
          </a:p>
          <a:p>
            <a:r>
              <a:rPr lang="en-US" dirty="0" smtClean="0"/>
              <a:t>Genetic syndromes</a:t>
            </a:r>
          </a:p>
          <a:p>
            <a:pPr lvl="1"/>
            <a:r>
              <a:rPr lang="en-US" dirty="0" err="1" smtClean="0"/>
              <a:t>Fanconi</a:t>
            </a:r>
            <a:r>
              <a:rPr lang="en-US" dirty="0" smtClean="0"/>
              <a:t> </a:t>
            </a:r>
            <a:r>
              <a:rPr lang="en-US" dirty="0"/>
              <a:t>anemia is a blood condition caused by inherited abnormalities in several </a:t>
            </a:r>
            <a:r>
              <a:rPr lang="en-US" dirty="0" smtClean="0"/>
              <a:t>genes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risk of oral cancer </a:t>
            </a:r>
            <a:r>
              <a:rPr lang="en-US" dirty="0" smtClean="0"/>
              <a:t> is up </a:t>
            </a:r>
            <a:r>
              <a:rPr lang="en-US" dirty="0"/>
              <a:t>to 500 times higher than the general </a:t>
            </a:r>
            <a:r>
              <a:rPr lang="en-US" dirty="0" smtClean="0"/>
              <a:t>population</a:t>
            </a:r>
          </a:p>
          <a:p>
            <a:pPr marL="393192" lvl="1" indent="0">
              <a:buNone/>
            </a:pPr>
            <a:endParaRPr lang="en-US" dirty="0"/>
          </a:p>
          <a:p>
            <a:pPr lvl="1"/>
            <a:r>
              <a:rPr lang="en-US" dirty="0" err="1"/>
              <a:t>Dyskeratosis</a:t>
            </a:r>
            <a:r>
              <a:rPr lang="en-US" dirty="0"/>
              <a:t> </a:t>
            </a:r>
            <a:r>
              <a:rPr lang="en-US" dirty="0" err="1"/>
              <a:t>congenita</a:t>
            </a:r>
            <a:r>
              <a:rPr lang="en-US" dirty="0"/>
              <a:t> is a genetically linked syndrome that may </a:t>
            </a:r>
            <a:r>
              <a:rPr lang="en-US" dirty="0" smtClean="0"/>
              <a:t>cause </a:t>
            </a:r>
            <a:r>
              <a:rPr lang="en-US" dirty="0"/>
              <a:t>aplastic </a:t>
            </a:r>
            <a:r>
              <a:rPr lang="en-US" dirty="0" smtClean="0"/>
              <a:t>anemia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arries </a:t>
            </a:r>
            <a:r>
              <a:rPr lang="en-US" dirty="0"/>
              <a:t>a high risk of oral </a:t>
            </a:r>
            <a:r>
              <a:rPr lang="en-US" dirty="0" smtClean="0"/>
              <a:t>cancer beginning </a:t>
            </a:r>
            <a:r>
              <a:rPr lang="en-US" dirty="0"/>
              <a:t>at an early </a:t>
            </a:r>
            <a:r>
              <a:rPr lang="en-US" dirty="0" smtClean="0"/>
              <a:t>age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63600"/>
            <a:ext cx="29337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3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Non-Genetic Risk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582" y="2031685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Tobacco </a:t>
            </a:r>
          </a:p>
          <a:p>
            <a:r>
              <a:rPr lang="en-US" dirty="0" smtClean="0"/>
              <a:t>Alcohol </a:t>
            </a:r>
          </a:p>
          <a:p>
            <a:r>
              <a:rPr lang="en-US" dirty="0" smtClean="0"/>
              <a:t>Marijuana </a:t>
            </a:r>
          </a:p>
          <a:p>
            <a:r>
              <a:rPr lang="en-US" dirty="0" smtClean="0"/>
              <a:t>Betel Nut </a:t>
            </a:r>
          </a:p>
          <a:p>
            <a:r>
              <a:rPr lang="en-US" dirty="0"/>
              <a:t>Poor nutrition</a:t>
            </a:r>
          </a:p>
          <a:p>
            <a:r>
              <a:rPr lang="en-US" dirty="0" smtClean="0"/>
              <a:t>Exposure to sunlight or ultraviolet light</a:t>
            </a:r>
          </a:p>
          <a:p>
            <a:r>
              <a:rPr lang="en-US" dirty="0" smtClean="0"/>
              <a:t>Immune </a:t>
            </a:r>
            <a:r>
              <a:rPr lang="en-US" dirty="0"/>
              <a:t>system </a:t>
            </a:r>
            <a:r>
              <a:rPr lang="en-US" dirty="0" smtClean="0"/>
              <a:t>suppression drugs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72881"/>
            <a:ext cx="325411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51692"/>
            <a:ext cx="2457450" cy="237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 bwMode="auto">
          <a:xfrm>
            <a:off x="6514187" y="2029598"/>
            <a:ext cx="2420975" cy="1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95600"/>
            <a:ext cx="7772400" cy="1362456"/>
          </a:xfrm>
        </p:spPr>
        <p:txBody>
          <a:bodyPr/>
          <a:lstStyle/>
          <a:p>
            <a:pPr algn="ctr"/>
            <a:r>
              <a:rPr lang="en-US" dirty="0" smtClean="0"/>
              <a:t>CAN ORAL CANCER BE TREATED?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What can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582" y="1524000"/>
            <a:ext cx="8638018" cy="5129241"/>
          </a:xfrm>
        </p:spPr>
        <p:txBody>
          <a:bodyPr>
            <a:normAutofit/>
          </a:bodyPr>
          <a:lstStyle/>
          <a:p>
            <a:r>
              <a:rPr lang="en-US" dirty="0"/>
              <a:t>Do routine self exams at home</a:t>
            </a:r>
          </a:p>
          <a:p>
            <a:pPr lvl="1"/>
            <a:r>
              <a:rPr lang="en-US" dirty="0" smtClean="0"/>
              <a:t>Any </a:t>
            </a:r>
            <a:r>
              <a:rPr lang="en-US" dirty="0"/>
              <a:t>sore that last more than 2 weeks and/or changes color, size, shape have examined by dentist or primary care </a:t>
            </a:r>
            <a:r>
              <a:rPr lang="en-US" dirty="0" smtClean="0"/>
              <a:t>doctor</a:t>
            </a:r>
          </a:p>
          <a:p>
            <a:r>
              <a:rPr lang="en-US" dirty="0" smtClean="0"/>
              <a:t>Yearly exam with a dentist where an oral cancer screening is performed</a:t>
            </a:r>
          </a:p>
          <a:p>
            <a:r>
              <a:rPr lang="en-US" dirty="0" smtClean="0"/>
              <a:t>Stop chewing</a:t>
            </a:r>
            <a:r>
              <a:rPr lang="en-US" dirty="0"/>
              <a:t>, drinking </a:t>
            </a:r>
            <a:r>
              <a:rPr lang="en-US" dirty="0" smtClean="0"/>
              <a:t>alcohol, smoking tobacco or marijuana</a:t>
            </a:r>
          </a:p>
          <a:p>
            <a:r>
              <a:rPr lang="en-US" dirty="0"/>
              <a:t>Get vaccinated for HPV</a:t>
            </a:r>
          </a:p>
          <a:p>
            <a:pPr lvl="1"/>
            <a:r>
              <a:rPr lang="en-US" dirty="0"/>
              <a:t>Safe for ages 9-45 years old</a:t>
            </a:r>
          </a:p>
          <a:p>
            <a:r>
              <a:rPr lang="en-US" dirty="0" smtClean="0"/>
              <a:t>Avoid tanning beds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chapstick</a:t>
            </a:r>
            <a:r>
              <a:rPr lang="en-US" dirty="0" smtClean="0"/>
              <a:t> that contains sunscreen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2"/>
          <a:stretch/>
        </p:blipFill>
        <p:spPr bwMode="auto">
          <a:xfrm>
            <a:off x="5181600" y="4238492"/>
            <a:ext cx="3690338" cy="154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0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33908"/>
            <a:ext cx="2209800" cy="54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187825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598" y="1191153"/>
            <a:ext cx="411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Oral Cancer Screening Device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762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Oral Cancer Screening by Dentist or Self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" y="6294438"/>
            <a:ext cx="360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0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2" y="1676400"/>
            <a:ext cx="4040188" cy="659352"/>
          </a:xfrm>
        </p:spPr>
        <p:txBody>
          <a:bodyPr/>
          <a:lstStyle/>
          <a:p>
            <a:r>
              <a:rPr lang="en-US" dirty="0" smtClean="0"/>
              <a:t>Diagnostic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4400" y="1676400"/>
            <a:ext cx="4041775" cy="654843"/>
          </a:xfrm>
        </p:spPr>
        <p:txBody>
          <a:bodyPr/>
          <a:lstStyle/>
          <a:p>
            <a:r>
              <a:rPr lang="en-US" dirty="0" smtClean="0"/>
              <a:t>Performed Procedures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28600" y="2209800"/>
            <a:ext cx="4040188" cy="3845720"/>
          </a:xfrm>
        </p:spPr>
        <p:txBody>
          <a:bodyPr/>
          <a:lstStyle/>
          <a:p>
            <a:r>
              <a:rPr lang="en-US" dirty="0"/>
              <a:t>Biopsy </a:t>
            </a:r>
          </a:p>
          <a:p>
            <a:r>
              <a:rPr lang="en-US" dirty="0" smtClean="0"/>
              <a:t>MRI</a:t>
            </a:r>
            <a:endParaRPr lang="en-US" dirty="0"/>
          </a:p>
          <a:p>
            <a:r>
              <a:rPr lang="en-US" dirty="0"/>
              <a:t>PET scan</a:t>
            </a:r>
          </a:p>
          <a:p>
            <a:r>
              <a:rPr lang="en-US" dirty="0"/>
              <a:t>X-rays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2209800"/>
            <a:ext cx="4495800" cy="449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Surgical removal</a:t>
            </a:r>
          </a:p>
          <a:p>
            <a:r>
              <a:rPr lang="en-US" dirty="0"/>
              <a:t>Radiation</a:t>
            </a:r>
          </a:p>
          <a:p>
            <a:r>
              <a:rPr lang="en-US" dirty="0"/>
              <a:t>Chemotherapy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sually </a:t>
            </a:r>
            <a:r>
              <a:rPr lang="en-US" dirty="0"/>
              <a:t>paired with Radiation</a:t>
            </a:r>
          </a:p>
          <a:p>
            <a:r>
              <a:rPr lang="en-US" dirty="0"/>
              <a:t>Target drug therapy</a:t>
            </a:r>
          </a:p>
          <a:p>
            <a:pPr lvl="1"/>
            <a:r>
              <a:rPr lang="en-US" dirty="0"/>
              <a:t>Works by interfering with cancer cell growth on a molecular level</a:t>
            </a:r>
          </a:p>
          <a:p>
            <a:pPr lvl="1"/>
            <a:r>
              <a:rPr lang="en-US" dirty="0"/>
              <a:t>Paired with </a:t>
            </a:r>
            <a:r>
              <a:rPr lang="en-US" dirty="0" smtClean="0"/>
              <a:t>Radiation or Chemotherapy</a:t>
            </a:r>
            <a:endParaRPr lang="en-US" dirty="0"/>
          </a:p>
          <a:p>
            <a:r>
              <a:rPr lang="en-US" dirty="0"/>
              <a:t>Immunotherapy</a:t>
            </a:r>
          </a:p>
          <a:p>
            <a:pPr lvl="1"/>
            <a:r>
              <a:rPr lang="en-US" dirty="0"/>
              <a:t>These drugs work by helping the body's immune system identify and kill cancer </a:t>
            </a:r>
            <a:r>
              <a:rPr lang="en-US" dirty="0" smtClean="0"/>
              <a:t>cells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01" b="12402"/>
          <a:stretch/>
        </p:blipFill>
        <p:spPr bwMode="auto">
          <a:xfrm>
            <a:off x="228600" y="4267200"/>
            <a:ext cx="4267200" cy="22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" y="6585985"/>
            <a:ext cx="180182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63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7772400" cy="1362456"/>
          </a:xfrm>
        </p:spPr>
        <p:txBody>
          <a:bodyPr/>
          <a:lstStyle/>
          <a:p>
            <a:pPr algn="ctr"/>
            <a:r>
              <a:rPr lang="en-US" dirty="0" smtClean="0"/>
              <a:t>Picture Time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3"/>
          <a:stretch/>
        </p:blipFill>
        <p:spPr bwMode="auto">
          <a:xfrm>
            <a:off x="1904308" y="2590800"/>
            <a:ext cx="5487092" cy="364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24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948" y="5715000"/>
            <a:ext cx="8915400" cy="65100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end of this </a:t>
            </a:r>
            <a:r>
              <a:rPr lang="en-US" dirty="0"/>
              <a:t>presentation contains some graphic </a:t>
            </a:r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520489" cy="395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48400"/>
            <a:ext cx="360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1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Lips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1"/>
          <a:stretch/>
        </p:blipFill>
        <p:spPr bwMode="auto">
          <a:xfrm>
            <a:off x="899159" y="2286000"/>
            <a:ext cx="2926081" cy="194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2921000" cy="194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5"/>
          <a:stretch/>
        </p:blipFill>
        <p:spPr bwMode="auto">
          <a:xfrm>
            <a:off x="838200" y="4366527"/>
            <a:ext cx="3048000" cy="198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b="6043"/>
          <a:stretch/>
        </p:blipFill>
        <p:spPr bwMode="auto">
          <a:xfrm>
            <a:off x="5257800" y="4388977"/>
            <a:ext cx="3048000" cy="195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295400"/>
            <a:ext cx="7239000" cy="9144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Most common type of cancer</a:t>
            </a:r>
          </a:p>
          <a:p>
            <a:pPr lvl="1"/>
            <a:r>
              <a:rPr lang="en-US" dirty="0" smtClean="0"/>
              <a:t>Men have a higher rate of lip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92" y="228600"/>
            <a:ext cx="8229600" cy="1143000"/>
          </a:xfrm>
        </p:spPr>
        <p:txBody>
          <a:bodyPr/>
          <a:lstStyle/>
          <a:p>
            <a:r>
              <a:rPr lang="en-US" dirty="0" smtClean="0"/>
              <a:t>Tongue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4" t="8032"/>
          <a:stretch/>
        </p:blipFill>
        <p:spPr bwMode="auto">
          <a:xfrm>
            <a:off x="5715000" y="4664452"/>
            <a:ext cx="2527057" cy="203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78421"/>
            <a:ext cx="2669578" cy="150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2630487"/>
            <a:ext cx="281066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88" y="4800600"/>
            <a:ext cx="3292680" cy="184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10611" y="1371600"/>
            <a:ext cx="7696200" cy="11430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Appears on front 2/3</a:t>
            </a:r>
            <a:r>
              <a:rPr lang="en-US" baseline="30000" dirty="0" smtClean="0"/>
              <a:t>rd</a:t>
            </a:r>
            <a:r>
              <a:rPr lang="en-US" dirty="0" smtClean="0"/>
              <a:t> of the tongue</a:t>
            </a:r>
          </a:p>
          <a:p>
            <a:pPr lvl="1"/>
            <a:r>
              <a:rPr lang="en-US" dirty="0" smtClean="0"/>
              <a:t>If present on back 1/3</a:t>
            </a:r>
            <a:r>
              <a:rPr lang="en-US" baseline="30000" dirty="0" smtClean="0"/>
              <a:t>rd</a:t>
            </a:r>
            <a:r>
              <a:rPr lang="en-US" dirty="0" smtClean="0"/>
              <a:t> of tongue it is classified as oropharyngeal/neck cancer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238442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4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866" y="533400"/>
            <a:ext cx="8229600" cy="1143000"/>
          </a:xfrm>
        </p:spPr>
        <p:txBody>
          <a:bodyPr/>
          <a:lstStyle/>
          <a:p>
            <a:r>
              <a:rPr lang="en-US" dirty="0" smtClean="0"/>
              <a:t>Hard and Soft Tissue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792041" cy="213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67" y="1981201"/>
            <a:ext cx="3733799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5"/>
          <a:stretch/>
        </p:blipFill>
        <p:spPr bwMode="auto">
          <a:xfrm>
            <a:off x="375644" y="4416250"/>
            <a:ext cx="3815356" cy="205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67" y="4416250"/>
            <a:ext cx="3733800" cy="205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3" y="6301462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1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5" y="457200"/>
            <a:ext cx="8229600" cy="1143000"/>
          </a:xfrm>
        </p:spPr>
        <p:txBody>
          <a:bodyPr/>
          <a:lstStyle/>
          <a:p>
            <a:r>
              <a:rPr lang="en-US" dirty="0" smtClean="0"/>
              <a:t>Human Papilloma Virus-HPV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r="15996"/>
          <a:stretch/>
        </p:blipFill>
        <p:spPr bwMode="auto">
          <a:xfrm>
            <a:off x="609600" y="2019300"/>
            <a:ext cx="2659920" cy="21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20" y="4343400"/>
            <a:ext cx="226218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2" y="1905000"/>
            <a:ext cx="318674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676400" y="5154612"/>
            <a:ext cx="609600" cy="76200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00" y="2590800"/>
            <a:ext cx="2362200" cy="83820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4343400"/>
            <a:ext cx="3299464" cy="22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324600" y="5507912"/>
            <a:ext cx="838200" cy="71278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629400" y="2362200"/>
            <a:ext cx="1524000" cy="106680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9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914" y="457200"/>
            <a:ext cx="8229600" cy="1143000"/>
          </a:xfrm>
        </p:spPr>
        <p:txBody>
          <a:bodyPr/>
          <a:lstStyle/>
          <a:p>
            <a:r>
              <a:rPr lang="en-US" dirty="0" smtClean="0"/>
              <a:t>Tobacco Related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2667000"/>
            <a:ext cx="2895600" cy="32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9264" r="14020" b="25761"/>
          <a:stretch/>
        </p:blipFill>
        <p:spPr bwMode="auto">
          <a:xfrm>
            <a:off x="76200" y="1828800"/>
            <a:ext cx="2999574" cy="194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6464"/>
            <a:ext cx="2524125" cy="314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47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r="27448"/>
          <a:stretch/>
        </p:blipFill>
        <p:spPr bwMode="auto">
          <a:xfrm>
            <a:off x="3124200" y="2057400"/>
            <a:ext cx="275174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0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</a:t>
            </a:r>
            <a:r>
              <a:rPr lang="en-US" dirty="0"/>
              <a:t>does it affect </a:t>
            </a:r>
            <a:r>
              <a:rPr lang="en-US" dirty="0" smtClean="0"/>
              <a:t>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8408" lvl="3" indent="0">
              <a:buNone/>
            </a:pPr>
            <a:r>
              <a:rPr lang="en-US" dirty="0" smtClean="0"/>
              <a:t>			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4" y="2362200"/>
            <a:ext cx="4084089" cy="27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8583"/>
            <a:ext cx="3429000" cy="310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78940" y="5601886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000" dirty="0">
                <a:solidFill>
                  <a:prstClr val="black"/>
                </a:solidFill>
              </a:rPr>
              <a:t>Oropharynx or </a:t>
            </a:r>
            <a:r>
              <a:rPr lang="en-US" sz="2000" dirty="0" smtClean="0">
                <a:solidFill>
                  <a:prstClr val="black"/>
                </a:solidFill>
              </a:rPr>
              <a:t>throat &amp; neck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808" y="5562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indent="0" algn="ctr">
              <a:buSzPct val="95000"/>
              <a:buNone/>
            </a:pPr>
            <a:r>
              <a:rPr lang="en-US" sz="2000" dirty="0"/>
              <a:t>Oral cavity or mouth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4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429000"/>
            <a:ext cx="7772400" cy="1362456"/>
          </a:xfrm>
        </p:spPr>
        <p:txBody>
          <a:bodyPr/>
          <a:lstStyle/>
          <a:p>
            <a:pPr algn="ctr"/>
            <a:r>
              <a:rPr lang="en-US" dirty="0" smtClean="0"/>
              <a:t>WHAT ARE THE MOST COMMON TYPES OF ORAL CANCER?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4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5344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Squamous Cell Carcinoma</a:t>
            </a:r>
          </a:p>
          <a:p>
            <a:pPr lvl="1"/>
            <a:r>
              <a:rPr lang="en-US" dirty="0" smtClean="0"/>
              <a:t>90% of  oral cancer</a:t>
            </a:r>
          </a:p>
          <a:p>
            <a:pPr lvl="2"/>
            <a:r>
              <a:rPr lang="en-US" dirty="0" smtClean="0"/>
              <a:t>Develop more often on tonsils and tongue</a:t>
            </a:r>
          </a:p>
          <a:p>
            <a:pPr lvl="2"/>
            <a:r>
              <a:rPr lang="en-US" dirty="0" smtClean="0"/>
              <a:t>Grow undetected (without symptoms) and quickly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Verrucous Carcinoma</a:t>
            </a:r>
          </a:p>
          <a:p>
            <a:pPr lvl="1"/>
            <a:r>
              <a:rPr lang="en-US" dirty="0" smtClean="0"/>
              <a:t>5%  of oral cancer</a:t>
            </a:r>
          </a:p>
          <a:p>
            <a:pPr lvl="2"/>
            <a:r>
              <a:rPr lang="en-US" dirty="0" smtClean="0"/>
              <a:t>Slow growing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ade up of squamous cells</a:t>
            </a:r>
          </a:p>
          <a:p>
            <a:pPr lvl="2"/>
            <a:r>
              <a:rPr lang="en-US" dirty="0" smtClean="0"/>
              <a:t>Rarely spreads to other parts of the body but can invade nearby tissue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2420" r="2346" b="2746"/>
          <a:stretch/>
        </p:blipFill>
        <p:spPr bwMode="auto">
          <a:xfrm>
            <a:off x="5264208" y="3147893"/>
            <a:ext cx="3727392" cy="27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0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Minor Salivary Gland </a:t>
            </a:r>
            <a:r>
              <a:rPr lang="en-US" dirty="0" smtClean="0"/>
              <a:t>Carcinoma</a:t>
            </a:r>
          </a:p>
          <a:p>
            <a:pPr lvl="1"/>
            <a:r>
              <a:rPr lang="en-US" dirty="0" smtClean="0"/>
              <a:t>Form on minor salivary glands</a:t>
            </a:r>
          </a:p>
          <a:p>
            <a:pPr lvl="2"/>
            <a:r>
              <a:rPr lang="en-US" dirty="0" smtClean="0"/>
              <a:t>Located throughout the lining of the mouth and throat</a:t>
            </a:r>
          </a:p>
          <a:p>
            <a:pPr marL="667512" lvl="2" indent="0">
              <a:buNone/>
            </a:pPr>
            <a:endParaRPr lang="en-US" dirty="0"/>
          </a:p>
          <a:p>
            <a:r>
              <a:rPr lang="en-US" dirty="0" smtClean="0"/>
              <a:t>Lymphoma</a:t>
            </a:r>
          </a:p>
          <a:p>
            <a:pPr lvl="1"/>
            <a:r>
              <a:rPr lang="en-US" dirty="0" smtClean="0"/>
              <a:t>Develop in the lymph tissue </a:t>
            </a:r>
            <a:r>
              <a:rPr lang="en-US" sz="2000" dirty="0" smtClean="0"/>
              <a:t>(part of  the immune system)</a:t>
            </a:r>
          </a:p>
          <a:p>
            <a:pPr lvl="2"/>
            <a:r>
              <a:rPr lang="en-US" dirty="0" smtClean="0"/>
              <a:t>Tonsil and base of the tongue both contain lymphoid tissue</a:t>
            </a:r>
          </a:p>
          <a:p>
            <a:pPr marL="667512" lvl="2" indent="0">
              <a:buNone/>
            </a:pPr>
            <a:endParaRPr lang="en-US" dirty="0" smtClean="0"/>
          </a:p>
          <a:p>
            <a:r>
              <a:rPr lang="en-US" dirty="0"/>
              <a:t>Human Papilloma Virus-HPV</a:t>
            </a:r>
          </a:p>
          <a:p>
            <a:pPr lvl="1"/>
            <a:r>
              <a:rPr lang="en-US" dirty="0" smtClean="0"/>
              <a:t>More common in the throat, but can develop on lips and cheeks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7772400" cy="1362456"/>
          </a:xfrm>
        </p:spPr>
        <p:txBody>
          <a:bodyPr/>
          <a:lstStyle/>
          <a:p>
            <a:pPr algn="ctr"/>
            <a:r>
              <a:rPr lang="en-US" dirty="0" smtClean="0"/>
              <a:t>WHAT ARE THE SIGNS OF ORAL CANCER?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7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Leukoplakia-white patch	</a:t>
            </a:r>
          </a:p>
          <a:p>
            <a:pPr lvl="1"/>
            <a:r>
              <a:rPr lang="en-US" dirty="0" smtClean="0"/>
              <a:t>Less likely to become cancerous-25%	 chance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4"/>
          <a:stretch/>
        </p:blipFill>
        <p:spPr bwMode="auto">
          <a:xfrm>
            <a:off x="3124200" y="2908408"/>
            <a:ext cx="2819400" cy="159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/>
          <a:stretch/>
        </p:blipFill>
        <p:spPr bwMode="auto">
          <a:xfrm>
            <a:off x="457200" y="4800600"/>
            <a:ext cx="2849109" cy="189894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"/>
          <a:stretch/>
        </p:blipFill>
        <p:spPr bwMode="auto">
          <a:xfrm>
            <a:off x="5562599" y="4801192"/>
            <a:ext cx="3117791" cy="190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562599" y="5029200"/>
            <a:ext cx="2902009" cy="167034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48001" y="3221763"/>
            <a:ext cx="3124200" cy="1301809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066800" y="4800600"/>
            <a:ext cx="1828800" cy="137160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" y="6375323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24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Erythroplakia-red </a:t>
            </a:r>
            <a:r>
              <a:rPr lang="en-US" dirty="0" smtClean="0"/>
              <a:t>patch</a:t>
            </a:r>
          </a:p>
          <a:p>
            <a:pPr marL="708660" lvl="1" indent="-342900"/>
            <a:r>
              <a:rPr lang="en-US" dirty="0" smtClean="0"/>
              <a:t>Greater risk of become cancerous-70% chance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35" y="4953000"/>
            <a:ext cx="2743200" cy="182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97562"/>
            <a:ext cx="2852464" cy="18288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53963"/>
            <a:ext cx="2798436" cy="184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502432" y="2997562"/>
            <a:ext cx="1219200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248400" y="3878768"/>
            <a:ext cx="1219200" cy="9248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29000" y="5254136"/>
            <a:ext cx="2024336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4019" y="5638800"/>
            <a:ext cx="251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 with white borders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6188369"/>
            <a:ext cx="359635" cy="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422</TotalTime>
  <Words>557</Words>
  <Application>Microsoft Office PowerPoint</Application>
  <PresentationFormat>On-screen Show (4:3)</PresentationFormat>
  <Paragraphs>114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Flow</vt:lpstr>
      <vt:lpstr>Oral Cancer</vt:lpstr>
      <vt:lpstr>PowerPoint Presentation</vt:lpstr>
      <vt:lpstr>Where does it affect us?</vt:lpstr>
      <vt:lpstr>WHAT ARE THE MOST COMMON TYPES OF ORAL CANCER?</vt:lpstr>
      <vt:lpstr>Types</vt:lpstr>
      <vt:lpstr>Types</vt:lpstr>
      <vt:lpstr>WHAT ARE THE SIGNS OF ORAL CANCER?</vt:lpstr>
      <vt:lpstr>Signs</vt:lpstr>
      <vt:lpstr>Signs</vt:lpstr>
      <vt:lpstr>WHAT ARE THE SYPTOMS OF ORAL CANCER?</vt:lpstr>
      <vt:lpstr>Symptoms</vt:lpstr>
      <vt:lpstr>WHAT INCREASES OUR RISK OF ORAL CANCER?</vt:lpstr>
      <vt:lpstr>Genetic Risk Factors </vt:lpstr>
      <vt:lpstr>Non-Genetic Risk Factors</vt:lpstr>
      <vt:lpstr>CAN ORAL CANCER BE TREATED?</vt:lpstr>
      <vt:lpstr>What can we do?</vt:lpstr>
      <vt:lpstr>PowerPoint Presentation</vt:lpstr>
      <vt:lpstr>Treatment</vt:lpstr>
      <vt:lpstr>Picture Time</vt:lpstr>
      <vt:lpstr>Lips</vt:lpstr>
      <vt:lpstr>Tongue</vt:lpstr>
      <vt:lpstr>Hard and Soft Tissue</vt:lpstr>
      <vt:lpstr>Human Papilloma Virus-HPV</vt:lpstr>
      <vt:lpstr>Tobacco Related</vt:lpstr>
      <vt:lpstr>Questions?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Cancer</dc:title>
  <dc:creator>Sally Beach</dc:creator>
  <cp:lastModifiedBy>Sally Beach</cp:lastModifiedBy>
  <cp:revision>30</cp:revision>
  <dcterms:created xsi:type="dcterms:W3CDTF">2020-03-18T18:22:35Z</dcterms:created>
  <dcterms:modified xsi:type="dcterms:W3CDTF">2020-07-23T16:01:16Z</dcterms:modified>
</cp:coreProperties>
</file>