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13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210" y="272174"/>
            <a:ext cx="3643629" cy="473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2169" marR="5080" indent="-840105">
              <a:lnSpc>
                <a:spcPct val="100000"/>
              </a:lnSpc>
            </a:pPr>
            <a:r>
              <a:rPr sz="1600" spc="-5" dirty="0">
                <a:latin typeface="Century Gothic"/>
                <a:cs typeface="Century Gothic"/>
              </a:rPr>
              <a:t>Scrubbin</a:t>
            </a:r>
            <a:r>
              <a:rPr sz="1600" dirty="0">
                <a:latin typeface="Century Gothic"/>
                <a:cs typeface="Century Gothic"/>
              </a:rPr>
              <a:t>g</a:t>
            </a:r>
            <a:r>
              <a:rPr sz="1600" spc="-5" dirty="0">
                <a:latin typeface="Century Gothic"/>
                <a:cs typeface="Century Gothic"/>
              </a:rPr>
              <a:t> an</a:t>
            </a:r>
            <a:r>
              <a:rPr sz="1600" dirty="0">
                <a:latin typeface="Century Gothic"/>
                <a:cs typeface="Century Gothic"/>
              </a:rPr>
              <a:t>d</a:t>
            </a:r>
            <a:r>
              <a:rPr sz="1600" spc="-5" dirty="0">
                <a:latin typeface="Century Gothic"/>
                <a:cs typeface="Century Gothic"/>
              </a:rPr>
              <a:t> Schedulin</a:t>
            </a:r>
            <a:r>
              <a:rPr sz="1600" dirty="0">
                <a:latin typeface="Century Gothic"/>
                <a:cs typeface="Century Gothic"/>
              </a:rPr>
              <a:t>g</a:t>
            </a:r>
            <a:r>
              <a:rPr sz="1600" spc="-5" dirty="0">
                <a:latin typeface="Century Gothic"/>
                <a:cs typeface="Century Gothic"/>
              </a:rPr>
              <a:t> Bab</a:t>
            </a:r>
            <a:r>
              <a:rPr sz="1600" dirty="0">
                <a:latin typeface="Century Gothic"/>
                <a:cs typeface="Century Gothic"/>
              </a:rPr>
              <a:t>y</a:t>
            </a:r>
            <a:r>
              <a:rPr sz="1600" spc="-5" dirty="0">
                <a:latin typeface="Century Gothic"/>
                <a:cs typeface="Century Gothic"/>
              </a:rPr>
              <a:t> Day Immunizatio</a:t>
            </a:r>
            <a:r>
              <a:rPr sz="1600" dirty="0">
                <a:latin typeface="Century Gothic"/>
                <a:cs typeface="Century Gothic"/>
              </a:rPr>
              <a:t>n</a:t>
            </a:r>
            <a:r>
              <a:rPr sz="1600" spc="-5" dirty="0">
                <a:latin typeface="Century Gothic"/>
                <a:cs typeface="Century Gothic"/>
              </a:rPr>
              <a:t> Appts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73058" y="1598596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199" y="0"/>
                </a:moveTo>
                <a:lnTo>
                  <a:pt x="0" y="457199"/>
                </a:lnTo>
                <a:lnTo>
                  <a:pt x="457199" y="914398"/>
                </a:lnTo>
                <a:lnTo>
                  <a:pt x="914398" y="457199"/>
                </a:lnTo>
                <a:lnTo>
                  <a:pt x="457199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73058" y="1598596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199"/>
                </a:moveTo>
                <a:lnTo>
                  <a:pt x="457199" y="0"/>
                </a:lnTo>
                <a:lnTo>
                  <a:pt x="914398" y="457199"/>
                </a:lnTo>
                <a:lnTo>
                  <a:pt x="457199" y="914398"/>
                </a:lnTo>
                <a:lnTo>
                  <a:pt x="0" y="4571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93303" y="1929691"/>
            <a:ext cx="674370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D</a:t>
            </a:r>
            <a:r>
              <a:rPr sz="800" spc="-10" dirty="0">
                <a:latin typeface="Century Gothic"/>
                <a:cs typeface="Century Gothic"/>
              </a:rPr>
              <a:t>o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s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he client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h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ve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a MCHD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PCP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02211" y="1712896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798"/>
                </a:moveTo>
                <a:lnTo>
                  <a:pt x="914398" y="685798"/>
                </a:lnTo>
                <a:lnTo>
                  <a:pt x="914398" y="0"/>
                </a:lnTo>
                <a:lnTo>
                  <a:pt x="0" y="0"/>
                </a:lnTo>
                <a:lnTo>
                  <a:pt x="0" y="685798"/>
                </a:lnTo>
                <a:close/>
              </a:path>
            </a:pathLst>
          </a:custGeom>
          <a:solidFill>
            <a:srgbClr val="D5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02211" y="1712896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798"/>
                </a:moveTo>
                <a:lnTo>
                  <a:pt x="914398" y="685798"/>
                </a:lnTo>
                <a:lnTo>
                  <a:pt x="914398" y="0"/>
                </a:lnTo>
                <a:lnTo>
                  <a:pt x="0" y="0"/>
                </a:lnTo>
                <a:lnTo>
                  <a:pt x="0" y="68579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43012" y="1929691"/>
            <a:ext cx="833755" cy="24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305" marR="5080" indent="-269240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Move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next </a:t>
            </a:r>
            <a:r>
              <a:rPr sz="800" spc="-10" dirty="0">
                <a:latin typeface="Century Gothic"/>
                <a:cs typeface="Century Gothic"/>
              </a:rPr>
              <a:t>client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15503" y="2698630"/>
            <a:ext cx="1029969" cy="772160"/>
          </a:xfrm>
          <a:custGeom>
            <a:avLst/>
            <a:gdLst/>
            <a:ahLst/>
            <a:cxnLst/>
            <a:rect l="l" t="t" r="r" b="b"/>
            <a:pathLst>
              <a:path w="1029970" h="772160">
                <a:moveTo>
                  <a:pt x="514754" y="0"/>
                </a:moveTo>
                <a:lnTo>
                  <a:pt x="0" y="385863"/>
                </a:lnTo>
                <a:lnTo>
                  <a:pt x="514754" y="771726"/>
                </a:lnTo>
                <a:lnTo>
                  <a:pt x="1029508" y="385863"/>
                </a:lnTo>
                <a:lnTo>
                  <a:pt x="514754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15503" y="2698630"/>
            <a:ext cx="1029969" cy="772160"/>
          </a:xfrm>
          <a:custGeom>
            <a:avLst/>
            <a:gdLst/>
            <a:ahLst/>
            <a:cxnLst/>
            <a:rect l="l" t="t" r="r" b="b"/>
            <a:pathLst>
              <a:path w="1029970" h="772160">
                <a:moveTo>
                  <a:pt x="0" y="385863"/>
                </a:moveTo>
                <a:lnTo>
                  <a:pt x="514754" y="0"/>
                </a:lnTo>
                <a:lnTo>
                  <a:pt x="1029508" y="385863"/>
                </a:lnTo>
                <a:lnTo>
                  <a:pt x="514754" y="771726"/>
                </a:lnTo>
                <a:lnTo>
                  <a:pt x="0" y="3858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70604" y="2897591"/>
            <a:ext cx="718185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Are</a:t>
            </a:r>
            <a:r>
              <a:rPr sz="800" spc="-5" dirty="0">
                <a:latin typeface="Century Gothic"/>
                <a:cs typeface="Century Gothic"/>
              </a:rPr>
              <a:t> t</a:t>
            </a:r>
            <a:r>
              <a:rPr sz="800" spc="-10" dirty="0">
                <a:latin typeface="Century Gothic"/>
                <a:cs typeface="Century Gothic"/>
              </a:rPr>
              <a:t>h</a:t>
            </a:r>
            <a:r>
              <a:rPr sz="800" spc="-5" dirty="0">
                <a:latin typeface="Century Gothic"/>
                <a:cs typeface="Century Gothic"/>
              </a:rPr>
              <a:t>ey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ov</a:t>
            </a:r>
            <a:r>
              <a:rPr sz="800" spc="-5" dirty="0">
                <a:latin typeface="Century Gothic"/>
                <a:cs typeface="Century Gothic"/>
              </a:rPr>
              <a:t>er due for I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muni</a:t>
            </a:r>
            <a:r>
              <a:rPr sz="800" spc="-5" dirty="0">
                <a:latin typeface="Century Gothic"/>
                <a:cs typeface="Century Gothic"/>
              </a:rPr>
              <a:t>z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0" dirty="0">
                <a:latin typeface="Century Gothic"/>
                <a:cs typeface="Century Gothic"/>
              </a:rPr>
              <a:t>ion</a:t>
            </a:r>
            <a:r>
              <a:rPr sz="800" spc="-5" dirty="0">
                <a:latin typeface="Century Gothic"/>
                <a:cs typeface="Century Gothic"/>
              </a:rPr>
              <a:t>s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802211" y="2741594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798"/>
                </a:moveTo>
                <a:lnTo>
                  <a:pt x="914398" y="685798"/>
                </a:lnTo>
                <a:lnTo>
                  <a:pt x="914398" y="0"/>
                </a:lnTo>
                <a:lnTo>
                  <a:pt x="0" y="0"/>
                </a:lnTo>
                <a:lnTo>
                  <a:pt x="0" y="685798"/>
                </a:lnTo>
                <a:close/>
              </a:path>
            </a:pathLst>
          </a:custGeom>
          <a:solidFill>
            <a:srgbClr val="D5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02211" y="2741594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798"/>
                </a:moveTo>
                <a:lnTo>
                  <a:pt x="914398" y="685798"/>
                </a:lnTo>
                <a:lnTo>
                  <a:pt x="914398" y="0"/>
                </a:lnTo>
                <a:lnTo>
                  <a:pt x="0" y="0"/>
                </a:lnTo>
                <a:lnTo>
                  <a:pt x="0" y="68579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67331" y="2958389"/>
            <a:ext cx="785495" cy="24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160" marR="5080" indent="-125095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Move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the </a:t>
            </a:r>
            <a:r>
              <a:rPr sz="800" dirty="0">
                <a:latin typeface="Century Gothic"/>
                <a:cs typeface="Century Gothic"/>
              </a:rPr>
              <a:t>n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xt c</a:t>
            </a:r>
            <a:r>
              <a:rPr sz="800" spc="-10" dirty="0">
                <a:latin typeface="Century Gothic"/>
                <a:cs typeface="Century Gothic"/>
              </a:rPr>
              <a:t>lie</a:t>
            </a:r>
            <a:r>
              <a:rPr sz="800" dirty="0">
                <a:latin typeface="Century Gothic"/>
                <a:cs typeface="Century Gothic"/>
              </a:rPr>
              <a:t>nt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33598" y="3084493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>
                <a:moveTo>
                  <a:pt x="0" y="0"/>
                </a:moveTo>
                <a:lnTo>
                  <a:pt x="16861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45011" y="3084493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4">
                <a:moveTo>
                  <a:pt x="0" y="0"/>
                </a:moveTo>
                <a:lnTo>
                  <a:pt x="16699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99302" y="3025789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15503" y="3885402"/>
            <a:ext cx="1029969" cy="772160"/>
          </a:xfrm>
          <a:custGeom>
            <a:avLst/>
            <a:gdLst/>
            <a:ahLst/>
            <a:cxnLst/>
            <a:rect l="l" t="t" r="r" b="b"/>
            <a:pathLst>
              <a:path w="1029970" h="772160">
                <a:moveTo>
                  <a:pt x="514754" y="0"/>
                </a:moveTo>
                <a:lnTo>
                  <a:pt x="0" y="385863"/>
                </a:lnTo>
                <a:lnTo>
                  <a:pt x="514754" y="771726"/>
                </a:lnTo>
                <a:lnTo>
                  <a:pt x="1029508" y="385863"/>
                </a:lnTo>
                <a:lnTo>
                  <a:pt x="514754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15503" y="3885402"/>
            <a:ext cx="1029969" cy="772160"/>
          </a:xfrm>
          <a:custGeom>
            <a:avLst/>
            <a:gdLst/>
            <a:ahLst/>
            <a:cxnLst/>
            <a:rect l="l" t="t" r="r" b="b"/>
            <a:pathLst>
              <a:path w="1029970" h="772160">
                <a:moveTo>
                  <a:pt x="0" y="385863"/>
                </a:moveTo>
                <a:lnTo>
                  <a:pt x="514754" y="0"/>
                </a:lnTo>
                <a:lnTo>
                  <a:pt x="1029508" y="385863"/>
                </a:lnTo>
                <a:lnTo>
                  <a:pt x="514754" y="771726"/>
                </a:lnTo>
                <a:lnTo>
                  <a:pt x="0" y="3858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417102" y="4083553"/>
            <a:ext cx="825500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Are t</a:t>
            </a:r>
            <a:r>
              <a:rPr sz="800" spc="-10" dirty="0">
                <a:latin typeface="Century Gothic"/>
                <a:cs typeface="Century Gothic"/>
              </a:rPr>
              <a:t>h</a:t>
            </a:r>
            <a:r>
              <a:rPr sz="800" spc="-5" dirty="0">
                <a:latin typeface="Century Gothic"/>
                <a:cs typeface="Century Gothic"/>
              </a:rPr>
              <a:t>ey </a:t>
            </a:r>
            <a:r>
              <a:rPr sz="800" spc="-15" dirty="0">
                <a:latin typeface="Century Gothic"/>
                <a:cs typeface="Century Gothic"/>
              </a:rPr>
              <a:t>d</a:t>
            </a:r>
            <a:r>
              <a:rPr sz="800" dirty="0">
                <a:latin typeface="Century Gothic"/>
                <a:cs typeface="Century Gothic"/>
              </a:rPr>
              <a:t>u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for a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WCC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in the </a:t>
            </a:r>
            <a:r>
              <a:rPr sz="800" spc="-10" dirty="0">
                <a:latin typeface="Century Gothic"/>
                <a:cs typeface="Century Gothic"/>
              </a:rPr>
              <a:t>ne</a:t>
            </a:r>
            <a:r>
              <a:rPr sz="800" dirty="0">
                <a:latin typeface="Century Gothic"/>
                <a:cs typeface="Century Gothic"/>
              </a:rPr>
              <a:t>x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mo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h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30258" y="3470357"/>
            <a:ext cx="0" cy="146050"/>
          </a:xfrm>
          <a:custGeom>
            <a:avLst/>
            <a:gdLst/>
            <a:ahLst/>
            <a:cxnLst/>
            <a:rect l="l" t="t" r="r" b="b"/>
            <a:pathLst>
              <a:path h="146050">
                <a:moveTo>
                  <a:pt x="0" y="0"/>
                </a:moveTo>
                <a:lnTo>
                  <a:pt x="0" y="14591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30258" y="3738677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67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747032" y="3619175"/>
            <a:ext cx="1657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Y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345011" y="4271265"/>
            <a:ext cx="281305" cy="0"/>
          </a:xfrm>
          <a:custGeom>
            <a:avLst/>
            <a:gdLst/>
            <a:ahLst/>
            <a:cxnLst/>
            <a:rect l="l" t="t" r="r" b="b"/>
            <a:pathLst>
              <a:path w="281304">
                <a:moveTo>
                  <a:pt x="0" y="0"/>
                </a:moveTo>
                <a:lnTo>
                  <a:pt x="281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954610" y="5028400"/>
            <a:ext cx="1066800" cy="800100"/>
          </a:xfrm>
          <a:custGeom>
            <a:avLst/>
            <a:gdLst/>
            <a:ahLst/>
            <a:cxnLst/>
            <a:rect l="l" t="t" r="r" b="b"/>
            <a:pathLst>
              <a:path w="1066800" h="800100">
                <a:moveTo>
                  <a:pt x="533398" y="0"/>
                </a:moveTo>
                <a:lnTo>
                  <a:pt x="0" y="400454"/>
                </a:lnTo>
                <a:lnTo>
                  <a:pt x="533398" y="800098"/>
                </a:lnTo>
                <a:lnTo>
                  <a:pt x="1066797" y="400454"/>
                </a:lnTo>
                <a:lnTo>
                  <a:pt x="533398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54610" y="5028400"/>
            <a:ext cx="1066800" cy="800100"/>
          </a:xfrm>
          <a:custGeom>
            <a:avLst/>
            <a:gdLst/>
            <a:ahLst/>
            <a:cxnLst/>
            <a:rect l="l" t="t" r="r" b="b"/>
            <a:pathLst>
              <a:path w="1066800" h="800100">
                <a:moveTo>
                  <a:pt x="0" y="400454"/>
                </a:moveTo>
                <a:lnTo>
                  <a:pt x="533398" y="0"/>
                </a:lnTo>
                <a:lnTo>
                  <a:pt x="1066797" y="400454"/>
                </a:lnTo>
                <a:lnTo>
                  <a:pt x="533398" y="800098"/>
                </a:lnTo>
                <a:lnTo>
                  <a:pt x="0" y="40045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613602" y="4212561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63506" y="5241142"/>
            <a:ext cx="848994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Does </a:t>
            </a:r>
            <a:r>
              <a:rPr sz="800" spc="-10" dirty="0">
                <a:latin typeface="Century Gothic"/>
                <a:cs typeface="Century Gothic"/>
              </a:rPr>
              <a:t>cl</a:t>
            </a:r>
            <a:r>
              <a:rPr sz="800" spc="-5" dirty="0">
                <a:latin typeface="Century Gothic"/>
                <a:cs typeface="Century Gothic"/>
              </a:rPr>
              <a:t>i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w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nt </a:t>
            </a:r>
            <a:r>
              <a:rPr sz="800" spc="-10" dirty="0">
                <a:latin typeface="Century Gothic"/>
                <a:cs typeface="Century Gothic"/>
              </a:rPr>
              <a:t>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sc</a:t>
            </a:r>
            <a:r>
              <a:rPr sz="800" spc="-10" dirty="0">
                <a:latin typeface="Century Gothic"/>
                <a:cs typeface="Century Gothic"/>
              </a:rPr>
              <a:t>hedule a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pt</a:t>
            </a:r>
            <a:r>
              <a:rPr sz="800" spc="-5" dirty="0">
                <a:latin typeface="Century Gothic"/>
                <a:cs typeface="Century Gothic"/>
              </a:rPr>
              <a:t>?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53152" y="4923017"/>
            <a:ext cx="71120" cy="105410"/>
          </a:xfrm>
          <a:custGeom>
            <a:avLst/>
            <a:gdLst/>
            <a:ahLst/>
            <a:cxnLst/>
            <a:rect l="l" t="t" r="r" b="b"/>
            <a:pathLst>
              <a:path w="71120" h="105410">
                <a:moveTo>
                  <a:pt x="70525" y="0"/>
                </a:moveTo>
                <a:lnTo>
                  <a:pt x="0" y="0"/>
                </a:lnTo>
                <a:lnTo>
                  <a:pt x="34857" y="105382"/>
                </a:lnTo>
                <a:lnTo>
                  <a:pt x="70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88107" y="4893834"/>
            <a:ext cx="1258570" cy="1069340"/>
          </a:xfrm>
          <a:custGeom>
            <a:avLst/>
            <a:gdLst/>
            <a:ahLst/>
            <a:cxnLst/>
            <a:rect l="l" t="t" r="r" b="b"/>
            <a:pathLst>
              <a:path w="1258570" h="1069339">
                <a:moveTo>
                  <a:pt x="0" y="1069229"/>
                </a:moveTo>
                <a:lnTo>
                  <a:pt x="1258107" y="1069229"/>
                </a:lnTo>
                <a:lnTo>
                  <a:pt x="1258107" y="0"/>
                </a:lnTo>
                <a:lnTo>
                  <a:pt x="0" y="0"/>
                </a:lnTo>
                <a:lnTo>
                  <a:pt x="0" y="1069229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8107" y="4893834"/>
            <a:ext cx="1258570" cy="1069340"/>
          </a:xfrm>
          <a:custGeom>
            <a:avLst/>
            <a:gdLst/>
            <a:ahLst/>
            <a:cxnLst/>
            <a:rect l="l" t="t" r="r" b="b"/>
            <a:pathLst>
              <a:path w="1258570" h="1069339">
                <a:moveTo>
                  <a:pt x="0" y="1069229"/>
                </a:moveTo>
                <a:lnTo>
                  <a:pt x="1258107" y="1069229"/>
                </a:lnTo>
                <a:lnTo>
                  <a:pt x="1258107" y="0"/>
                </a:lnTo>
                <a:lnTo>
                  <a:pt x="0" y="0"/>
                </a:lnTo>
                <a:lnTo>
                  <a:pt x="0" y="106922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21343" y="4957874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21343" y="5325093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21343" y="5569905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529137" y="4935531"/>
            <a:ext cx="982980" cy="982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sz="800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ro</a:t>
            </a:r>
            <a:r>
              <a:rPr sz="800" spc="-5" dirty="0">
                <a:latin typeface="Century Gothic"/>
                <a:cs typeface="Century Gothic"/>
              </a:rPr>
              <a:t>v</a:t>
            </a:r>
            <a:r>
              <a:rPr sz="800" spc="-10" dirty="0">
                <a:latin typeface="Century Gothic"/>
                <a:cs typeface="Century Gothic"/>
              </a:rPr>
              <a:t>ide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re</a:t>
            </a:r>
            <a:r>
              <a:rPr sz="800" spc="-5" dirty="0">
                <a:latin typeface="Century Gothic"/>
                <a:cs typeface="Century Gothic"/>
              </a:rPr>
              <a:t>fu</a:t>
            </a:r>
            <a:r>
              <a:rPr sz="800" spc="-10" dirty="0">
                <a:latin typeface="Century Gothic"/>
                <a:cs typeface="Century Gothic"/>
              </a:rPr>
              <a:t>s</a:t>
            </a:r>
            <a:r>
              <a:rPr sz="800" spc="-5" dirty="0">
                <a:latin typeface="Century Gothic"/>
                <a:cs typeface="Century Gothic"/>
              </a:rPr>
              <a:t>al v</a:t>
            </a:r>
            <a:r>
              <a:rPr sz="800" spc="-10" dirty="0">
                <a:latin typeface="Century Gothic"/>
                <a:cs typeface="Century Gothic"/>
              </a:rPr>
              <a:t>id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o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f</a:t>
            </a:r>
            <a:r>
              <a:rPr sz="800" spc="-5" dirty="0">
                <a:latin typeface="Century Gothic"/>
                <a:cs typeface="Century Gothic"/>
              </a:rPr>
              <a:t>or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at</a:t>
            </a:r>
            <a:r>
              <a:rPr sz="800" spc="-5" dirty="0">
                <a:latin typeface="Century Gothic"/>
                <a:cs typeface="Century Gothic"/>
              </a:rPr>
              <a:t>ion to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aren</a:t>
            </a:r>
            <a:r>
              <a:rPr sz="800" spc="-5" dirty="0">
                <a:latin typeface="Century Gothic"/>
                <a:cs typeface="Century Gothic"/>
              </a:rPr>
              <a:t>t/</a:t>
            </a:r>
            <a:r>
              <a:rPr sz="800" spc="-15" dirty="0">
                <a:latin typeface="Century Gothic"/>
                <a:cs typeface="Century Gothic"/>
              </a:rPr>
              <a:t>g</a:t>
            </a:r>
            <a:r>
              <a:rPr sz="800" spc="-5" dirty="0">
                <a:latin typeface="Century Gothic"/>
                <a:cs typeface="Century Gothic"/>
              </a:rPr>
              <a:t>uar</a:t>
            </a:r>
            <a:r>
              <a:rPr sz="800" spc="-15" dirty="0">
                <a:latin typeface="Century Gothic"/>
                <a:cs typeface="Century Gothic"/>
              </a:rPr>
              <a:t>d</a:t>
            </a:r>
            <a:r>
              <a:rPr sz="800" spc="-5" dirty="0">
                <a:latin typeface="Century Gothic"/>
                <a:cs typeface="Century Gothic"/>
              </a:rPr>
              <a:t>i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n 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 t</a:t>
            </a:r>
            <a:r>
              <a:rPr sz="800" spc="-10" dirty="0">
                <a:latin typeface="Century Gothic"/>
                <a:cs typeface="Century Gothic"/>
              </a:rPr>
              <a:t>ele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ho</a:t>
            </a:r>
            <a:r>
              <a:rPr sz="800" spc="-10" dirty="0">
                <a:latin typeface="Century Gothic"/>
                <a:cs typeface="Century Gothic"/>
              </a:rPr>
              <a:t>ne</a:t>
            </a:r>
            <a:r>
              <a:rPr sz="800" spc="-5" dirty="0">
                <a:latin typeface="Century Gothic"/>
                <a:cs typeface="Century Gothic"/>
              </a:rPr>
              <a:t> 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cou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E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ic </a:t>
            </a:r>
            <a:r>
              <a:rPr sz="800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 info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into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Baby D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I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ie</a:t>
            </a:r>
            <a:r>
              <a:rPr sz="800" spc="-5" dirty="0">
                <a:latin typeface="Century Gothic"/>
                <a:cs typeface="Century Gothic"/>
              </a:rPr>
              <a:t> O</a:t>
            </a:r>
            <a:r>
              <a:rPr sz="800" dirty="0">
                <a:latin typeface="Century Gothic"/>
                <a:cs typeface="Century Gothic"/>
              </a:rPr>
              <a:t>u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reach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0" dirty="0">
                <a:latin typeface="Century Gothic"/>
                <a:cs typeface="Century Gothic"/>
              </a:rPr>
              <a:t>r</a:t>
            </a:r>
            <a:r>
              <a:rPr sz="800" spc="-5" dirty="0">
                <a:latin typeface="Century Gothic"/>
                <a:cs typeface="Century Gothic"/>
              </a:rPr>
              <a:t>acker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830583" y="6285697"/>
            <a:ext cx="1315085" cy="2515870"/>
          </a:xfrm>
          <a:custGeom>
            <a:avLst/>
            <a:gdLst/>
            <a:ahLst/>
            <a:cxnLst/>
            <a:rect l="l" t="t" r="r" b="b"/>
            <a:pathLst>
              <a:path w="1315085" h="2515870">
                <a:moveTo>
                  <a:pt x="0" y="2515405"/>
                </a:moveTo>
                <a:lnTo>
                  <a:pt x="1314852" y="2515405"/>
                </a:lnTo>
                <a:lnTo>
                  <a:pt x="1314852" y="0"/>
                </a:lnTo>
                <a:lnTo>
                  <a:pt x="0" y="0"/>
                </a:lnTo>
                <a:lnTo>
                  <a:pt x="0" y="2515405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30583" y="6285697"/>
            <a:ext cx="1315085" cy="2515870"/>
          </a:xfrm>
          <a:custGeom>
            <a:avLst/>
            <a:gdLst/>
            <a:ahLst/>
            <a:cxnLst/>
            <a:rect l="l" t="t" r="r" b="b"/>
            <a:pathLst>
              <a:path w="1315085" h="2515870">
                <a:moveTo>
                  <a:pt x="0" y="2515405"/>
                </a:moveTo>
                <a:lnTo>
                  <a:pt x="1314852" y="2515405"/>
                </a:lnTo>
                <a:lnTo>
                  <a:pt x="1314852" y="0"/>
                </a:lnTo>
                <a:lnTo>
                  <a:pt x="0" y="0"/>
                </a:lnTo>
                <a:lnTo>
                  <a:pt x="0" y="25154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63819" y="6340010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63819" y="6584822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63819" y="6951229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63819" y="7440043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63819" y="7928857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63819" y="8173670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63819" y="8418482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071612" y="6317667"/>
            <a:ext cx="1052195" cy="2449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2905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Sc</a:t>
            </a:r>
            <a:r>
              <a:rPr sz="800" spc="-10" dirty="0">
                <a:latin typeface="Century Gothic"/>
                <a:cs typeface="Century Gothic"/>
              </a:rPr>
              <a:t>hedule</a:t>
            </a:r>
            <a:r>
              <a:rPr sz="800" spc="-5" dirty="0">
                <a:latin typeface="Century Gothic"/>
                <a:cs typeface="Century Gothic"/>
              </a:rPr>
              <a:t> a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pointment</a:t>
            </a:r>
            <a:endParaRPr sz="800">
              <a:latin typeface="Century Gothic"/>
              <a:cs typeface="Century Gothic"/>
            </a:endParaRPr>
          </a:p>
          <a:p>
            <a:pPr marL="12700" marR="57785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10" dirty="0">
                <a:latin typeface="Century Gothic"/>
                <a:cs typeface="Century Gothic"/>
              </a:rPr>
              <a:t>p</a:t>
            </a:r>
            <a:r>
              <a:rPr sz="800" spc="-15" dirty="0">
                <a:latin typeface="Century Gothic"/>
                <a:cs typeface="Century Gothic"/>
              </a:rPr>
              <a:t>po</a:t>
            </a:r>
            <a:r>
              <a:rPr sz="800" dirty="0">
                <a:latin typeface="Century Gothic"/>
                <a:cs typeface="Century Gothic"/>
              </a:rPr>
              <a:t>i</a:t>
            </a:r>
            <a:r>
              <a:rPr sz="800" spc="-10" dirty="0">
                <a:latin typeface="Century Gothic"/>
                <a:cs typeface="Century Gothic"/>
              </a:rPr>
              <a:t>ntment </a:t>
            </a:r>
            <a:r>
              <a:rPr sz="800" spc="-5" dirty="0">
                <a:latin typeface="Century Gothic"/>
                <a:cs typeface="Century Gothic"/>
              </a:rPr>
              <a:t>no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es </a:t>
            </a:r>
            <a:r>
              <a:rPr sz="800" spc="-10" dirty="0">
                <a:latin typeface="Century Gothic"/>
                <a:cs typeface="Century Gothic"/>
              </a:rPr>
              <a:t>ent</a:t>
            </a:r>
            <a:r>
              <a:rPr sz="800" spc="-5" dirty="0">
                <a:latin typeface="Century Gothic"/>
                <a:cs typeface="Century Gothic"/>
              </a:rPr>
              <a:t>er I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m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i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+ Baby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D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vi</a:t>
            </a:r>
            <a:r>
              <a:rPr sz="800" spc="-10" dirty="0">
                <a:latin typeface="Century Gothic"/>
                <a:cs typeface="Century Gothic"/>
              </a:rPr>
              <a:t>si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endParaRPr sz="800">
              <a:latin typeface="Century Gothic"/>
              <a:cs typeface="Century Gothic"/>
            </a:endParaRPr>
          </a:p>
          <a:p>
            <a:pPr marL="12700" marR="83185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D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l</a:t>
            </a:r>
            <a:r>
              <a:rPr sz="800" spc="-10" dirty="0">
                <a:latin typeface="Century Gothic"/>
                <a:cs typeface="Century Gothic"/>
              </a:rPr>
              <a:t> Baby 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Immuni</a:t>
            </a:r>
            <a:r>
              <a:rPr sz="800" dirty="0">
                <a:latin typeface="Century Gothic"/>
                <a:cs typeface="Century Gothic"/>
              </a:rPr>
              <a:t>z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ons as Chief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Com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laint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V</a:t>
            </a:r>
            <a:r>
              <a:rPr sz="800" dirty="0">
                <a:latin typeface="Century Gothic"/>
                <a:cs typeface="Century Gothic"/>
              </a:rPr>
              <a:t>i</a:t>
            </a:r>
            <a:r>
              <a:rPr sz="800" spc="-10" dirty="0">
                <a:latin typeface="Century Gothic"/>
                <a:cs typeface="Century Gothic"/>
              </a:rPr>
              <a:t>sit</a:t>
            </a:r>
            <a:endParaRPr sz="800">
              <a:latin typeface="Century Gothic"/>
              <a:cs typeface="Century Gothic"/>
            </a:endParaRPr>
          </a:p>
          <a:p>
            <a:pPr marL="12700" marR="85725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In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Baby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Day</a:t>
            </a:r>
            <a:r>
              <a:rPr sz="800" spc="-5" dirty="0">
                <a:latin typeface="Century Gothic"/>
                <a:cs typeface="Century Gothic"/>
              </a:rPr>
              <a:t> a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pointmen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no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s 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 Baby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y + </a:t>
            </a:r>
            <a:r>
              <a:rPr sz="800" spc="-10" dirty="0">
                <a:latin typeface="Century Gothic"/>
                <a:cs typeface="Century Gothic"/>
              </a:rPr>
              <a:t>Immie</a:t>
            </a:r>
            <a:endParaRPr sz="800">
              <a:latin typeface="Century Gothic"/>
              <a:cs typeface="Century Gothic"/>
            </a:endParaRPr>
          </a:p>
          <a:p>
            <a:pPr marL="12700" marR="5080">
              <a:lnSpc>
                <a:spcPct val="100299"/>
              </a:lnSpc>
              <a:spcBef>
                <a:spcPts val="5"/>
              </a:spcBef>
            </a:pPr>
            <a:r>
              <a:rPr sz="800" spc="-5" dirty="0">
                <a:latin typeface="Century Gothic"/>
                <a:cs typeface="Century Gothic"/>
              </a:rPr>
              <a:t>Enter LS 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book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if in</a:t>
            </a:r>
            <a:r>
              <a:rPr sz="800" spc="-10" dirty="0">
                <a:latin typeface="Century Gothic"/>
                <a:cs typeface="Century Gothic"/>
              </a:rPr>
              <a:t>ter</a:t>
            </a:r>
            <a:r>
              <a:rPr sz="800" spc="-5" dirty="0">
                <a:latin typeface="Century Gothic"/>
                <a:cs typeface="Century Gothic"/>
              </a:rPr>
              <a:t>pr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 is </a:t>
            </a:r>
            <a:r>
              <a:rPr sz="800" spc="-10" dirty="0">
                <a:latin typeface="Century Gothic"/>
                <a:cs typeface="Century Gothic"/>
              </a:rPr>
              <a:t>ne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ded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0" dirty="0">
                <a:latin typeface="Century Gothic"/>
                <a:cs typeface="Century Gothic"/>
              </a:rPr>
              <a:t>ele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h</a:t>
            </a:r>
            <a:r>
              <a:rPr sz="800" spc="-15" dirty="0">
                <a:latin typeface="Century Gothic"/>
                <a:cs typeface="Century Gothic"/>
              </a:rPr>
              <a:t>one</a:t>
            </a:r>
            <a:r>
              <a:rPr sz="800" spc="-10" dirty="0">
                <a:latin typeface="Century Gothic"/>
                <a:cs typeface="Century Gothic"/>
              </a:rPr>
              <a:t> en</a:t>
            </a:r>
            <a:r>
              <a:rPr sz="800" spc="-5" dirty="0">
                <a:latin typeface="Century Gothic"/>
                <a:cs typeface="Century Gothic"/>
              </a:rPr>
              <a:t>counter in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Epic 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fo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Ba</a:t>
            </a:r>
            <a:r>
              <a:rPr sz="800" spc="-5" dirty="0">
                <a:latin typeface="Century Gothic"/>
                <a:cs typeface="Century Gothic"/>
              </a:rPr>
              <a:t>by 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Immie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out</a:t>
            </a:r>
            <a:r>
              <a:rPr sz="800" spc="-10" dirty="0">
                <a:latin typeface="Century Gothic"/>
                <a:cs typeface="Century Gothic"/>
              </a:rPr>
              <a:t>re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ch t</a:t>
            </a:r>
            <a:r>
              <a:rPr sz="800" spc="-10" dirty="0">
                <a:latin typeface="Century Gothic"/>
                <a:cs typeface="Century Gothic"/>
              </a:rPr>
              <a:t>r</a:t>
            </a:r>
            <a:r>
              <a:rPr sz="800" spc="-5" dirty="0">
                <a:latin typeface="Century Gothic"/>
                <a:cs typeface="Century Gothic"/>
              </a:rPr>
              <a:t>ack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587551" y="4271265"/>
            <a:ext cx="728345" cy="0"/>
          </a:xfrm>
          <a:custGeom>
            <a:avLst/>
            <a:gdLst/>
            <a:ahLst/>
            <a:cxnLst/>
            <a:rect l="l" t="t" r="r" b="b"/>
            <a:pathLst>
              <a:path w="728345">
                <a:moveTo>
                  <a:pt x="0" y="0"/>
                </a:moveTo>
                <a:lnTo>
                  <a:pt x="72795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6609" y="5028400"/>
            <a:ext cx="1143000" cy="857885"/>
          </a:xfrm>
          <a:custGeom>
            <a:avLst/>
            <a:gdLst/>
            <a:ahLst/>
            <a:cxnLst/>
            <a:rect l="l" t="t" r="r" b="b"/>
            <a:pathLst>
              <a:path w="1143000" h="857885">
                <a:moveTo>
                  <a:pt x="571498" y="0"/>
                </a:moveTo>
                <a:lnTo>
                  <a:pt x="0" y="428826"/>
                </a:lnTo>
                <a:lnTo>
                  <a:pt x="571498" y="857653"/>
                </a:lnTo>
                <a:lnTo>
                  <a:pt x="1142997" y="428826"/>
                </a:lnTo>
                <a:lnTo>
                  <a:pt x="571498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86609" y="5028400"/>
            <a:ext cx="1143000" cy="857885"/>
          </a:xfrm>
          <a:custGeom>
            <a:avLst/>
            <a:gdLst/>
            <a:ahLst/>
            <a:cxnLst/>
            <a:rect l="l" t="t" r="r" b="b"/>
            <a:pathLst>
              <a:path w="1143000" h="857885">
                <a:moveTo>
                  <a:pt x="0" y="428826"/>
                </a:moveTo>
                <a:lnTo>
                  <a:pt x="571498" y="0"/>
                </a:lnTo>
                <a:lnTo>
                  <a:pt x="1142997" y="428826"/>
                </a:lnTo>
                <a:lnTo>
                  <a:pt x="571498" y="857653"/>
                </a:lnTo>
                <a:lnTo>
                  <a:pt x="0" y="4288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430559" y="4212561"/>
            <a:ext cx="1701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Yes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09286" y="5331122"/>
            <a:ext cx="897255" cy="24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4130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Do</a:t>
            </a:r>
            <a:r>
              <a:rPr sz="800" spc="-5" dirty="0">
                <a:latin typeface="Century Gothic"/>
                <a:cs typeface="Century Gothic"/>
              </a:rPr>
              <a:t>es </a:t>
            </a:r>
            <a:r>
              <a:rPr sz="800" spc="-10" dirty="0">
                <a:latin typeface="Century Gothic"/>
                <a:cs typeface="Century Gothic"/>
              </a:rPr>
              <a:t>cli</a:t>
            </a:r>
            <a:r>
              <a:rPr sz="800" spc="-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t w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dirty="0">
                <a:latin typeface="Century Gothic"/>
                <a:cs typeface="Century Gothic"/>
              </a:rPr>
              <a:t>nt </a:t>
            </a:r>
            <a:r>
              <a:rPr sz="800" spc="-5" dirty="0">
                <a:latin typeface="Century Gothic"/>
                <a:cs typeface="Century Gothic"/>
              </a:rPr>
              <a:t>to sch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dule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WCC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222439" y="4923017"/>
            <a:ext cx="71120" cy="105410"/>
          </a:xfrm>
          <a:custGeom>
            <a:avLst/>
            <a:gdLst/>
            <a:ahLst/>
            <a:cxnLst/>
            <a:rect l="l" t="t" r="r" b="b"/>
            <a:pathLst>
              <a:path w="71119" h="105410">
                <a:moveTo>
                  <a:pt x="70525" y="0"/>
                </a:moveTo>
                <a:lnTo>
                  <a:pt x="0" y="0"/>
                </a:lnTo>
                <a:lnTo>
                  <a:pt x="35668" y="105382"/>
                </a:lnTo>
                <a:lnTo>
                  <a:pt x="70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4746371" y="3926028"/>
          <a:ext cx="1197309" cy="1004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709"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053">
                      <a:solidFill>
                        <a:srgbClr val="000000"/>
                      </a:solidFill>
                      <a:prstDash val="solid"/>
                    </a:lnR>
                    <a:lnB w="317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29209" marR="22225" algn="ctr">
                        <a:lnSpc>
                          <a:spcPct val="100000"/>
                        </a:lnSpc>
                      </a:pPr>
                      <a:r>
                        <a:rPr sz="800" spc="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treach call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cli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to sc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edule Ba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 Day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niz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vi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R w="3053">
                      <a:solidFill>
                        <a:srgbClr val="000000"/>
                      </a:solidFill>
                      <a:prstDash val="solid"/>
                    </a:lnR>
                    <a:lnT w="3053">
                      <a:solidFill>
                        <a:srgbClr val="000000"/>
                      </a:solidFill>
                      <a:prstDash val="solid"/>
                    </a:lnT>
                    <a:lnB w="3053">
                      <a:solidFill>
                        <a:srgbClr val="000000"/>
                      </a:solidFill>
                      <a:prstDash val="solid"/>
                    </a:lnB>
                    <a:solidFill>
                      <a:srgbClr val="D5DFE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99">
                <a:tc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3053">
                      <a:solidFill>
                        <a:srgbClr val="000000"/>
                      </a:solidFill>
                      <a:prstDash val="solid"/>
                    </a:lnR>
                    <a:lnT w="317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R w="3053">
                      <a:solidFill>
                        <a:srgbClr val="000000"/>
                      </a:solidFill>
                      <a:prstDash val="solid"/>
                    </a:lnR>
                    <a:lnT w="3053">
                      <a:solidFill>
                        <a:srgbClr val="000000"/>
                      </a:solidFill>
                      <a:prstDash val="solid"/>
                    </a:lnT>
                    <a:lnB w="3053">
                      <a:solidFill>
                        <a:srgbClr val="000000"/>
                      </a:solidFill>
                      <a:prstDash val="solid"/>
                    </a:lnB>
                    <a:solidFill>
                      <a:srgbClr val="D5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69">
                <a:tc gridSpan="2"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3174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174">
                      <a:solidFill>
                        <a:srgbClr val="000000"/>
                      </a:solidFill>
                      <a:prstDash val="solid"/>
                    </a:lnL>
                    <a:lnT w="3053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4" name="object 54"/>
          <p:cNvSpPr/>
          <p:nvPr/>
        </p:nvSpPr>
        <p:spPr>
          <a:xfrm>
            <a:off x="2144133" y="4914100"/>
            <a:ext cx="1086485" cy="1086485"/>
          </a:xfrm>
          <a:custGeom>
            <a:avLst/>
            <a:gdLst/>
            <a:ahLst/>
            <a:cxnLst/>
            <a:rect l="l" t="t" r="r" b="b"/>
            <a:pathLst>
              <a:path w="1086485" h="1086485">
                <a:moveTo>
                  <a:pt x="543126" y="0"/>
                </a:moveTo>
                <a:lnTo>
                  <a:pt x="0" y="543126"/>
                </a:lnTo>
                <a:lnTo>
                  <a:pt x="543126" y="1086252"/>
                </a:lnTo>
                <a:lnTo>
                  <a:pt x="1086252" y="543126"/>
                </a:lnTo>
                <a:lnTo>
                  <a:pt x="543126" y="0"/>
                </a:lnTo>
                <a:close/>
              </a:path>
            </a:pathLst>
          </a:custGeom>
          <a:solidFill>
            <a:srgbClr val="D7E3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144133" y="4914100"/>
            <a:ext cx="1086485" cy="1086485"/>
          </a:xfrm>
          <a:custGeom>
            <a:avLst/>
            <a:gdLst/>
            <a:ahLst/>
            <a:cxnLst/>
            <a:rect l="l" t="t" r="r" b="b"/>
            <a:pathLst>
              <a:path w="1086485" h="1086485">
                <a:moveTo>
                  <a:pt x="0" y="543126"/>
                </a:moveTo>
                <a:lnTo>
                  <a:pt x="543126" y="0"/>
                </a:lnTo>
                <a:lnTo>
                  <a:pt x="1086252" y="543126"/>
                </a:lnTo>
                <a:lnTo>
                  <a:pt x="543126" y="1086252"/>
                </a:lnTo>
                <a:lnTo>
                  <a:pt x="0" y="54312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248975" y="5270325"/>
            <a:ext cx="875665" cy="370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800" spc="-15" dirty="0">
                <a:latin typeface="Century Gothic"/>
                <a:cs typeface="Century Gothic"/>
              </a:rPr>
              <a:t>Doe</a:t>
            </a:r>
            <a:r>
              <a:rPr sz="800" spc="-5" dirty="0">
                <a:latin typeface="Century Gothic"/>
                <a:cs typeface="Century Gothic"/>
              </a:rPr>
              <a:t>s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clien</a:t>
            </a:r>
            <a:r>
              <a:rPr sz="800" spc="-5" dirty="0">
                <a:latin typeface="Century Gothic"/>
                <a:cs typeface="Century Gothic"/>
              </a:rPr>
              <a:t>t </a:t>
            </a:r>
            <a:r>
              <a:rPr sz="800" spc="-15" dirty="0">
                <a:latin typeface="Century Gothic"/>
                <a:cs typeface="Century Gothic"/>
              </a:rPr>
              <a:t>w</a:t>
            </a:r>
            <a:r>
              <a:rPr sz="800" spc="-5" dirty="0">
                <a:latin typeface="Century Gothic"/>
                <a:cs typeface="Century Gothic"/>
              </a:rPr>
              <a:t>ant </a:t>
            </a:r>
            <a:r>
              <a:rPr sz="800" spc="-10" dirty="0">
                <a:latin typeface="Century Gothic"/>
                <a:cs typeface="Century Gothic"/>
              </a:rPr>
              <a:t>to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s</a:t>
            </a:r>
            <a:r>
              <a:rPr sz="800" spc="-5" dirty="0">
                <a:latin typeface="Century Gothic"/>
                <a:cs typeface="Century Gothic"/>
              </a:rPr>
              <a:t>c</a:t>
            </a:r>
            <a:r>
              <a:rPr sz="800" spc="-15" dirty="0">
                <a:latin typeface="Century Gothic"/>
                <a:cs typeface="Century Gothic"/>
              </a:rPr>
              <a:t>hed</a:t>
            </a:r>
            <a:r>
              <a:rPr sz="800" dirty="0">
                <a:latin typeface="Century Gothic"/>
                <a:cs typeface="Century Gothic"/>
              </a:rPr>
              <a:t>u</a:t>
            </a:r>
            <a:r>
              <a:rPr sz="800" spc="-10" dirty="0">
                <a:latin typeface="Century Gothic"/>
                <a:cs typeface="Century Gothic"/>
              </a:rPr>
              <a:t>le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im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dirty="0">
                <a:latin typeface="Century Gothic"/>
                <a:cs typeface="Century Gothic"/>
              </a:rPr>
              <a:t>u</a:t>
            </a:r>
            <a:r>
              <a:rPr sz="800" spc="-10" dirty="0">
                <a:latin typeface="Century Gothic"/>
                <a:cs typeface="Century Gothic"/>
              </a:rPr>
              <a:t>nizat</a:t>
            </a:r>
            <a:r>
              <a:rPr sz="800" dirty="0">
                <a:latin typeface="Century Gothic"/>
                <a:cs typeface="Century Gothic"/>
              </a:rPr>
              <a:t>i</a:t>
            </a:r>
            <a:r>
              <a:rPr sz="800" spc="-15" dirty="0">
                <a:latin typeface="Century Gothic"/>
                <a:cs typeface="Century Gothic"/>
              </a:rPr>
              <a:t>o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visit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046857" y="545722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2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29606" y="5457226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6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912561" y="5398523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544913" y="4828172"/>
            <a:ext cx="1143000" cy="1257300"/>
          </a:xfrm>
          <a:custGeom>
            <a:avLst/>
            <a:gdLst/>
            <a:ahLst/>
            <a:cxnLst/>
            <a:rect l="l" t="t" r="r" b="b"/>
            <a:pathLst>
              <a:path w="1143000" h="1257300">
                <a:moveTo>
                  <a:pt x="0" y="1257297"/>
                </a:moveTo>
                <a:lnTo>
                  <a:pt x="1142997" y="1257297"/>
                </a:lnTo>
                <a:lnTo>
                  <a:pt x="1142997" y="0"/>
                </a:lnTo>
                <a:lnTo>
                  <a:pt x="0" y="0"/>
                </a:lnTo>
                <a:lnTo>
                  <a:pt x="0" y="1257297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544913" y="4828172"/>
            <a:ext cx="1143000" cy="1257300"/>
          </a:xfrm>
          <a:custGeom>
            <a:avLst/>
            <a:gdLst/>
            <a:ahLst/>
            <a:cxnLst/>
            <a:rect l="l" t="t" r="r" b="b"/>
            <a:pathLst>
              <a:path w="1143000" h="1257300">
                <a:moveTo>
                  <a:pt x="0" y="1257297"/>
                </a:moveTo>
                <a:lnTo>
                  <a:pt x="1142997" y="1257297"/>
                </a:lnTo>
                <a:lnTo>
                  <a:pt x="1142997" y="0"/>
                </a:lnTo>
                <a:lnTo>
                  <a:pt x="0" y="0"/>
                </a:lnTo>
                <a:lnTo>
                  <a:pt x="0" y="125729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577339" y="4864651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77339" y="5353465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77339" y="5598278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785942" y="4842308"/>
            <a:ext cx="889000" cy="110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Provide refusal </a:t>
            </a:r>
            <a:r>
              <a:rPr sz="800" spc="-10" dirty="0">
                <a:latin typeface="Century Gothic"/>
                <a:cs typeface="Century Gothic"/>
              </a:rPr>
              <a:t>vid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o</a:t>
            </a:r>
            <a:r>
              <a:rPr sz="800" spc="-5" dirty="0">
                <a:latin typeface="Century Gothic"/>
                <a:cs typeface="Century Gothic"/>
              </a:rPr>
              <a:t>  </a:t>
            </a:r>
            <a:r>
              <a:rPr sz="800" spc="-10" dirty="0">
                <a:latin typeface="Century Gothic"/>
                <a:cs typeface="Century Gothic"/>
              </a:rPr>
              <a:t>inf</a:t>
            </a:r>
            <a:r>
              <a:rPr sz="800" spc="-5" dirty="0">
                <a:latin typeface="Century Gothic"/>
                <a:cs typeface="Century Gothic"/>
              </a:rPr>
              <a:t>o</a:t>
            </a:r>
            <a:r>
              <a:rPr sz="800" spc="-10" dirty="0">
                <a:latin typeface="Century Gothic"/>
                <a:cs typeface="Century Gothic"/>
              </a:rPr>
              <a:t>rm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0" dirty="0">
                <a:latin typeface="Century Gothic"/>
                <a:cs typeface="Century Gothic"/>
              </a:rPr>
              <a:t>io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to 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aren</a:t>
            </a:r>
            <a:r>
              <a:rPr sz="800" spc="-5" dirty="0">
                <a:latin typeface="Century Gothic"/>
                <a:cs typeface="Century Gothic"/>
              </a:rPr>
              <a:t>t/</a:t>
            </a:r>
            <a:r>
              <a:rPr sz="800" spc="-15" dirty="0">
                <a:latin typeface="Century Gothic"/>
                <a:cs typeface="Century Gothic"/>
              </a:rPr>
              <a:t>gu</a:t>
            </a:r>
            <a:r>
              <a:rPr sz="800" spc="-10" dirty="0">
                <a:latin typeface="Century Gothic"/>
                <a:cs typeface="Century Gothic"/>
              </a:rPr>
              <a:t>ardian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telepho</a:t>
            </a:r>
            <a:r>
              <a:rPr sz="800" spc="-5" dirty="0">
                <a:latin typeface="Century Gothic"/>
                <a:cs typeface="Century Gothic"/>
              </a:rPr>
              <a:t>ne 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c</a:t>
            </a:r>
            <a:r>
              <a:rPr sz="800" spc="-10" dirty="0">
                <a:latin typeface="Century Gothic"/>
                <a:cs typeface="Century Gothic"/>
              </a:rPr>
              <a:t>oun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Epic 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info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to B</a:t>
            </a:r>
            <a:r>
              <a:rPr sz="800" spc="-5" dirty="0">
                <a:latin typeface="Century Gothic"/>
                <a:cs typeface="Century Gothic"/>
              </a:rPr>
              <a:t>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mie</a:t>
            </a:r>
            <a:r>
              <a:rPr sz="800" spc="-5" dirty="0">
                <a:latin typeface="Century Gothic"/>
                <a:cs typeface="Century Gothic"/>
              </a:rPr>
              <a:t> outreach tracker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447637" y="545722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2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30386" y="5457226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6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313341" y="5398523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029834" y="6285697"/>
            <a:ext cx="1315085" cy="2744470"/>
          </a:xfrm>
          <a:custGeom>
            <a:avLst/>
            <a:gdLst/>
            <a:ahLst/>
            <a:cxnLst/>
            <a:rect l="l" t="t" r="r" b="b"/>
            <a:pathLst>
              <a:path w="1315085" h="2744470">
                <a:moveTo>
                  <a:pt x="0" y="2744004"/>
                </a:moveTo>
                <a:lnTo>
                  <a:pt x="1314852" y="2744004"/>
                </a:lnTo>
                <a:lnTo>
                  <a:pt x="1314852" y="0"/>
                </a:lnTo>
                <a:lnTo>
                  <a:pt x="0" y="0"/>
                </a:lnTo>
                <a:lnTo>
                  <a:pt x="0" y="2744004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029834" y="6285697"/>
            <a:ext cx="1315085" cy="2744470"/>
          </a:xfrm>
          <a:custGeom>
            <a:avLst/>
            <a:gdLst/>
            <a:ahLst/>
            <a:cxnLst/>
            <a:rect l="l" t="t" r="r" b="b"/>
            <a:pathLst>
              <a:path w="1315085" h="2744470">
                <a:moveTo>
                  <a:pt x="0" y="2744004"/>
                </a:moveTo>
                <a:lnTo>
                  <a:pt x="1314852" y="2744004"/>
                </a:lnTo>
                <a:lnTo>
                  <a:pt x="1314852" y="0"/>
                </a:lnTo>
                <a:lnTo>
                  <a:pt x="0" y="0"/>
                </a:lnTo>
                <a:lnTo>
                  <a:pt x="0" y="274400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063070" y="6393512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063070" y="6638324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063070" y="7004732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063070" y="7493546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063070" y="7982360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063070" y="8226361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063070" y="8471173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2270862" y="6371168"/>
            <a:ext cx="1050925" cy="2448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1635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Sch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dule 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10" dirty="0">
                <a:latin typeface="Century Gothic"/>
                <a:cs typeface="Century Gothic"/>
              </a:rPr>
              <a:t>p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o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ent</a:t>
            </a:r>
            <a:endParaRPr sz="800">
              <a:latin typeface="Century Gothic"/>
              <a:cs typeface="Century Gothic"/>
            </a:endParaRPr>
          </a:p>
          <a:p>
            <a:pPr marL="12700" marR="5588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a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poi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tm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nt </a:t>
            </a:r>
            <a:r>
              <a:rPr sz="800" spc="-10" dirty="0">
                <a:latin typeface="Century Gothic"/>
                <a:cs typeface="Century Gothic"/>
              </a:rPr>
              <a:t>no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s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Im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5" dirty="0">
                <a:latin typeface="Century Gothic"/>
                <a:cs typeface="Century Gothic"/>
              </a:rPr>
              <a:t>ei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+ Baby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visit</a:t>
            </a:r>
            <a:endParaRPr sz="800">
              <a:latin typeface="Century Gothic"/>
              <a:cs typeface="Century Gothic"/>
            </a:endParaRPr>
          </a:p>
          <a:p>
            <a:pPr marL="12700" marR="81915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Ent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Dental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Baby 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Immuni</a:t>
            </a:r>
            <a:r>
              <a:rPr sz="800" spc="-5" dirty="0">
                <a:latin typeface="Century Gothic"/>
                <a:cs typeface="Century Gothic"/>
              </a:rPr>
              <a:t>zations as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Chief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Complaint in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Visit</a:t>
            </a:r>
            <a:endParaRPr sz="800">
              <a:latin typeface="Century Gothic"/>
              <a:cs typeface="Century Gothic"/>
            </a:endParaRPr>
          </a:p>
          <a:p>
            <a:pPr marL="12700" marR="8382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Ba</a:t>
            </a:r>
            <a:r>
              <a:rPr sz="800" spc="-15" dirty="0">
                <a:latin typeface="Century Gothic"/>
                <a:cs typeface="Century Gothic"/>
              </a:rPr>
              <a:t>b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D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y 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10" dirty="0">
                <a:latin typeface="Century Gothic"/>
                <a:cs typeface="Century Gothic"/>
              </a:rPr>
              <a:t>p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o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m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t no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es 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Bab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5" dirty="0">
                <a:latin typeface="Century Gothic"/>
                <a:cs typeface="Century Gothic"/>
              </a:rPr>
              <a:t>Da</a:t>
            </a:r>
            <a:r>
              <a:rPr sz="800" spc="-5" dirty="0">
                <a:latin typeface="Century Gothic"/>
                <a:cs typeface="Century Gothic"/>
              </a:rPr>
              <a:t>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+ </a:t>
            </a:r>
            <a:r>
              <a:rPr sz="800" spc="-10" dirty="0">
                <a:latin typeface="Century Gothic"/>
                <a:cs typeface="Century Gothic"/>
              </a:rPr>
              <a:t>Immie</a:t>
            </a:r>
            <a:endParaRPr sz="8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Enter LS to book </a:t>
            </a:r>
            <a:r>
              <a:rPr sz="80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f 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rp</a:t>
            </a:r>
            <a:r>
              <a:rPr sz="800" spc="-10" dirty="0">
                <a:latin typeface="Century Gothic"/>
                <a:cs typeface="Century Gothic"/>
              </a:rPr>
              <a:t>ret</a:t>
            </a:r>
            <a:r>
              <a:rPr sz="800" spc="-5" dirty="0">
                <a:latin typeface="Century Gothic"/>
                <a:cs typeface="Century Gothic"/>
              </a:rPr>
              <a:t>er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s</a:t>
            </a:r>
            <a:r>
              <a:rPr sz="800" spc="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need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d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telepho</a:t>
            </a:r>
            <a:r>
              <a:rPr sz="800" spc="-5" dirty="0">
                <a:latin typeface="Century Gothic"/>
                <a:cs typeface="Century Gothic"/>
              </a:rPr>
              <a:t>ne 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cou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Epic En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fo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to </a:t>
            </a:r>
            <a:r>
              <a:rPr sz="800" spc="-10" dirty="0">
                <a:latin typeface="Century Gothic"/>
                <a:cs typeface="Century Gothic"/>
              </a:rPr>
              <a:t>Baby 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Immie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outreach 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rac</a:t>
            </a:r>
            <a:r>
              <a:rPr sz="800" spc="-10" dirty="0">
                <a:latin typeface="Century Gothic"/>
                <a:cs typeface="Century Gothic"/>
              </a:rPr>
              <a:t>ker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43353" y="6285697"/>
            <a:ext cx="1029969" cy="1830070"/>
          </a:xfrm>
          <a:custGeom>
            <a:avLst/>
            <a:gdLst/>
            <a:ahLst/>
            <a:cxnLst/>
            <a:rect l="l" t="t" r="r" b="b"/>
            <a:pathLst>
              <a:path w="1029969" h="1830070">
                <a:moveTo>
                  <a:pt x="0" y="1829606"/>
                </a:moveTo>
                <a:lnTo>
                  <a:pt x="1029508" y="1829606"/>
                </a:lnTo>
                <a:lnTo>
                  <a:pt x="1029508" y="0"/>
                </a:lnTo>
                <a:lnTo>
                  <a:pt x="0" y="0"/>
                </a:lnTo>
                <a:lnTo>
                  <a:pt x="0" y="1829606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43353" y="6285697"/>
            <a:ext cx="1029969" cy="1830070"/>
          </a:xfrm>
          <a:custGeom>
            <a:avLst/>
            <a:gdLst/>
            <a:ahLst/>
            <a:cxnLst/>
            <a:rect l="l" t="t" r="r" b="b"/>
            <a:pathLst>
              <a:path w="1029969" h="1830070">
                <a:moveTo>
                  <a:pt x="0" y="1829606"/>
                </a:moveTo>
                <a:lnTo>
                  <a:pt x="1029508" y="1829606"/>
                </a:lnTo>
                <a:lnTo>
                  <a:pt x="1029508" y="0"/>
                </a:lnTo>
                <a:lnTo>
                  <a:pt x="0" y="0"/>
                </a:lnTo>
                <a:lnTo>
                  <a:pt x="0" y="182960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76589" y="6364329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76589" y="6609141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76589" y="6975549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76589" y="7464362"/>
            <a:ext cx="64850" cy="43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984383" y="6341986"/>
            <a:ext cx="749935" cy="171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800" spc="-5" dirty="0">
                <a:latin typeface="Century Gothic"/>
                <a:cs typeface="Century Gothic"/>
              </a:rPr>
              <a:t>Sc</a:t>
            </a:r>
            <a:r>
              <a:rPr sz="800" spc="-10" dirty="0">
                <a:latin typeface="Century Gothic"/>
                <a:cs typeface="Century Gothic"/>
              </a:rPr>
              <a:t>he</a:t>
            </a:r>
            <a:r>
              <a:rPr sz="800" spc="-15" dirty="0">
                <a:latin typeface="Century Gothic"/>
                <a:cs typeface="Century Gothic"/>
              </a:rPr>
              <a:t>d</a:t>
            </a:r>
            <a:r>
              <a:rPr sz="800" dirty="0">
                <a:latin typeface="Century Gothic"/>
                <a:cs typeface="Century Gothic"/>
              </a:rPr>
              <a:t>u</a:t>
            </a:r>
            <a:r>
              <a:rPr sz="800" spc="-10" dirty="0">
                <a:latin typeface="Century Gothic"/>
                <a:cs typeface="Century Gothic"/>
              </a:rPr>
              <a:t>le</a:t>
            </a:r>
            <a:r>
              <a:rPr sz="800" spc="-5" dirty="0">
                <a:latin typeface="Century Gothic"/>
                <a:cs typeface="Century Gothic"/>
              </a:rPr>
              <a:t> a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10" dirty="0">
                <a:latin typeface="Century Gothic"/>
                <a:cs typeface="Century Gothic"/>
              </a:rPr>
              <a:t>pointment </a:t>
            </a:r>
            <a:r>
              <a:rPr sz="800" spc="-5" dirty="0">
                <a:latin typeface="Century Gothic"/>
                <a:cs typeface="Century Gothic"/>
              </a:rPr>
              <a:t>Enter LS Book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if in</a:t>
            </a:r>
            <a:r>
              <a:rPr sz="800" spc="-10" dirty="0">
                <a:latin typeface="Century Gothic"/>
                <a:cs typeface="Century Gothic"/>
              </a:rPr>
              <a:t>ter</a:t>
            </a:r>
            <a:r>
              <a:rPr sz="800" spc="-5" dirty="0">
                <a:latin typeface="Century Gothic"/>
                <a:cs typeface="Century Gothic"/>
              </a:rPr>
              <a:t>pr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t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 is n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15" dirty="0">
                <a:latin typeface="Century Gothic"/>
                <a:cs typeface="Century Gothic"/>
              </a:rPr>
              <a:t>d</a:t>
            </a:r>
            <a:r>
              <a:rPr sz="800" spc="-10" dirty="0">
                <a:latin typeface="Century Gothic"/>
                <a:cs typeface="Century Gothic"/>
              </a:rPr>
              <a:t>ed</a:t>
            </a:r>
            <a:endParaRPr sz="800">
              <a:latin typeface="Century Gothic"/>
              <a:cs typeface="Century Gothic"/>
            </a:endParaRPr>
          </a:p>
          <a:p>
            <a:pPr marL="12700" marR="103505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 t</a:t>
            </a:r>
            <a:r>
              <a:rPr sz="800" spc="-10" dirty="0">
                <a:latin typeface="Century Gothic"/>
                <a:cs typeface="Century Gothic"/>
              </a:rPr>
              <a:t>ele</a:t>
            </a:r>
            <a:r>
              <a:rPr sz="800" spc="-15" dirty="0">
                <a:latin typeface="Century Gothic"/>
                <a:cs typeface="Century Gothic"/>
              </a:rPr>
              <a:t>p</a:t>
            </a:r>
            <a:r>
              <a:rPr sz="800" spc="-5" dirty="0">
                <a:latin typeface="Century Gothic"/>
                <a:cs typeface="Century Gothic"/>
              </a:rPr>
              <a:t>ho</a:t>
            </a:r>
            <a:r>
              <a:rPr sz="800" spc="-10" dirty="0">
                <a:latin typeface="Century Gothic"/>
                <a:cs typeface="Century Gothic"/>
              </a:rPr>
              <a:t>ne</a:t>
            </a:r>
            <a:r>
              <a:rPr sz="800" spc="-5" dirty="0">
                <a:latin typeface="Century Gothic"/>
                <a:cs typeface="Century Gothic"/>
              </a:rPr>
              <a:t> e</a:t>
            </a:r>
            <a:r>
              <a:rPr sz="800" spc="-10" dirty="0">
                <a:latin typeface="Century Gothic"/>
                <a:cs typeface="Century Gothic"/>
              </a:rPr>
              <a:t>n</a:t>
            </a:r>
            <a:r>
              <a:rPr sz="800" spc="-5" dirty="0">
                <a:latin typeface="Century Gothic"/>
                <a:cs typeface="Century Gothic"/>
              </a:rPr>
              <a:t>coun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 </a:t>
            </a:r>
            <a:r>
              <a:rPr sz="800" spc="-10" dirty="0">
                <a:latin typeface="Century Gothic"/>
                <a:cs typeface="Century Gothic"/>
              </a:rPr>
              <a:t>Epic</a:t>
            </a:r>
            <a:endParaRPr sz="800">
              <a:latin typeface="Century Gothic"/>
              <a:cs typeface="Century Gothic"/>
            </a:endParaRPr>
          </a:p>
          <a:p>
            <a:pPr marL="12700" marR="60960">
              <a:lnSpc>
                <a:spcPct val="100000"/>
              </a:lnSpc>
              <a:spcBef>
                <a:spcPts val="10"/>
              </a:spcBef>
            </a:pPr>
            <a:r>
              <a:rPr sz="800" spc="-10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t</a:t>
            </a:r>
            <a:r>
              <a:rPr sz="800" spc="-5" dirty="0">
                <a:latin typeface="Century Gothic"/>
                <a:cs typeface="Century Gothic"/>
              </a:rPr>
              <a:t>er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</a:t>
            </a:r>
            <a:r>
              <a:rPr sz="800" spc="-5" dirty="0">
                <a:latin typeface="Century Gothic"/>
                <a:cs typeface="Century Gothic"/>
              </a:rPr>
              <a:t>n</a:t>
            </a:r>
            <a:r>
              <a:rPr sz="800" spc="-10" dirty="0">
                <a:latin typeface="Century Gothic"/>
                <a:cs typeface="Century Gothic"/>
              </a:rPr>
              <a:t>fo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in</a:t>
            </a:r>
            <a:r>
              <a:rPr sz="800" spc="-5" dirty="0">
                <a:latin typeface="Century Gothic"/>
                <a:cs typeface="Century Gothic"/>
              </a:rPr>
              <a:t>to Baby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Day</a:t>
            </a:r>
            <a:r>
              <a:rPr sz="800" spc="-5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Imm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i Outreach t</a:t>
            </a:r>
            <a:r>
              <a:rPr sz="800" spc="-10" dirty="0">
                <a:latin typeface="Century Gothic"/>
                <a:cs typeface="Century Gothic"/>
              </a:rPr>
              <a:t>r</a:t>
            </a:r>
            <a:r>
              <a:rPr sz="800" spc="-5" dirty="0">
                <a:latin typeface="Century Gothic"/>
                <a:cs typeface="Century Gothic"/>
              </a:rPr>
              <a:t>ack</a:t>
            </a:r>
            <a:r>
              <a:rPr sz="800" spc="-15" dirty="0">
                <a:latin typeface="Century Gothic"/>
                <a:cs typeface="Century Gothic"/>
              </a:rPr>
              <a:t>e</a:t>
            </a:r>
            <a:r>
              <a:rPr sz="800" spc="-5" dirty="0">
                <a:latin typeface="Century Gothic"/>
                <a:cs typeface="Century Gothic"/>
              </a:rPr>
              <a:t>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258107" y="5886053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86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58107" y="6146267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42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605226" y="2055795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9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87456" y="2055795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61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470930" y="1997092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830258" y="251299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0"/>
                </a:moveTo>
                <a:lnTo>
                  <a:pt x="0" y="3161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830258" y="2666205"/>
            <a:ext cx="0" cy="33020"/>
          </a:xfrm>
          <a:custGeom>
            <a:avLst/>
            <a:gdLst/>
            <a:ahLst/>
            <a:cxnLst/>
            <a:rect l="l" t="t" r="r" b="b"/>
            <a:pathLst>
              <a:path h="33019">
                <a:moveTo>
                  <a:pt x="0" y="0"/>
                </a:moveTo>
                <a:lnTo>
                  <a:pt x="0" y="324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3747032" y="2547514"/>
            <a:ext cx="1657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Y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296484" y="9714352"/>
            <a:ext cx="8991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10" dirty="0">
                <a:latin typeface="Calibri"/>
                <a:cs typeface="Calibri"/>
              </a:rPr>
              <a:t>Up</a:t>
            </a:r>
            <a:r>
              <a:rPr sz="800" spc="-5" dirty="0">
                <a:latin typeface="Calibri"/>
                <a:cs typeface="Calibri"/>
              </a:rPr>
              <a:t>dated: 10</a:t>
            </a:r>
            <a:r>
              <a:rPr sz="800" spc="-10" dirty="0">
                <a:latin typeface="Calibri"/>
                <a:cs typeface="Calibri"/>
              </a:rPr>
              <a:t>.</a:t>
            </a:r>
            <a:r>
              <a:rPr sz="800" spc="-5" dirty="0">
                <a:latin typeface="Calibri"/>
                <a:cs typeface="Calibri"/>
              </a:rPr>
              <a:t>1</a:t>
            </a:r>
            <a:r>
              <a:rPr sz="800" spc="-10" dirty="0">
                <a:latin typeface="Calibri"/>
                <a:cs typeface="Calibri"/>
              </a:rPr>
              <a:t>2</a:t>
            </a:r>
            <a:r>
              <a:rPr sz="800" spc="-5" dirty="0">
                <a:latin typeface="Calibri"/>
                <a:cs typeface="Calibri"/>
              </a:rPr>
              <a:t>.</a:t>
            </a:r>
            <a:r>
              <a:rPr sz="800" spc="-10" dirty="0">
                <a:latin typeface="Calibri"/>
                <a:cs typeface="Calibri"/>
              </a:rPr>
              <a:t>2</a:t>
            </a:r>
            <a:r>
              <a:rPr sz="800" spc="-5" dirty="0">
                <a:latin typeface="Calibri"/>
                <a:cs typeface="Calibri"/>
              </a:rPr>
              <a:t>018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172450" y="6027577"/>
            <a:ext cx="17081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Y</a:t>
            </a:r>
            <a:r>
              <a:rPr sz="800" b="1" dirty="0">
                <a:latin typeface="Calibri"/>
                <a:cs typeface="Calibri"/>
              </a:rPr>
              <a:t>e</a:t>
            </a:r>
            <a:r>
              <a:rPr sz="800" b="1" spc="-5" dirty="0"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488009" y="5828498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78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488009" y="6117895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78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5403162" y="5998393"/>
            <a:ext cx="1701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Yes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687260" y="6000353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10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799382" y="3926028"/>
          <a:ext cx="1642348" cy="1004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709">
                <a:tc rowSpan="2" gridSpan="2">
                  <a:txBody>
                    <a:bodyPr/>
                    <a:lstStyle/>
                    <a:p>
                      <a:pPr marL="59690" marR="5397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Conduct o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treach call to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hed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WCC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R w="3053">
                      <a:solidFill>
                        <a:srgbClr val="000000"/>
                      </a:solidFill>
                      <a:prstDash val="solid"/>
                    </a:lnR>
                    <a:lnT w="3053">
                      <a:solidFill>
                        <a:srgbClr val="000000"/>
                      </a:solidFill>
                      <a:prstDash val="solid"/>
                    </a:lnT>
                    <a:lnB w="3053">
                      <a:solidFill>
                        <a:srgbClr val="000000"/>
                      </a:solidFill>
                      <a:prstDash val="solid"/>
                    </a:lnB>
                    <a:solidFill>
                      <a:srgbClr val="D5DFE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B w="317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99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R w="3053">
                      <a:solidFill>
                        <a:srgbClr val="000000"/>
                      </a:solidFill>
                      <a:prstDash val="solid"/>
                    </a:lnR>
                    <a:lnT w="3053">
                      <a:solidFill>
                        <a:srgbClr val="000000"/>
                      </a:solidFill>
                      <a:prstDash val="solid"/>
                    </a:lnT>
                    <a:lnB w="3053">
                      <a:solidFill>
                        <a:srgbClr val="000000"/>
                      </a:solidFill>
                      <a:prstDash val="solid"/>
                    </a:lnB>
                    <a:solidFill>
                      <a:srgbClr val="D5DFE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053">
                      <a:solidFill>
                        <a:srgbClr val="000000"/>
                      </a:solidFill>
                      <a:prstDash val="solid"/>
                    </a:lnL>
                    <a:lnT w="3174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69">
                <a:tc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3174">
                      <a:solidFill>
                        <a:srgbClr val="000000"/>
                      </a:solidFill>
                      <a:prstDash val="solid"/>
                    </a:lnR>
                    <a:lnT w="3053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174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0" name="object 100"/>
          <p:cNvSpPr/>
          <p:nvPr/>
        </p:nvSpPr>
        <p:spPr>
          <a:xfrm>
            <a:off x="2687260" y="6203822"/>
            <a:ext cx="0" cy="81915"/>
          </a:xfrm>
          <a:custGeom>
            <a:avLst/>
            <a:gdLst/>
            <a:ahLst/>
            <a:cxnLst/>
            <a:rect l="l" t="t" r="r" b="b"/>
            <a:pathLst>
              <a:path h="81914">
                <a:moveTo>
                  <a:pt x="0" y="0"/>
                </a:moveTo>
                <a:lnTo>
                  <a:pt x="0" y="818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2601602" y="6084322"/>
            <a:ext cx="1701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Yes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215150" y="5428854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29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021408" y="5428854"/>
            <a:ext cx="72390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0" y="0"/>
                </a:moveTo>
                <a:lnTo>
                  <a:pt x="721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6080855" y="5370151"/>
            <a:ext cx="14795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latin typeface="Calibri"/>
                <a:cs typeface="Calibri"/>
              </a:rPr>
              <a:t>No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144459" y="883615"/>
            <a:ext cx="1371600" cy="514984"/>
          </a:xfrm>
          <a:custGeom>
            <a:avLst/>
            <a:gdLst/>
            <a:ahLst/>
            <a:cxnLst/>
            <a:rect l="l" t="t" r="r" b="b"/>
            <a:pathLst>
              <a:path w="1371600" h="514984">
                <a:moveTo>
                  <a:pt x="1114625" y="0"/>
                </a:moveTo>
                <a:lnTo>
                  <a:pt x="256971" y="0"/>
                </a:lnTo>
                <a:lnTo>
                  <a:pt x="235904" y="852"/>
                </a:lnTo>
                <a:lnTo>
                  <a:pt x="195238" y="7474"/>
                </a:lnTo>
                <a:lnTo>
                  <a:pt x="156972" y="20215"/>
                </a:lnTo>
                <a:lnTo>
                  <a:pt x="121636" y="38549"/>
                </a:lnTo>
                <a:lnTo>
                  <a:pt x="89761" y="61951"/>
                </a:lnTo>
                <a:lnTo>
                  <a:pt x="61877" y="89896"/>
                </a:lnTo>
                <a:lnTo>
                  <a:pt x="38514" y="121859"/>
                </a:lnTo>
                <a:lnTo>
                  <a:pt x="20202" y="157314"/>
                </a:lnTo>
                <a:lnTo>
                  <a:pt x="7471" y="195735"/>
                </a:lnTo>
                <a:lnTo>
                  <a:pt x="852" y="236599"/>
                </a:lnTo>
                <a:lnTo>
                  <a:pt x="0" y="257782"/>
                </a:lnTo>
                <a:lnTo>
                  <a:pt x="852" y="278849"/>
                </a:lnTo>
                <a:lnTo>
                  <a:pt x="7471" y="319516"/>
                </a:lnTo>
                <a:lnTo>
                  <a:pt x="20202" y="357782"/>
                </a:lnTo>
                <a:lnTo>
                  <a:pt x="38514" y="393117"/>
                </a:lnTo>
                <a:lnTo>
                  <a:pt x="61877" y="424992"/>
                </a:lnTo>
                <a:lnTo>
                  <a:pt x="89761" y="452876"/>
                </a:lnTo>
                <a:lnTo>
                  <a:pt x="121636" y="476239"/>
                </a:lnTo>
                <a:lnTo>
                  <a:pt x="156972" y="494551"/>
                </a:lnTo>
                <a:lnTo>
                  <a:pt x="195238" y="507282"/>
                </a:lnTo>
                <a:lnTo>
                  <a:pt x="235904" y="513901"/>
                </a:lnTo>
                <a:lnTo>
                  <a:pt x="256971" y="514754"/>
                </a:lnTo>
                <a:lnTo>
                  <a:pt x="1114625" y="514754"/>
                </a:lnTo>
                <a:lnTo>
                  <a:pt x="1156292" y="511389"/>
                </a:lnTo>
                <a:lnTo>
                  <a:pt x="1195825" y="501647"/>
                </a:lnTo>
                <a:lnTo>
                  <a:pt x="1232692" y="486060"/>
                </a:lnTo>
                <a:lnTo>
                  <a:pt x="1266363" y="465156"/>
                </a:lnTo>
                <a:lnTo>
                  <a:pt x="1296309" y="439466"/>
                </a:lnTo>
                <a:lnTo>
                  <a:pt x="1321999" y="409520"/>
                </a:lnTo>
                <a:lnTo>
                  <a:pt x="1342902" y="375849"/>
                </a:lnTo>
                <a:lnTo>
                  <a:pt x="1358490" y="338982"/>
                </a:lnTo>
                <a:lnTo>
                  <a:pt x="1368232" y="299449"/>
                </a:lnTo>
                <a:lnTo>
                  <a:pt x="1371597" y="257782"/>
                </a:lnTo>
                <a:lnTo>
                  <a:pt x="1370744" y="236599"/>
                </a:lnTo>
                <a:lnTo>
                  <a:pt x="1364125" y="195735"/>
                </a:lnTo>
                <a:lnTo>
                  <a:pt x="1351394" y="157314"/>
                </a:lnTo>
                <a:lnTo>
                  <a:pt x="1333082" y="121859"/>
                </a:lnTo>
                <a:lnTo>
                  <a:pt x="1309719" y="89896"/>
                </a:lnTo>
                <a:lnTo>
                  <a:pt x="1281835" y="61951"/>
                </a:lnTo>
                <a:lnTo>
                  <a:pt x="1249960" y="38549"/>
                </a:lnTo>
                <a:lnTo>
                  <a:pt x="1214624" y="20215"/>
                </a:lnTo>
                <a:lnTo>
                  <a:pt x="1176359" y="7474"/>
                </a:lnTo>
                <a:lnTo>
                  <a:pt x="1135692" y="852"/>
                </a:lnTo>
                <a:lnTo>
                  <a:pt x="1114625" y="0"/>
                </a:lnTo>
                <a:close/>
              </a:path>
            </a:pathLst>
          </a:custGeom>
          <a:solidFill>
            <a:srgbClr val="DDD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144459" y="883615"/>
            <a:ext cx="1371600" cy="514984"/>
          </a:xfrm>
          <a:custGeom>
            <a:avLst/>
            <a:gdLst/>
            <a:ahLst/>
            <a:cxnLst/>
            <a:rect l="l" t="t" r="r" b="b"/>
            <a:pathLst>
              <a:path w="1371600" h="514984">
                <a:moveTo>
                  <a:pt x="256971" y="514754"/>
                </a:moveTo>
                <a:lnTo>
                  <a:pt x="1114625" y="514754"/>
                </a:lnTo>
                <a:lnTo>
                  <a:pt x="1135692" y="513901"/>
                </a:lnTo>
                <a:lnTo>
                  <a:pt x="1176359" y="507282"/>
                </a:lnTo>
                <a:lnTo>
                  <a:pt x="1214624" y="494551"/>
                </a:lnTo>
                <a:lnTo>
                  <a:pt x="1249960" y="476239"/>
                </a:lnTo>
                <a:lnTo>
                  <a:pt x="1281835" y="452876"/>
                </a:lnTo>
                <a:lnTo>
                  <a:pt x="1309719" y="424992"/>
                </a:lnTo>
                <a:lnTo>
                  <a:pt x="1333082" y="393117"/>
                </a:lnTo>
                <a:lnTo>
                  <a:pt x="1351394" y="357782"/>
                </a:lnTo>
                <a:lnTo>
                  <a:pt x="1364125" y="319516"/>
                </a:lnTo>
                <a:lnTo>
                  <a:pt x="1370744" y="278849"/>
                </a:lnTo>
                <a:lnTo>
                  <a:pt x="1371597" y="257782"/>
                </a:lnTo>
                <a:lnTo>
                  <a:pt x="1370744" y="236599"/>
                </a:lnTo>
                <a:lnTo>
                  <a:pt x="1364125" y="195735"/>
                </a:lnTo>
                <a:lnTo>
                  <a:pt x="1351394" y="157314"/>
                </a:lnTo>
                <a:lnTo>
                  <a:pt x="1333082" y="121859"/>
                </a:lnTo>
                <a:lnTo>
                  <a:pt x="1309719" y="89896"/>
                </a:lnTo>
                <a:lnTo>
                  <a:pt x="1281835" y="61951"/>
                </a:lnTo>
                <a:lnTo>
                  <a:pt x="1249960" y="38549"/>
                </a:lnTo>
                <a:lnTo>
                  <a:pt x="1214624" y="20215"/>
                </a:lnTo>
                <a:lnTo>
                  <a:pt x="1176359" y="7474"/>
                </a:lnTo>
                <a:lnTo>
                  <a:pt x="1135692" y="852"/>
                </a:lnTo>
                <a:lnTo>
                  <a:pt x="1114625" y="0"/>
                </a:lnTo>
                <a:lnTo>
                  <a:pt x="256971" y="0"/>
                </a:lnTo>
                <a:lnTo>
                  <a:pt x="215304" y="3365"/>
                </a:lnTo>
                <a:lnTo>
                  <a:pt x="175771" y="13112"/>
                </a:lnTo>
                <a:lnTo>
                  <a:pt x="138905" y="28715"/>
                </a:lnTo>
                <a:lnTo>
                  <a:pt x="105233" y="49649"/>
                </a:lnTo>
                <a:lnTo>
                  <a:pt x="75287" y="75389"/>
                </a:lnTo>
                <a:lnTo>
                  <a:pt x="49597" y="105408"/>
                </a:lnTo>
                <a:lnTo>
                  <a:pt x="28694" y="139183"/>
                </a:lnTo>
                <a:lnTo>
                  <a:pt x="13106" y="176186"/>
                </a:lnTo>
                <a:lnTo>
                  <a:pt x="3364" y="215895"/>
                </a:lnTo>
                <a:lnTo>
                  <a:pt x="0" y="257782"/>
                </a:lnTo>
                <a:lnTo>
                  <a:pt x="852" y="278849"/>
                </a:lnTo>
                <a:lnTo>
                  <a:pt x="7471" y="319516"/>
                </a:lnTo>
                <a:lnTo>
                  <a:pt x="20202" y="357782"/>
                </a:lnTo>
                <a:lnTo>
                  <a:pt x="38514" y="393117"/>
                </a:lnTo>
                <a:lnTo>
                  <a:pt x="61877" y="424992"/>
                </a:lnTo>
                <a:lnTo>
                  <a:pt x="89761" y="452876"/>
                </a:lnTo>
                <a:lnTo>
                  <a:pt x="121636" y="476239"/>
                </a:lnTo>
                <a:lnTo>
                  <a:pt x="156972" y="494551"/>
                </a:lnTo>
                <a:lnTo>
                  <a:pt x="195238" y="507282"/>
                </a:lnTo>
                <a:lnTo>
                  <a:pt x="235904" y="513901"/>
                </a:lnTo>
                <a:lnTo>
                  <a:pt x="256971" y="51475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3222550" y="953685"/>
            <a:ext cx="1215390" cy="24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6715" marR="5080" indent="-374650">
              <a:lnSpc>
                <a:spcPct val="100000"/>
              </a:lnSpc>
            </a:pPr>
            <a:r>
              <a:rPr sz="800" spc="-10" dirty="0">
                <a:latin typeface="Century Gothic"/>
                <a:cs typeface="Century Gothic"/>
              </a:rPr>
              <a:t>Open 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ppropria</a:t>
            </a:r>
            <a:r>
              <a:rPr sz="800" spc="-10" dirty="0">
                <a:latin typeface="Century Gothic"/>
                <a:cs typeface="Century Gothic"/>
              </a:rPr>
              <a:t>te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5" dirty="0">
                <a:latin typeface="Century Gothic"/>
                <a:cs typeface="Century Gothic"/>
              </a:rPr>
              <a:t>B</a:t>
            </a:r>
            <a:r>
              <a:rPr sz="800" spc="-15" dirty="0">
                <a:latin typeface="Century Gothic"/>
                <a:cs typeface="Century Gothic"/>
              </a:rPr>
              <a:t>a</a:t>
            </a:r>
            <a:r>
              <a:rPr sz="800" spc="-5" dirty="0">
                <a:latin typeface="Century Gothic"/>
                <a:cs typeface="Century Gothic"/>
              </a:rPr>
              <a:t>by Day</a:t>
            </a:r>
            <a:r>
              <a:rPr sz="800" dirty="0">
                <a:latin typeface="Century Gothic"/>
                <a:cs typeface="Century Gothic"/>
              </a:rPr>
              <a:t> </a:t>
            </a:r>
            <a:r>
              <a:rPr sz="800" spc="-10" dirty="0">
                <a:latin typeface="Century Gothic"/>
                <a:cs typeface="Century Gothic"/>
              </a:rPr>
              <a:t>DAR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830257" y="1398369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5">
                <a:moveTo>
                  <a:pt x="0" y="0"/>
                </a:moveTo>
                <a:lnTo>
                  <a:pt x="0" y="1029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795400" y="1493213"/>
            <a:ext cx="71120" cy="105410"/>
          </a:xfrm>
          <a:custGeom>
            <a:avLst/>
            <a:gdLst/>
            <a:ahLst/>
            <a:cxnLst/>
            <a:rect l="l" t="t" r="r" b="b"/>
            <a:pathLst>
              <a:path w="71120" h="105409">
                <a:moveTo>
                  <a:pt x="70525" y="0"/>
                </a:moveTo>
                <a:lnTo>
                  <a:pt x="0" y="0"/>
                </a:lnTo>
                <a:lnTo>
                  <a:pt x="34857" y="105382"/>
                </a:lnTo>
                <a:lnTo>
                  <a:pt x="70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21116" y="428037"/>
            <a:ext cx="1253244" cy="510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266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kappesc</dc:creator>
  <cp:lastModifiedBy>Caroline Freeman</cp:lastModifiedBy>
  <cp:revision>1</cp:revision>
  <dcterms:created xsi:type="dcterms:W3CDTF">2020-07-23T13:00:09Z</dcterms:created>
  <dcterms:modified xsi:type="dcterms:W3CDTF">2020-07-23T20:01:07Z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LastSaved">
    <vt:filetime>2020-07-23T00:00:00Z</vt:filetime>
  </property>
</Properties>
</file>