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9555559" y="7461472"/>
            <a:ext cx="179704" cy="12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84372"/>
            <a:ext cx="4775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7/20/2020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6628" y="184372"/>
            <a:ext cx="262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Baby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Day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Immunizations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Scrubbing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&amp;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Outreach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25">
                <a:latin typeface="Arial"/>
                <a:cs typeface="Arial"/>
              </a:rPr>
              <a:t>W</a:t>
            </a:r>
            <a:r>
              <a:rPr dirty="0" sz="800">
                <a:latin typeface="Arial"/>
                <a:cs typeface="Arial"/>
              </a:rPr>
              <a:t>orkflow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91196" y="1591071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369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566193" y="167593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66193" y="167593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162821" y="1019573"/>
            <a:ext cx="857250" cy="571500"/>
          </a:xfrm>
          <a:custGeom>
            <a:avLst/>
            <a:gdLst/>
            <a:ahLst/>
            <a:cxnLst/>
            <a:rect l="l" t="t" r="r" b="b"/>
            <a:pathLst>
              <a:path w="857250" h="571500">
                <a:moveTo>
                  <a:pt x="433293" y="571479"/>
                </a:moveTo>
                <a:lnTo>
                  <a:pt x="394300" y="570592"/>
                </a:lnTo>
                <a:lnTo>
                  <a:pt x="354550" y="567222"/>
                </a:lnTo>
                <a:lnTo>
                  <a:pt x="314479" y="561215"/>
                </a:lnTo>
                <a:lnTo>
                  <a:pt x="267157" y="550515"/>
                </a:lnTo>
                <a:lnTo>
                  <a:pt x="230401" y="539191"/>
                </a:lnTo>
                <a:lnTo>
                  <a:pt x="194379" y="525159"/>
                </a:lnTo>
                <a:lnTo>
                  <a:pt x="159639" y="508359"/>
                </a:lnTo>
                <a:lnTo>
                  <a:pt x="126729" y="488758"/>
                </a:lnTo>
                <a:lnTo>
                  <a:pt x="92627" y="463183"/>
                </a:lnTo>
                <a:lnTo>
                  <a:pt x="56903" y="428291"/>
                </a:lnTo>
                <a:lnTo>
                  <a:pt x="33629" y="397092"/>
                </a:lnTo>
                <a:lnTo>
                  <a:pt x="14794" y="360529"/>
                </a:lnTo>
                <a:lnTo>
                  <a:pt x="3349" y="322552"/>
                </a:lnTo>
                <a:lnTo>
                  <a:pt x="0" y="294803"/>
                </a:lnTo>
                <a:lnTo>
                  <a:pt x="62" y="278734"/>
                </a:lnTo>
                <a:lnTo>
                  <a:pt x="5502" y="239252"/>
                </a:lnTo>
                <a:lnTo>
                  <a:pt x="18047" y="203149"/>
                </a:lnTo>
                <a:lnTo>
                  <a:pt x="37589" y="168480"/>
                </a:lnTo>
                <a:lnTo>
                  <a:pt x="62747" y="136696"/>
                </a:lnTo>
                <a:lnTo>
                  <a:pt x="101576" y="101037"/>
                </a:lnTo>
                <a:lnTo>
                  <a:pt x="132681" y="78961"/>
                </a:lnTo>
                <a:lnTo>
                  <a:pt x="176720" y="54446"/>
                </a:lnTo>
                <a:lnTo>
                  <a:pt x="211701" y="39206"/>
                </a:lnTo>
                <a:lnTo>
                  <a:pt x="248109" y="26510"/>
                </a:lnTo>
                <a:lnTo>
                  <a:pt x="285789" y="16291"/>
                </a:lnTo>
                <a:lnTo>
                  <a:pt x="324630" y="8524"/>
                </a:lnTo>
                <a:lnTo>
                  <a:pt x="364505" y="3232"/>
                </a:lnTo>
                <a:lnTo>
                  <a:pt x="405224" y="472"/>
                </a:lnTo>
                <a:lnTo>
                  <a:pt x="427007" y="0"/>
                </a:lnTo>
                <a:lnTo>
                  <a:pt x="440253" y="118"/>
                </a:lnTo>
                <a:lnTo>
                  <a:pt x="479715" y="2096"/>
                </a:lnTo>
                <a:lnTo>
                  <a:pt x="519415" y="6587"/>
                </a:lnTo>
                <a:lnTo>
                  <a:pt x="559120" y="13707"/>
                </a:lnTo>
                <a:lnTo>
                  <a:pt x="598371" y="23534"/>
                </a:lnTo>
                <a:lnTo>
                  <a:pt x="636614" y="36090"/>
                </a:lnTo>
                <a:lnTo>
                  <a:pt x="673302" y="51340"/>
                </a:lnTo>
                <a:lnTo>
                  <a:pt x="707923" y="69212"/>
                </a:lnTo>
                <a:lnTo>
                  <a:pt x="750095" y="96946"/>
                </a:lnTo>
                <a:lnTo>
                  <a:pt x="789768" y="132281"/>
                </a:lnTo>
                <a:lnTo>
                  <a:pt x="820398" y="170212"/>
                </a:lnTo>
                <a:lnTo>
                  <a:pt x="841055" y="208999"/>
                </a:lnTo>
                <a:lnTo>
                  <a:pt x="854409" y="254377"/>
                </a:lnTo>
                <a:lnTo>
                  <a:pt x="857000" y="285748"/>
                </a:lnTo>
                <a:lnTo>
                  <a:pt x="856578" y="298430"/>
                </a:lnTo>
                <a:lnTo>
                  <a:pt x="850205" y="336420"/>
                </a:lnTo>
                <a:lnTo>
                  <a:pt x="835095" y="375635"/>
                </a:lnTo>
                <a:lnTo>
                  <a:pt x="814018" y="410373"/>
                </a:lnTo>
                <a:lnTo>
                  <a:pt x="779768" y="449202"/>
                </a:lnTo>
                <a:lnTo>
                  <a:pt x="741606" y="480793"/>
                </a:lnTo>
                <a:lnTo>
                  <a:pt x="695911" y="508843"/>
                </a:lnTo>
                <a:lnTo>
                  <a:pt x="660224" y="525982"/>
                </a:lnTo>
                <a:lnTo>
                  <a:pt x="623433" y="540112"/>
                </a:lnTo>
                <a:lnTo>
                  <a:pt x="585466" y="551535"/>
                </a:lnTo>
                <a:lnTo>
                  <a:pt x="546402" y="560364"/>
                </a:lnTo>
                <a:lnTo>
                  <a:pt x="506367" y="566629"/>
                </a:lnTo>
                <a:lnTo>
                  <a:pt x="458426" y="570787"/>
                </a:lnTo>
                <a:lnTo>
                  <a:pt x="433293" y="571479"/>
                </a:lnTo>
                <a:close/>
              </a:path>
            </a:pathLst>
          </a:custGeom>
          <a:solidFill>
            <a:srgbClr val="CCCC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62821" y="1019573"/>
            <a:ext cx="857250" cy="571500"/>
          </a:xfrm>
          <a:custGeom>
            <a:avLst/>
            <a:gdLst/>
            <a:ahLst/>
            <a:cxnLst/>
            <a:rect l="l" t="t" r="r" b="b"/>
            <a:pathLst>
              <a:path w="857250" h="571500">
                <a:moveTo>
                  <a:pt x="857000" y="285748"/>
                </a:moveTo>
                <a:lnTo>
                  <a:pt x="852988" y="324577"/>
                </a:lnTo>
                <a:lnTo>
                  <a:pt x="841611" y="361603"/>
                </a:lnTo>
                <a:lnTo>
                  <a:pt x="820932" y="400144"/>
                </a:lnTo>
                <a:lnTo>
                  <a:pt x="790950" y="438143"/>
                </a:lnTo>
                <a:lnTo>
                  <a:pt x="762489" y="464741"/>
                </a:lnTo>
                <a:lnTo>
                  <a:pt x="731891" y="487515"/>
                </a:lnTo>
                <a:lnTo>
                  <a:pt x="695911" y="508843"/>
                </a:lnTo>
                <a:lnTo>
                  <a:pt x="660224" y="525982"/>
                </a:lnTo>
                <a:lnTo>
                  <a:pt x="623433" y="540112"/>
                </a:lnTo>
                <a:lnTo>
                  <a:pt x="585466" y="551535"/>
                </a:lnTo>
                <a:lnTo>
                  <a:pt x="546402" y="560364"/>
                </a:lnTo>
                <a:lnTo>
                  <a:pt x="506367" y="566629"/>
                </a:lnTo>
                <a:lnTo>
                  <a:pt x="458426" y="570787"/>
                </a:lnTo>
                <a:lnTo>
                  <a:pt x="433293" y="571479"/>
                </a:lnTo>
                <a:lnTo>
                  <a:pt x="418900" y="571390"/>
                </a:lnTo>
                <a:lnTo>
                  <a:pt x="378964" y="569525"/>
                </a:lnTo>
                <a:lnTo>
                  <a:pt x="338713" y="565084"/>
                </a:lnTo>
                <a:lnTo>
                  <a:pt x="291666" y="556571"/>
                </a:lnTo>
                <a:lnTo>
                  <a:pt x="253852" y="546714"/>
                </a:lnTo>
                <a:lnTo>
                  <a:pt x="216923" y="534266"/>
                </a:lnTo>
                <a:lnTo>
                  <a:pt x="181231" y="519168"/>
                </a:lnTo>
                <a:lnTo>
                  <a:pt x="147281" y="501430"/>
                </a:lnTo>
                <a:lnTo>
                  <a:pt x="105504" y="473685"/>
                </a:lnTo>
                <a:lnTo>
                  <a:pt x="75383" y="447836"/>
                </a:lnTo>
                <a:lnTo>
                  <a:pt x="46599" y="415375"/>
                </a:lnTo>
                <a:lnTo>
                  <a:pt x="20923" y="374443"/>
                </a:lnTo>
                <a:lnTo>
                  <a:pt x="6095" y="334134"/>
                </a:lnTo>
                <a:lnTo>
                  <a:pt x="0" y="294803"/>
                </a:lnTo>
                <a:lnTo>
                  <a:pt x="62" y="278734"/>
                </a:lnTo>
                <a:lnTo>
                  <a:pt x="5502" y="239252"/>
                </a:lnTo>
                <a:lnTo>
                  <a:pt x="18047" y="203149"/>
                </a:lnTo>
                <a:lnTo>
                  <a:pt x="37589" y="168480"/>
                </a:lnTo>
                <a:lnTo>
                  <a:pt x="62747" y="136696"/>
                </a:lnTo>
                <a:lnTo>
                  <a:pt x="101576" y="101037"/>
                </a:lnTo>
                <a:lnTo>
                  <a:pt x="132681" y="78961"/>
                </a:lnTo>
                <a:lnTo>
                  <a:pt x="176720" y="54446"/>
                </a:lnTo>
                <a:lnTo>
                  <a:pt x="211701" y="39206"/>
                </a:lnTo>
                <a:lnTo>
                  <a:pt x="248109" y="26510"/>
                </a:lnTo>
                <a:lnTo>
                  <a:pt x="285789" y="16291"/>
                </a:lnTo>
                <a:lnTo>
                  <a:pt x="324630" y="8524"/>
                </a:lnTo>
                <a:lnTo>
                  <a:pt x="364505" y="3232"/>
                </a:lnTo>
                <a:lnTo>
                  <a:pt x="405224" y="472"/>
                </a:lnTo>
                <a:lnTo>
                  <a:pt x="427007" y="0"/>
                </a:lnTo>
                <a:lnTo>
                  <a:pt x="440205" y="116"/>
                </a:lnTo>
                <a:lnTo>
                  <a:pt x="479715" y="2096"/>
                </a:lnTo>
                <a:lnTo>
                  <a:pt x="519415" y="6587"/>
                </a:lnTo>
                <a:lnTo>
                  <a:pt x="559120" y="13707"/>
                </a:lnTo>
                <a:lnTo>
                  <a:pt x="598371" y="23534"/>
                </a:lnTo>
                <a:lnTo>
                  <a:pt x="636614" y="36090"/>
                </a:lnTo>
                <a:lnTo>
                  <a:pt x="673302" y="51340"/>
                </a:lnTo>
                <a:lnTo>
                  <a:pt x="707923" y="69212"/>
                </a:lnTo>
                <a:lnTo>
                  <a:pt x="750095" y="96946"/>
                </a:lnTo>
                <a:lnTo>
                  <a:pt x="789768" y="132281"/>
                </a:lnTo>
                <a:lnTo>
                  <a:pt x="820398" y="170212"/>
                </a:lnTo>
                <a:lnTo>
                  <a:pt x="841055" y="208999"/>
                </a:lnTo>
                <a:lnTo>
                  <a:pt x="854409" y="254377"/>
                </a:lnTo>
                <a:lnTo>
                  <a:pt x="857000" y="285748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191506" y="1204434"/>
            <a:ext cx="79248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92075" marR="5080" indent="-8001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Open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appropriate</a:t>
            </a:r>
            <a:r>
              <a:rPr dirty="0" sz="650" spc="10">
                <a:latin typeface="Century Gothic"/>
                <a:cs typeface="Century Gothic"/>
              </a:rPr>
              <a:t> 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91196" y="2305446"/>
            <a:ext cx="0" cy="168910"/>
          </a:xfrm>
          <a:custGeom>
            <a:avLst/>
            <a:gdLst/>
            <a:ahLst/>
            <a:cxnLst/>
            <a:rect l="l" t="t" r="r" b="b"/>
            <a:pathLst>
              <a:path w="0" h="168910">
                <a:moveTo>
                  <a:pt x="0" y="0"/>
                </a:moveTo>
                <a:lnTo>
                  <a:pt x="0" y="16880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66193" y="246175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66193" y="246175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66306" y="2019696"/>
            <a:ext cx="436880" cy="0"/>
          </a:xfrm>
          <a:custGeom>
            <a:avLst/>
            <a:gdLst/>
            <a:ahLst/>
            <a:cxnLst/>
            <a:rect l="l" t="t" r="r" b="b"/>
            <a:pathLst>
              <a:path w="436879" h="0">
                <a:moveTo>
                  <a:pt x="0" y="0"/>
                </a:moveTo>
                <a:lnTo>
                  <a:pt x="436697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76946" y="2019696"/>
            <a:ext cx="482600" cy="0"/>
          </a:xfrm>
          <a:custGeom>
            <a:avLst/>
            <a:gdLst/>
            <a:ahLst/>
            <a:cxnLst/>
            <a:rect l="l" t="t" r="r" b="b"/>
            <a:pathLst>
              <a:path w="482600" h="0">
                <a:moveTo>
                  <a:pt x="0" y="0"/>
                </a:moveTo>
                <a:lnTo>
                  <a:pt x="482203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890502" y="1994693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0" y="50006"/>
                </a:move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lnTo>
                  <a:pt x="0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890502" y="1994693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50006" y="25003"/>
                </a:moveTo>
                <a:lnTo>
                  <a:pt x="0" y="50006"/>
                </a:ln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347677" y="1968324"/>
            <a:ext cx="130175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0" b="1">
                <a:latin typeface="Arial"/>
                <a:cs typeface="Arial"/>
              </a:rPr>
              <a:t>No</a:t>
            </a:r>
            <a:endParaRPr sz="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305446" y="1733946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571500"/>
                </a:moveTo>
                <a:lnTo>
                  <a:pt x="0" y="285750"/>
                </a:lnTo>
                <a:lnTo>
                  <a:pt x="285750" y="0"/>
                </a:lnTo>
                <a:lnTo>
                  <a:pt x="571500" y="285750"/>
                </a:lnTo>
                <a:lnTo>
                  <a:pt x="285750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05446" y="1733946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0"/>
                </a:moveTo>
                <a:lnTo>
                  <a:pt x="571500" y="285750"/>
                </a:lnTo>
                <a:lnTo>
                  <a:pt x="285750" y="571500"/>
                </a:lnTo>
                <a:lnTo>
                  <a:pt x="0" y="285750"/>
                </a:lnTo>
                <a:lnTo>
                  <a:pt x="28575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320652" y="1868803"/>
            <a:ext cx="534035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 indent="-635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Does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client</a:t>
            </a:r>
            <a:r>
              <a:rPr dirty="0" sz="650" spc="10">
                <a:latin typeface="Century Gothic"/>
                <a:cs typeface="Century Gothic"/>
              </a:rPr>
              <a:t> have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5">
                <a:latin typeface="Century Gothic"/>
                <a:cs typeface="Century Gothic"/>
              </a:rPr>
              <a:t>MCHD</a:t>
            </a:r>
            <a:r>
              <a:rPr dirty="0" sz="650" spc="10">
                <a:latin typeface="Century Gothic"/>
                <a:cs typeface="Century Gothic"/>
              </a:rPr>
              <a:t> PCP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876946" y="2805509"/>
            <a:ext cx="1062355" cy="0"/>
          </a:xfrm>
          <a:custGeom>
            <a:avLst/>
            <a:gdLst/>
            <a:ahLst/>
            <a:cxnLst/>
            <a:rect l="l" t="t" r="r" b="b"/>
            <a:pathLst>
              <a:path w="1062354" h="0">
                <a:moveTo>
                  <a:pt x="0" y="0"/>
                </a:moveTo>
                <a:lnTo>
                  <a:pt x="1061775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926220" y="2780506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0" y="50006"/>
                </a:move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lnTo>
                  <a:pt x="0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926220" y="2780506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50006" y="25003"/>
                </a:moveTo>
                <a:lnTo>
                  <a:pt x="0" y="50006"/>
                </a:ln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91196" y="3091259"/>
            <a:ext cx="0" cy="168910"/>
          </a:xfrm>
          <a:custGeom>
            <a:avLst/>
            <a:gdLst/>
            <a:ahLst/>
            <a:cxnLst/>
            <a:rect l="l" t="t" r="r" b="b"/>
            <a:pathLst>
              <a:path w="0" h="168910">
                <a:moveTo>
                  <a:pt x="0" y="0"/>
                </a:moveTo>
                <a:lnTo>
                  <a:pt x="0" y="16880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66193" y="3247564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66193" y="3247564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305446" y="2519759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571500"/>
                </a:moveTo>
                <a:lnTo>
                  <a:pt x="0" y="285750"/>
                </a:lnTo>
                <a:lnTo>
                  <a:pt x="285750" y="0"/>
                </a:lnTo>
                <a:lnTo>
                  <a:pt x="571500" y="285750"/>
                </a:lnTo>
                <a:lnTo>
                  <a:pt x="285750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305446" y="2519759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0"/>
                </a:moveTo>
                <a:lnTo>
                  <a:pt x="571500" y="285750"/>
                </a:lnTo>
                <a:lnTo>
                  <a:pt x="285750" y="571500"/>
                </a:lnTo>
                <a:lnTo>
                  <a:pt x="0" y="285750"/>
                </a:lnTo>
                <a:lnTo>
                  <a:pt x="28575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422785" y="2704621"/>
            <a:ext cx="3302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765" marR="5080" indent="-1270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Due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for</a:t>
            </a:r>
            <a:r>
              <a:rPr dirty="0" sz="650" spc="5">
                <a:latin typeface="Century Gothic"/>
                <a:cs typeface="Century Gothic"/>
              </a:rPr>
              <a:t> immis?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502025" y="3591321"/>
            <a:ext cx="472440" cy="0"/>
          </a:xfrm>
          <a:custGeom>
            <a:avLst/>
            <a:gdLst/>
            <a:ahLst/>
            <a:cxnLst/>
            <a:rect l="l" t="t" r="r" b="b"/>
            <a:pathLst>
              <a:path w="472439" h="0">
                <a:moveTo>
                  <a:pt x="0" y="0"/>
                </a:moveTo>
                <a:lnTo>
                  <a:pt x="472416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76946" y="3591321"/>
            <a:ext cx="518159" cy="0"/>
          </a:xfrm>
          <a:custGeom>
            <a:avLst/>
            <a:gdLst/>
            <a:ahLst/>
            <a:cxnLst/>
            <a:rect l="l" t="t" r="r" b="b"/>
            <a:pathLst>
              <a:path w="518160" h="0">
                <a:moveTo>
                  <a:pt x="0" y="0"/>
                </a:moveTo>
                <a:lnTo>
                  <a:pt x="517921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961939" y="3566318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0" y="50006"/>
                </a:move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lnTo>
                  <a:pt x="0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61939" y="3566318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50006" y="25003"/>
                </a:moveTo>
                <a:lnTo>
                  <a:pt x="0" y="50006"/>
                </a:ln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383396" y="3539949"/>
            <a:ext cx="130175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0" b="1">
                <a:latin typeface="Arial"/>
                <a:cs typeface="Arial"/>
              </a:rPr>
              <a:t>No</a:t>
            </a:r>
            <a:endParaRPr sz="6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493702" y="3591321"/>
            <a:ext cx="812165" cy="0"/>
          </a:xfrm>
          <a:custGeom>
            <a:avLst/>
            <a:gdLst/>
            <a:ahLst/>
            <a:cxnLst/>
            <a:rect l="l" t="t" r="r" b="b"/>
            <a:pathLst>
              <a:path w="812164" h="0">
                <a:moveTo>
                  <a:pt x="811744" y="0"/>
                </a:move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56197" y="3566318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50006" y="50006"/>
                </a:moveTo>
                <a:lnTo>
                  <a:pt x="0" y="25003"/>
                </a:lnTo>
                <a:lnTo>
                  <a:pt x="50006" y="0"/>
                </a:lnTo>
                <a:lnTo>
                  <a:pt x="37504" y="25003"/>
                </a:lnTo>
                <a:lnTo>
                  <a:pt x="50006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56197" y="3566318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0" y="25003"/>
                </a:moveTo>
                <a:lnTo>
                  <a:pt x="50006" y="0"/>
                </a:lnTo>
                <a:lnTo>
                  <a:pt x="37504" y="25003"/>
                </a:lnTo>
                <a:lnTo>
                  <a:pt x="50006" y="50006"/>
                </a:lnTo>
                <a:lnTo>
                  <a:pt x="0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305446" y="3305571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571500"/>
                </a:moveTo>
                <a:lnTo>
                  <a:pt x="0" y="285750"/>
                </a:lnTo>
                <a:lnTo>
                  <a:pt x="285750" y="0"/>
                </a:lnTo>
                <a:lnTo>
                  <a:pt x="571500" y="285750"/>
                </a:lnTo>
                <a:lnTo>
                  <a:pt x="285750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305446" y="3305571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0"/>
                </a:moveTo>
                <a:lnTo>
                  <a:pt x="571500" y="285750"/>
                </a:lnTo>
                <a:lnTo>
                  <a:pt x="285750" y="571500"/>
                </a:lnTo>
                <a:lnTo>
                  <a:pt x="0" y="285750"/>
                </a:lnTo>
                <a:lnTo>
                  <a:pt x="28575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300113" y="3390422"/>
            <a:ext cx="57531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1765" marR="5080" indent="-13970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Due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for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5">
                <a:latin typeface="Century Gothic"/>
                <a:cs typeface="Century Gothic"/>
              </a:rPr>
              <a:t>WCC</a:t>
            </a:r>
            <a:r>
              <a:rPr dirty="0" sz="650" spc="5">
                <a:latin typeface="Century Gothic"/>
                <a:cs typeface="Century Gothic"/>
              </a:rPr>
              <a:t> 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next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373783" y="3690459"/>
            <a:ext cx="42799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overdue?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48509" y="1805384"/>
            <a:ext cx="857250" cy="428625"/>
          </a:xfrm>
          <a:prstGeom prst="rect">
            <a:avLst/>
          </a:prstGeom>
          <a:solidFill>
            <a:srgbClr val="CCE4FF"/>
          </a:solidFill>
          <a:ln w="7143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07975" marR="80010" indent="-227329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Move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on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next</a:t>
            </a:r>
            <a:r>
              <a:rPr dirty="0" sz="650" spc="5">
                <a:latin typeface="Century Gothic"/>
                <a:cs typeface="Century Gothic"/>
              </a:rPr>
              <a:t> client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84228" y="2591196"/>
            <a:ext cx="857250" cy="428625"/>
          </a:xfrm>
          <a:prstGeom prst="rect">
            <a:avLst/>
          </a:prstGeom>
          <a:solidFill>
            <a:srgbClr val="CCE4FF"/>
          </a:solidFill>
          <a:ln w="7143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07975" marR="80010" indent="-227329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Move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on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next</a:t>
            </a:r>
            <a:r>
              <a:rPr dirty="0" sz="650" spc="5">
                <a:latin typeface="Century Gothic"/>
                <a:cs typeface="Century Gothic"/>
              </a:rPr>
              <a:t> client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019946" y="3377009"/>
            <a:ext cx="857250" cy="428625"/>
          </a:xfrm>
          <a:custGeom>
            <a:avLst/>
            <a:gdLst/>
            <a:ahLst/>
            <a:cxnLst/>
            <a:rect l="l" t="t" r="r" b="b"/>
            <a:pathLst>
              <a:path w="857250" h="428625">
                <a:moveTo>
                  <a:pt x="0" y="0"/>
                </a:moveTo>
                <a:lnTo>
                  <a:pt x="857250" y="0"/>
                </a:lnTo>
                <a:lnTo>
                  <a:pt x="857250" y="428625"/>
                </a:lnTo>
                <a:lnTo>
                  <a:pt x="0" y="428625"/>
                </a:lnTo>
                <a:lnTo>
                  <a:pt x="0" y="0"/>
                </a:lnTo>
                <a:close/>
              </a:path>
            </a:pathLst>
          </a:custGeom>
          <a:solidFill>
            <a:srgbClr val="CCE4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019946" y="3377009"/>
            <a:ext cx="857250" cy="428625"/>
          </a:xfrm>
          <a:custGeom>
            <a:avLst/>
            <a:gdLst/>
            <a:ahLst/>
            <a:cxnLst/>
            <a:rect l="l" t="t" r="r" b="b"/>
            <a:pathLst>
              <a:path w="857250" h="428625">
                <a:moveTo>
                  <a:pt x="0" y="0"/>
                </a:moveTo>
                <a:lnTo>
                  <a:pt x="857250" y="0"/>
                </a:lnTo>
                <a:lnTo>
                  <a:pt x="857250" y="428625"/>
                </a:lnTo>
                <a:lnTo>
                  <a:pt x="0" y="428625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041179" y="3440428"/>
            <a:ext cx="80772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Conduct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outreach</a:t>
            </a:r>
            <a:r>
              <a:rPr dirty="0" sz="650" spc="5">
                <a:latin typeface="Century Gothic"/>
                <a:cs typeface="Century Gothic"/>
              </a:rPr>
              <a:t> call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r>
              <a:rPr dirty="0" sz="650" spc="10">
                <a:latin typeface="Century Gothic"/>
                <a:cs typeface="Century Gothic"/>
              </a:rPr>
              <a:t> immi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visit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019571" y="3805634"/>
            <a:ext cx="0" cy="454659"/>
          </a:xfrm>
          <a:custGeom>
            <a:avLst/>
            <a:gdLst/>
            <a:ahLst/>
            <a:cxnLst/>
            <a:rect l="l" t="t" r="r" b="b"/>
            <a:pathLst>
              <a:path w="0" h="454660">
                <a:moveTo>
                  <a:pt x="0" y="0"/>
                </a:moveTo>
                <a:lnTo>
                  <a:pt x="0" y="45455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994568" y="424768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5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994568" y="424768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90946" y="3377009"/>
            <a:ext cx="857250" cy="428625"/>
          </a:xfrm>
          <a:custGeom>
            <a:avLst/>
            <a:gdLst/>
            <a:ahLst/>
            <a:cxnLst/>
            <a:rect l="l" t="t" r="r" b="b"/>
            <a:pathLst>
              <a:path w="857250" h="428625">
                <a:moveTo>
                  <a:pt x="0" y="0"/>
                </a:moveTo>
                <a:lnTo>
                  <a:pt x="857250" y="0"/>
                </a:lnTo>
                <a:lnTo>
                  <a:pt x="857250" y="428625"/>
                </a:lnTo>
                <a:lnTo>
                  <a:pt x="0" y="428625"/>
                </a:lnTo>
                <a:lnTo>
                  <a:pt x="0" y="0"/>
                </a:lnTo>
                <a:close/>
              </a:path>
            </a:pathLst>
          </a:custGeom>
          <a:solidFill>
            <a:srgbClr val="CCE4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590946" y="3377009"/>
            <a:ext cx="857250" cy="428625"/>
          </a:xfrm>
          <a:custGeom>
            <a:avLst/>
            <a:gdLst/>
            <a:ahLst/>
            <a:cxnLst/>
            <a:rect l="l" t="t" r="r" b="b"/>
            <a:pathLst>
              <a:path w="857250" h="428625">
                <a:moveTo>
                  <a:pt x="0" y="0"/>
                </a:moveTo>
                <a:lnTo>
                  <a:pt x="857250" y="0"/>
                </a:lnTo>
                <a:lnTo>
                  <a:pt x="857250" y="428625"/>
                </a:lnTo>
                <a:lnTo>
                  <a:pt x="0" y="428625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12179" y="3440428"/>
            <a:ext cx="80772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Conduct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outreach</a:t>
            </a:r>
            <a:r>
              <a:rPr dirty="0" sz="650" spc="5">
                <a:latin typeface="Century Gothic"/>
                <a:cs typeface="Century Gothic"/>
              </a:rPr>
              <a:t> call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r>
              <a:rPr dirty="0" sz="650" spc="10">
                <a:latin typeface="Century Gothic"/>
                <a:cs typeface="Century Gothic"/>
              </a:rPr>
              <a:t> WCC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visit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558925" y="4591446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 h="0">
                <a:moveTo>
                  <a:pt x="0" y="0"/>
                </a:moveTo>
                <a:lnTo>
                  <a:pt x="22359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376759" y="4591446"/>
            <a:ext cx="75565" cy="0"/>
          </a:xfrm>
          <a:custGeom>
            <a:avLst/>
            <a:gdLst/>
            <a:ahLst/>
            <a:cxnLst/>
            <a:rect l="l" t="t" r="r" b="b"/>
            <a:pathLst>
              <a:path w="75565" h="0">
                <a:moveTo>
                  <a:pt x="0" y="0"/>
                </a:moveTo>
                <a:lnTo>
                  <a:pt x="75009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568783" y="4566443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0" y="50006"/>
                </a:move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lnTo>
                  <a:pt x="0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568783" y="4566443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50006" y="25003"/>
                </a:moveTo>
                <a:lnTo>
                  <a:pt x="0" y="50006"/>
                </a:ln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440296" y="4540074"/>
            <a:ext cx="130175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0" b="1">
                <a:latin typeface="Arial"/>
                <a:cs typeface="Arial"/>
              </a:rPr>
              <a:t>No</a:t>
            </a:r>
            <a:endParaRPr sz="600">
              <a:latin typeface="Arial"/>
              <a:cs typeface="Arial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019107" y="4877196"/>
            <a:ext cx="0" cy="60960"/>
          </a:xfrm>
          <a:custGeom>
            <a:avLst/>
            <a:gdLst/>
            <a:ahLst/>
            <a:cxnLst/>
            <a:rect l="l" t="t" r="r" b="b"/>
            <a:pathLst>
              <a:path w="0" h="60960">
                <a:moveTo>
                  <a:pt x="0" y="60721"/>
                </a:move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019107" y="5030787"/>
            <a:ext cx="0" cy="9525"/>
          </a:xfrm>
          <a:custGeom>
            <a:avLst/>
            <a:gdLst/>
            <a:ahLst/>
            <a:cxnLst/>
            <a:rect l="l" t="t" r="r" b="b"/>
            <a:pathLst>
              <a:path w="0" h="9525">
                <a:moveTo>
                  <a:pt x="0" y="9001"/>
                </a:move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993711" y="5027144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24788" y="50149"/>
                </a:moveTo>
                <a:lnTo>
                  <a:pt x="0" y="0"/>
                </a:lnTo>
                <a:lnTo>
                  <a:pt x="24931" y="12644"/>
                </a:lnTo>
                <a:lnTo>
                  <a:pt x="43756" y="12644"/>
                </a:lnTo>
                <a:lnTo>
                  <a:pt x="24788" y="50149"/>
                </a:lnTo>
                <a:close/>
              </a:path>
              <a:path w="50165" h="50164">
                <a:moveTo>
                  <a:pt x="43756" y="12644"/>
                </a:moveTo>
                <a:lnTo>
                  <a:pt x="24931" y="12644"/>
                </a:lnTo>
                <a:lnTo>
                  <a:pt x="50006" y="286"/>
                </a:lnTo>
                <a:lnTo>
                  <a:pt x="43756" y="126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993711" y="5027144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5" h="50164">
                <a:moveTo>
                  <a:pt x="24788" y="50149"/>
                </a:moveTo>
                <a:lnTo>
                  <a:pt x="0" y="0"/>
                </a:lnTo>
                <a:lnTo>
                  <a:pt x="24931" y="12644"/>
                </a:lnTo>
                <a:lnTo>
                  <a:pt x="50006" y="286"/>
                </a:lnTo>
                <a:lnTo>
                  <a:pt x="24788" y="50149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951706" y="4937918"/>
            <a:ext cx="135890" cy="93345"/>
          </a:xfrm>
          <a:custGeom>
            <a:avLst/>
            <a:gdLst/>
            <a:ahLst/>
            <a:cxnLst/>
            <a:rect l="l" t="t" r="r" b="b"/>
            <a:pathLst>
              <a:path w="135890" h="93345">
                <a:moveTo>
                  <a:pt x="0" y="0"/>
                </a:moveTo>
                <a:lnTo>
                  <a:pt x="135731" y="0"/>
                </a:lnTo>
                <a:lnTo>
                  <a:pt x="135731" y="92868"/>
                </a:lnTo>
                <a:lnTo>
                  <a:pt x="0" y="928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939117" y="4932980"/>
            <a:ext cx="161290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 b="1">
                <a:latin typeface="Arial"/>
                <a:cs typeface="Arial"/>
              </a:rPr>
              <a:t>Y</a:t>
            </a:r>
            <a:r>
              <a:rPr dirty="0" sz="600" spc="10" b="1">
                <a:latin typeface="Arial"/>
                <a:cs typeface="Arial"/>
              </a:rPr>
              <a:t>es</a:t>
            </a:r>
            <a:endParaRPr sz="600">
              <a:latin typeface="Arial"/>
              <a:cs typeface="Arial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662384" y="4305696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571500"/>
                </a:moveTo>
                <a:lnTo>
                  <a:pt x="0" y="285750"/>
                </a:lnTo>
                <a:lnTo>
                  <a:pt x="357187" y="0"/>
                </a:lnTo>
                <a:lnTo>
                  <a:pt x="714375" y="285750"/>
                </a:lnTo>
                <a:lnTo>
                  <a:pt x="357187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62384" y="4305696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0"/>
                </a:moveTo>
                <a:lnTo>
                  <a:pt x="714375" y="285750"/>
                </a:lnTo>
                <a:lnTo>
                  <a:pt x="357187" y="571500"/>
                </a:lnTo>
                <a:lnTo>
                  <a:pt x="0" y="285750"/>
                </a:lnTo>
                <a:lnTo>
                  <a:pt x="357187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656158" y="4440552"/>
            <a:ext cx="72009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Does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client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want</a:t>
            </a:r>
            <a:r>
              <a:rPr dirty="0" sz="650" spc="5">
                <a:latin typeface="Century Gothic"/>
                <a:cs typeface="Century Gothic"/>
              </a:rPr>
              <a:t> 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r>
              <a:rPr dirty="0" sz="650" spc="10">
                <a:latin typeface="Century Gothic"/>
                <a:cs typeface="Century Gothic"/>
              </a:rPr>
              <a:t> WCC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666206" y="4591446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 h="0">
                <a:moveTo>
                  <a:pt x="0" y="0"/>
                </a:moveTo>
                <a:lnTo>
                  <a:pt x="165234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341165" y="4591446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 h="0">
                <a:moveTo>
                  <a:pt x="0" y="0"/>
                </a:moveTo>
                <a:lnTo>
                  <a:pt x="217884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818939" y="4566443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0" y="50006"/>
                </a:move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lnTo>
                  <a:pt x="0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818939" y="4566443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50006" y="25003"/>
                </a:moveTo>
                <a:lnTo>
                  <a:pt x="0" y="50006"/>
                </a:ln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2547577" y="4540074"/>
            <a:ext cx="130175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0" b="1">
                <a:latin typeface="Arial"/>
                <a:cs typeface="Arial"/>
              </a:rPr>
              <a:t>No</a:t>
            </a:r>
            <a:endParaRPr sz="6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983978" y="4877196"/>
            <a:ext cx="11430" cy="147320"/>
          </a:xfrm>
          <a:custGeom>
            <a:avLst/>
            <a:gdLst/>
            <a:ahLst/>
            <a:cxnLst/>
            <a:rect l="l" t="t" r="r" b="b"/>
            <a:pathLst>
              <a:path w="11430" h="147320">
                <a:moveTo>
                  <a:pt x="0" y="0"/>
                </a:moveTo>
                <a:lnTo>
                  <a:pt x="11430" y="0"/>
                </a:lnTo>
                <a:lnTo>
                  <a:pt x="11215" y="146803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970190" y="501149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4931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64" y="12501"/>
                </a:lnTo>
                <a:lnTo>
                  <a:pt x="24931" y="50006"/>
                </a:lnTo>
                <a:close/>
              </a:path>
              <a:path w="50164" h="50164">
                <a:moveTo>
                  <a:pt x="43764" y="12501"/>
                </a:moveTo>
                <a:lnTo>
                  <a:pt x="25003" y="12501"/>
                </a:lnTo>
                <a:lnTo>
                  <a:pt x="50006" y="71"/>
                </a:lnTo>
                <a:lnTo>
                  <a:pt x="43764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970190" y="501149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4931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71"/>
                </a:lnTo>
                <a:lnTo>
                  <a:pt x="24931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1930400" y="4916487"/>
            <a:ext cx="135890" cy="93345"/>
          </a:xfrm>
          <a:custGeom>
            <a:avLst/>
            <a:gdLst/>
            <a:ahLst/>
            <a:cxnLst/>
            <a:rect l="l" t="t" r="r" b="b"/>
            <a:pathLst>
              <a:path w="135889" h="93345">
                <a:moveTo>
                  <a:pt x="0" y="0"/>
                </a:moveTo>
                <a:lnTo>
                  <a:pt x="135731" y="0"/>
                </a:lnTo>
                <a:lnTo>
                  <a:pt x="135731" y="92868"/>
                </a:lnTo>
                <a:lnTo>
                  <a:pt x="0" y="928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1917811" y="4911549"/>
            <a:ext cx="161290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 b="1">
                <a:latin typeface="Arial"/>
                <a:cs typeface="Arial"/>
              </a:rPr>
              <a:t>Y</a:t>
            </a:r>
            <a:r>
              <a:rPr dirty="0" sz="600" spc="10" b="1">
                <a:latin typeface="Arial"/>
                <a:cs typeface="Arial"/>
              </a:rPr>
              <a:t>es</a:t>
            </a:r>
            <a:endParaRPr sz="6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626790" y="4305696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571500"/>
                </a:moveTo>
                <a:lnTo>
                  <a:pt x="0" y="285750"/>
                </a:lnTo>
                <a:lnTo>
                  <a:pt x="357187" y="0"/>
                </a:lnTo>
                <a:lnTo>
                  <a:pt x="714374" y="285750"/>
                </a:lnTo>
                <a:lnTo>
                  <a:pt x="357187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626790" y="4305696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0"/>
                </a:moveTo>
                <a:lnTo>
                  <a:pt x="714374" y="285750"/>
                </a:lnTo>
                <a:lnTo>
                  <a:pt x="357187" y="571500"/>
                </a:lnTo>
                <a:lnTo>
                  <a:pt x="0" y="285750"/>
                </a:lnTo>
                <a:lnTo>
                  <a:pt x="357187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1620564" y="4390546"/>
            <a:ext cx="72009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Does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client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want</a:t>
            </a:r>
            <a:r>
              <a:rPr dirty="0" sz="650" spc="5">
                <a:latin typeface="Century Gothic"/>
                <a:cs typeface="Century Gothic"/>
              </a:rPr>
              <a:t> 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endParaRPr sz="65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immi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2930525" y="4877196"/>
            <a:ext cx="304165" cy="168910"/>
          </a:xfrm>
          <a:custGeom>
            <a:avLst/>
            <a:gdLst/>
            <a:ahLst/>
            <a:cxnLst/>
            <a:rect l="l" t="t" r="r" b="b"/>
            <a:pathLst>
              <a:path w="304164" h="168910">
                <a:moveTo>
                  <a:pt x="303609" y="0"/>
                </a:moveTo>
                <a:lnTo>
                  <a:pt x="303609" y="142875"/>
                </a:lnTo>
                <a:lnTo>
                  <a:pt x="0" y="142875"/>
                </a:lnTo>
                <a:lnTo>
                  <a:pt x="0" y="16880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905521" y="503350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905521" y="503350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051968" y="4973637"/>
            <a:ext cx="135890" cy="93345"/>
          </a:xfrm>
          <a:custGeom>
            <a:avLst/>
            <a:gdLst/>
            <a:ahLst/>
            <a:cxnLst/>
            <a:rect l="l" t="t" r="r" b="b"/>
            <a:pathLst>
              <a:path w="135889" h="93345">
                <a:moveTo>
                  <a:pt x="0" y="0"/>
                </a:moveTo>
                <a:lnTo>
                  <a:pt x="135731" y="0"/>
                </a:lnTo>
                <a:lnTo>
                  <a:pt x="135731" y="92868"/>
                </a:lnTo>
                <a:lnTo>
                  <a:pt x="0" y="928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3039380" y="4968699"/>
            <a:ext cx="161290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 b="1">
                <a:latin typeface="Arial"/>
                <a:cs typeface="Arial"/>
              </a:rPr>
              <a:t>Y</a:t>
            </a:r>
            <a:r>
              <a:rPr dirty="0" sz="600" spc="10" b="1">
                <a:latin typeface="Arial"/>
                <a:cs typeface="Arial"/>
              </a:rPr>
              <a:t>es</a:t>
            </a:r>
            <a:endParaRPr sz="600">
              <a:latin typeface="Arial"/>
              <a:cs typeface="Arial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3234134" y="4877196"/>
            <a:ext cx="428625" cy="168910"/>
          </a:xfrm>
          <a:custGeom>
            <a:avLst/>
            <a:gdLst/>
            <a:ahLst/>
            <a:cxnLst/>
            <a:rect l="l" t="t" r="r" b="b"/>
            <a:pathLst>
              <a:path w="428625" h="168910">
                <a:moveTo>
                  <a:pt x="0" y="0"/>
                </a:moveTo>
                <a:lnTo>
                  <a:pt x="0" y="142875"/>
                </a:lnTo>
                <a:lnTo>
                  <a:pt x="428625" y="142875"/>
                </a:lnTo>
                <a:lnTo>
                  <a:pt x="428625" y="16880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637756" y="503350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637756" y="503350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359150" y="4973637"/>
            <a:ext cx="107314" cy="93345"/>
          </a:xfrm>
          <a:custGeom>
            <a:avLst/>
            <a:gdLst/>
            <a:ahLst/>
            <a:cxnLst/>
            <a:rect l="l" t="t" r="r" b="b"/>
            <a:pathLst>
              <a:path w="107314" h="93345">
                <a:moveTo>
                  <a:pt x="0" y="0"/>
                </a:moveTo>
                <a:lnTo>
                  <a:pt x="107156" y="0"/>
                </a:lnTo>
                <a:lnTo>
                  <a:pt x="107156" y="92868"/>
                </a:lnTo>
                <a:lnTo>
                  <a:pt x="0" y="928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3347677" y="4968699"/>
            <a:ext cx="130175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0" b="1">
                <a:latin typeface="Arial"/>
                <a:cs typeface="Arial"/>
              </a:rPr>
              <a:t>No</a:t>
            </a:r>
            <a:endParaRPr sz="6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2876946" y="4305696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571500"/>
                </a:moveTo>
                <a:lnTo>
                  <a:pt x="0" y="285750"/>
                </a:lnTo>
                <a:lnTo>
                  <a:pt x="357187" y="0"/>
                </a:lnTo>
                <a:lnTo>
                  <a:pt x="714375" y="285750"/>
                </a:lnTo>
                <a:lnTo>
                  <a:pt x="357187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876946" y="4305696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0"/>
                </a:moveTo>
                <a:lnTo>
                  <a:pt x="714375" y="285750"/>
                </a:lnTo>
                <a:lnTo>
                  <a:pt x="357187" y="571500"/>
                </a:lnTo>
                <a:lnTo>
                  <a:pt x="0" y="285750"/>
                </a:lnTo>
                <a:lnTo>
                  <a:pt x="357187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2870720" y="4440552"/>
            <a:ext cx="72009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Does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client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want</a:t>
            </a:r>
            <a:r>
              <a:rPr dirty="0" sz="650" spc="5">
                <a:latin typeface="Century Gothic"/>
                <a:cs typeface="Century Gothic"/>
              </a:rPr>
              <a:t> 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w/</a:t>
            </a:r>
            <a:r>
              <a:rPr dirty="0" sz="650" spc="10">
                <a:latin typeface="Century Gothic"/>
                <a:cs typeface="Century Gothic"/>
              </a:rPr>
              <a:t> PCP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159375" y="4520009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 h="0">
                <a:moveTo>
                  <a:pt x="0" y="0"/>
                </a:moveTo>
                <a:lnTo>
                  <a:pt x="172378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823618" y="4520009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 h="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319252" y="4495006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0" y="50006"/>
                </a:move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lnTo>
                  <a:pt x="0" y="50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319252" y="4495006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50006" y="25003"/>
                </a:moveTo>
                <a:lnTo>
                  <a:pt x="0" y="50006"/>
                </a:lnTo>
                <a:lnTo>
                  <a:pt x="12501" y="25003"/>
                </a:lnTo>
                <a:lnTo>
                  <a:pt x="0" y="0"/>
                </a:lnTo>
                <a:lnTo>
                  <a:pt x="50006" y="25003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 txBox="1"/>
          <p:nvPr/>
        </p:nvSpPr>
        <p:spPr>
          <a:xfrm>
            <a:off x="5040746" y="4468636"/>
            <a:ext cx="130175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10" b="1">
                <a:latin typeface="Arial"/>
                <a:cs typeface="Arial"/>
              </a:rPr>
              <a:t>No</a:t>
            </a:r>
            <a:endParaRPr sz="600">
              <a:latin typeface="Arial"/>
              <a:cs typeface="Arial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454786" y="4805759"/>
            <a:ext cx="12065" cy="212090"/>
          </a:xfrm>
          <a:custGeom>
            <a:avLst/>
            <a:gdLst/>
            <a:ahLst/>
            <a:cxnLst/>
            <a:rect l="l" t="t" r="r" b="b"/>
            <a:pathLst>
              <a:path w="12064" h="212089">
                <a:moveTo>
                  <a:pt x="11644" y="0"/>
                </a:moveTo>
                <a:lnTo>
                  <a:pt x="0" y="21202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430498" y="5003927"/>
            <a:ext cx="50165" cy="51435"/>
          </a:xfrm>
          <a:custGeom>
            <a:avLst/>
            <a:gdLst/>
            <a:ahLst/>
            <a:cxnLst/>
            <a:rect l="l" t="t" r="r" b="b"/>
            <a:pathLst>
              <a:path w="50164" h="51435">
                <a:moveTo>
                  <a:pt x="22217" y="51292"/>
                </a:moveTo>
                <a:lnTo>
                  <a:pt x="0" y="0"/>
                </a:lnTo>
                <a:lnTo>
                  <a:pt x="24288" y="13858"/>
                </a:lnTo>
                <a:lnTo>
                  <a:pt x="43607" y="13858"/>
                </a:lnTo>
                <a:lnTo>
                  <a:pt x="22217" y="51292"/>
                </a:lnTo>
                <a:close/>
              </a:path>
              <a:path w="50164" h="51435">
                <a:moveTo>
                  <a:pt x="43607" y="13858"/>
                </a:moveTo>
                <a:lnTo>
                  <a:pt x="24288" y="13858"/>
                </a:lnTo>
                <a:lnTo>
                  <a:pt x="49935" y="2786"/>
                </a:lnTo>
                <a:lnTo>
                  <a:pt x="43607" y="138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430498" y="5003927"/>
            <a:ext cx="50165" cy="51435"/>
          </a:xfrm>
          <a:custGeom>
            <a:avLst/>
            <a:gdLst/>
            <a:ahLst/>
            <a:cxnLst/>
            <a:rect l="l" t="t" r="r" b="b"/>
            <a:pathLst>
              <a:path w="50164" h="51435">
                <a:moveTo>
                  <a:pt x="22217" y="51292"/>
                </a:moveTo>
                <a:lnTo>
                  <a:pt x="0" y="0"/>
                </a:lnTo>
                <a:lnTo>
                  <a:pt x="24288" y="13858"/>
                </a:lnTo>
                <a:lnTo>
                  <a:pt x="49935" y="2786"/>
                </a:lnTo>
                <a:lnTo>
                  <a:pt x="22217" y="51292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394993" y="4887912"/>
            <a:ext cx="135890" cy="93345"/>
          </a:xfrm>
          <a:custGeom>
            <a:avLst/>
            <a:gdLst/>
            <a:ahLst/>
            <a:cxnLst/>
            <a:rect l="l" t="t" r="r" b="b"/>
            <a:pathLst>
              <a:path w="135889" h="93345">
                <a:moveTo>
                  <a:pt x="0" y="0"/>
                </a:moveTo>
                <a:lnTo>
                  <a:pt x="135731" y="0"/>
                </a:lnTo>
                <a:lnTo>
                  <a:pt x="135731" y="92868"/>
                </a:lnTo>
                <a:lnTo>
                  <a:pt x="0" y="9286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 txBox="1"/>
          <p:nvPr/>
        </p:nvSpPr>
        <p:spPr>
          <a:xfrm>
            <a:off x="4382405" y="4882974"/>
            <a:ext cx="161290" cy="1041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25" b="1">
                <a:latin typeface="Arial"/>
                <a:cs typeface="Arial"/>
              </a:rPr>
              <a:t>Y</a:t>
            </a:r>
            <a:r>
              <a:rPr dirty="0" sz="600" spc="10" b="1">
                <a:latin typeface="Arial"/>
                <a:cs typeface="Arial"/>
              </a:rPr>
              <a:t>es</a:t>
            </a:r>
            <a:endParaRPr sz="600">
              <a:latin typeface="Arial"/>
              <a:cs typeface="Arial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4109243" y="4234259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571500"/>
                </a:moveTo>
                <a:lnTo>
                  <a:pt x="0" y="285750"/>
                </a:lnTo>
                <a:lnTo>
                  <a:pt x="357187" y="0"/>
                </a:lnTo>
                <a:lnTo>
                  <a:pt x="714375" y="285750"/>
                </a:lnTo>
                <a:lnTo>
                  <a:pt x="357187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109243" y="4234259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0"/>
                </a:moveTo>
                <a:lnTo>
                  <a:pt x="714375" y="285750"/>
                </a:lnTo>
                <a:lnTo>
                  <a:pt x="357187" y="571500"/>
                </a:lnTo>
                <a:lnTo>
                  <a:pt x="0" y="285750"/>
                </a:lnTo>
                <a:lnTo>
                  <a:pt x="357187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4106589" y="4369115"/>
            <a:ext cx="72009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Does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client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want</a:t>
            </a:r>
            <a:r>
              <a:rPr dirty="0" sz="650" spc="5">
                <a:latin typeface="Century Gothic"/>
                <a:cs typeface="Century Gothic"/>
              </a:rPr>
              <a:t> 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endParaRPr sz="650">
              <a:latin typeface="Century Gothic"/>
              <a:cs typeface="Century Gothic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appt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5334396" y="4948634"/>
            <a:ext cx="829310" cy="142875"/>
          </a:xfrm>
          <a:custGeom>
            <a:avLst/>
            <a:gdLst/>
            <a:ahLst/>
            <a:cxnLst/>
            <a:rect l="l" t="t" r="r" b="b"/>
            <a:pathLst>
              <a:path w="829310" h="142875">
                <a:moveTo>
                  <a:pt x="828889" y="142875"/>
                </a:moveTo>
                <a:lnTo>
                  <a:pt x="828675" y="0"/>
                </a:lnTo>
                <a:lnTo>
                  <a:pt x="0" y="0"/>
                </a:lnTo>
                <a:lnTo>
                  <a:pt x="0" y="97369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309393" y="503350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309393" y="5033502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445125" y="4930775"/>
            <a:ext cx="150495" cy="100330"/>
          </a:xfrm>
          <a:custGeom>
            <a:avLst/>
            <a:gdLst/>
            <a:ahLst/>
            <a:cxnLst/>
            <a:rect l="l" t="t" r="r" b="b"/>
            <a:pathLst>
              <a:path w="150495" h="100329">
                <a:moveTo>
                  <a:pt x="0" y="0"/>
                </a:moveTo>
                <a:lnTo>
                  <a:pt x="150018" y="0"/>
                </a:lnTo>
                <a:lnTo>
                  <a:pt x="150018" y="100012"/>
                </a:lnTo>
                <a:lnTo>
                  <a:pt x="0" y="1000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5433540" y="4927191"/>
            <a:ext cx="17335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-30" b="1">
                <a:latin typeface="Arial"/>
                <a:cs typeface="Arial"/>
              </a:rPr>
              <a:t>Y</a:t>
            </a:r>
            <a:r>
              <a:rPr dirty="0" sz="650" spc="10" b="1">
                <a:latin typeface="Arial"/>
                <a:cs typeface="Arial"/>
              </a:rPr>
              <a:t>es</a:t>
            </a:r>
            <a:endParaRPr sz="650">
              <a:latin typeface="Arial"/>
              <a:cs typeface="Arial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995193" y="4916487"/>
            <a:ext cx="114300" cy="100330"/>
          </a:xfrm>
          <a:custGeom>
            <a:avLst/>
            <a:gdLst/>
            <a:ahLst/>
            <a:cxnLst/>
            <a:rect l="l" t="t" r="r" b="b"/>
            <a:pathLst>
              <a:path w="114300" h="100329">
                <a:moveTo>
                  <a:pt x="0" y="0"/>
                </a:moveTo>
                <a:lnTo>
                  <a:pt x="114300" y="0"/>
                </a:lnTo>
                <a:lnTo>
                  <a:pt x="114300" y="100012"/>
                </a:lnTo>
                <a:lnTo>
                  <a:pt x="0" y="100012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 txBox="1"/>
          <p:nvPr/>
        </p:nvSpPr>
        <p:spPr>
          <a:xfrm>
            <a:off x="5978921" y="4912904"/>
            <a:ext cx="13970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 b="1">
                <a:latin typeface="Arial"/>
                <a:cs typeface="Arial"/>
              </a:rPr>
              <a:t>No</a:t>
            </a:r>
            <a:endParaRPr sz="650">
              <a:latin typeface="Arial"/>
              <a:cs typeface="Arial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5734446" y="4805759"/>
            <a:ext cx="0" cy="97790"/>
          </a:xfrm>
          <a:custGeom>
            <a:avLst/>
            <a:gdLst/>
            <a:ahLst/>
            <a:cxnLst/>
            <a:rect l="l" t="t" r="r" b="b"/>
            <a:pathLst>
              <a:path w="0" h="97789">
                <a:moveTo>
                  <a:pt x="0" y="0"/>
                </a:moveTo>
                <a:lnTo>
                  <a:pt x="0" y="97369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709443" y="4890627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5709443" y="4890627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5377259" y="4234259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571500"/>
                </a:moveTo>
                <a:lnTo>
                  <a:pt x="0" y="285750"/>
                </a:lnTo>
                <a:lnTo>
                  <a:pt x="357187" y="0"/>
                </a:lnTo>
                <a:lnTo>
                  <a:pt x="714375" y="285750"/>
                </a:lnTo>
                <a:lnTo>
                  <a:pt x="357187" y="571500"/>
                </a:lnTo>
                <a:close/>
              </a:path>
            </a:pathLst>
          </a:custGeom>
          <a:solidFill>
            <a:srgbClr val="CCFF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377259" y="4234259"/>
            <a:ext cx="714375" cy="571500"/>
          </a:xfrm>
          <a:custGeom>
            <a:avLst/>
            <a:gdLst/>
            <a:ahLst/>
            <a:cxnLst/>
            <a:rect l="l" t="t" r="r" b="b"/>
            <a:pathLst>
              <a:path w="714375" h="571500">
                <a:moveTo>
                  <a:pt x="357187" y="0"/>
                </a:moveTo>
                <a:lnTo>
                  <a:pt x="714375" y="285750"/>
                </a:lnTo>
                <a:lnTo>
                  <a:pt x="357187" y="571500"/>
                </a:lnTo>
                <a:lnTo>
                  <a:pt x="0" y="285750"/>
                </a:lnTo>
                <a:lnTo>
                  <a:pt x="357187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 txBox="1"/>
          <p:nvPr/>
        </p:nvSpPr>
        <p:spPr>
          <a:xfrm>
            <a:off x="5371033" y="4369115"/>
            <a:ext cx="720090" cy="311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Does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client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want</a:t>
            </a:r>
            <a:r>
              <a:rPr dirty="0" sz="650" spc="5">
                <a:latin typeface="Century Gothic"/>
                <a:cs typeface="Century Gothic"/>
              </a:rPr>
              <a:t> to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schedule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w/</a:t>
            </a:r>
            <a:r>
              <a:rPr dirty="0" sz="650" spc="10">
                <a:latin typeface="Century Gothic"/>
                <a:cs typeface="Century Gothic"/>
              </a:rPr>
              <a:t> PCP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733821" y="5091509"/>
            <a:ext cx="857250" cy="2072005"/>
          </a:xfrm>
          <a:custGeom>
            <a:avLst/>
            <a:gdLst/>
            <a:ahLst/>
            <a:cxnLst/>
            <a:rect l="l" t="t" r="r" b="b"/>
            <a:pathLst>
              <a:path w="857250" h="2072004">
                <a:moveTo>
                  <a:pt x="0" y="0"/>
                </a:moveTo>
                <a:lnTo>
                  <a:pt x="857250" y="0"/>
                </a:lnTo>
                <a:lnTo>
                  <a:pt x="857250" y="2071687"/>
                </a:lnTo>
                <a:lnTo>
                  <a:pt x="0" y="2071687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733821" y="5091509"/>
            <a:ext cx="857250" cy="2072005"/>
          </a:xfrm>
          <a:custGeom>
            <a:avLst/>
            <a:gdLst/>
            <a:ahLst/>
            <a:cxnLst/>
            <a:rect l="l" t="t" r="r" b="b"/>
            <a:pathLst>
              <a:path w="857250" h="2072004">
                <a:moveTo>
                  <a:pt x="0" y="0"/>
                </a:moveTo>
                <a:lnTo>
                  <a:pt x="857250" y="0"/>
                </a:lnTo>
                <a:lnTo>
                  <a:pt x="857250" y="2071687"/>
                </a:lnTo>
                <a:lnTo>
                  <a:pt x="0" y="2071687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923131" y="5273675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2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923131" y="547370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923131" y="587375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923131" y="627380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5"/>
                </a:moveTo>
                <a:lnTo>
                  <a:pt x="12392" y="28575"/>
                </a:lnTo>
                <a:lnTo>
                  <a:pt x="10570" y="28212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1"/>
                </a:lnTo>
                <a:lnTo>
                  <a:pt x="16182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923131" y="657383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2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1007095" y="5226365"/>
            <a:ext cx="589915" cy="1811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7907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Schedule appt</a:t>
            </a:r>
            <a:endParaRPr sz="650">
              <a:latin typeface="Century Gothic"/>
              <a:cs typeface="Century Gothic"/>
            </a:endParaRPr>
          </a:p>
          <a:p>
            <a:pPr marL="12700" marR="4127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LS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10">
                <a:latin typeface="Century Gothic"/>
                <a:cs typeface="Century Gothic"/>
              </a:rPr>
              <a:t> Book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if</a:t>
            </a:r>
            <a:r>
              <a:rPr dirty="0" sz="650" spc="5">
                <a:latin typeface="Century Gothic"/>
                <a:cs typeface="Century Gothic"/>
              </a:rPr>
              <a:t> interpreter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is</a:t>
            </a:r>
            <a:r>
              <a:rPr dirty="0" sz="650" spc="10">
                <a:latin typeface="Century Gothic"/>
                <a:cs typeface="Century Gothic"/>
              </a:rPr>
              <a:t> needed Enter telephone encounter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Epic*</a:t>
            </a:r>
            <a:endParaRPr sz="650">
              <a:latin typeface="Century Gothic"/>
              <a:cs typeface="Century Gothic"/>
            </a:endParaRPr>
          </a:p>
          <a:p>
            <a:pPr marL="12700" marR="90805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outreach tracker Enter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.MCVACCINE</a:t>
            </a:r>
            <a:endParaRPr sz="650">
              <a:latin typeface="Century Gothic"/>
              <a:cs typeface="Century Gothic"/>
            </a:endParaRPr>
          </a:p>
          <a:p>
            <a:pPr marL="12700" marR="57785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smartphrase as appropriate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1662509" y="5091509"/>
            <a:ext cx="857250" cy="2325370"/>
          </a:xfrm>
          <a:custGeom>
            <a:avLst/>
            <a:gdLst/>
            <a:ahLst/>
            <a:cxnLst/>
            <a:rect l="l" t="t" r="r" b="b"/>
            <a:pathLst>
              <a:path w="857250" h="2325370">
                <a:moveTo>
                  <a:pt x="0" y="0"/>
                </a:moveTo>
                <a:lnTo>
                  <a:pt x="857249" y="0"/>
                </a:lnTo>
                <a:lnTo>
                  <a:pt x="857249" y="2325290"/>
                </a:lnTo>
                <a:lnTo>
                  <a:pt x="0" y="2325290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662509" y="5091509"/>
            <a:ext cx="857250" cy="2325370"/>
          </a:xfrm>
          <a:custGeom>
            <a:avLst/>
            <a:gdLst/>
            <a:ahLst/>
            <a:cxnLst/>
            <a:rect l="l" t="t" r="r" b="b"/>
            <a:pathLst>
              <a:path w="857250" h="2325370">
                <a:moveTo>
                  <a:pt x="0" y="0"/>
                </a:moveTo>
                <a:lnTo>
                  <a:pt x="857249" y="0"/>
                </a:lnTo>
                <a:lnTo>
                  <a:pt x="857249" y="232529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662509" y="5091509"/>
            <a:ext cx="0" cy="2325370"/>
          </a:xfrm>
          <a:custGeom>
            <a:avLst/>
            <a:gdLst/>
            <a:ahLst/>
            <a:cxnLst/>
            <a:rect l="l" t="t" r="r" b="b"/>
            <a:pathLst>
              <a:path w="0" h="2325370">
                <a:moveTo>
                  <a:pt x="0" y="2325290"/>
                </a:move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837531" y="5159375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837531" y="535940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2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837531" y="565943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2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1925401" y="5112065"/>
            <a:ext cx="598170" cy="71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87325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Schedule appt</a:t>
            </a:r>
            <a:endParaRPr sz="65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appt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notes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Immi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+</a:t>
            </a:r>
            <a:r>
              <a:rPr dirty="0" sz="650" spc="10">
                <a:latin typeface="Century Gothic"/>
                <a:cs typeface="Century Gothic"/>
              </a:rPr>
              <a:t> 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visit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Dental</a:t>
            </a:r>
            <a:r>
              <a:rPr dirty="0" sz="650" spc="10">
                <a:latin typeface="Century Gothic"/>
                <a:cs typeface="Century Gothic"/>
              </a:rPr>
              <a:t> 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1925401" y="5812152"/>
            <a:ext cx="61023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Immunizations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1837531" y="625951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837531" y="665956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837531" y="705961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 txBox="1"/>
          <p:nvPr/>
        </p:nvSpPr>
        <p:spPr>
          <a:xfrm>
            <a:off x="1925401" y="5912165"/>
            <a:ext cx="557530" cy="151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as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Chief</a:t>
            </a:r>
            <a:r>
              <a:rPr dirty="0" sz="650" spc="10">
                <a:latin typeface="Century Gothic"/>
                <a:cs typeface="Century Gothic"/>
              </a:rPr>
              <a:t> Complaint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visit</a:t>
            </a:r>
            <a:endParaRPr sz="650">
              <a:latin typeface="Century Gothic"/>
              <a:cs typeface="Century Gothic"/>
            </a:endParaRPr>
          </a:p>
          <a:p>
            <a:pPr marL="12700" marR="889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r>
              <a:rPr dirty="0" sz="650" spc="10">
                <a:latin typeface="Century Gothic"/>
                <a:cs typeface="Century Gothic"/>
              </a:rPr>
              <a:t> appt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notes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Baby</a:t>
            </a:r>
            <a:r>
              <a:rPr dirty="0" sz="650" spc="10">
                <a:latin typeface="Century Gothic"/>
                <a:cs typeface="Century Gothic"/>
              </a:rPr>
              <a:t> Day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+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Immi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LS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10">
                <a:latin typeface="Century Gothic"/>
                <a:cs typeface="Century Gothic"/>
              </a:rPr>
              <a:t> book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if</a:t>
            </a:r>
            <a:r>
              <a:rPr dirty="0" sz="650" spc="5">
                <a:latin typeface="Century Gothic"/>
                <a:cs typeface="Century Gothic"/>
              </a:rPr>
              <a:t> interpreter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is</a:t>
            </a:r>
            <a:r>
              <a:rPr dirty="0" sz="650" spc="10">
                <a:latin typeface="Century Gothic"/>
                <a:cs typeface="Century Gothic"/>
              </a:rPr>
              <a:t> needed Enter telephone encounter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Epic*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2609056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2609056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759074" y="533796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2759074" y="563800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2843485" y="5290659"/>
            <a:ext cx="415290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Schedule appt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w/</a:t>
            </a:r>
            <a:r>
              <a:rPr dirty="0" sz="650" spc="10">
                <a:latin typeface="Century Gothic"/>
                <a:cs typeface="Century Gothic"/>
              </a:rPr>
              <a:t> PCP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2843485" y="5690709"/>
            <a:ext cx="460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telephone encounter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2759074" y="603805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2843485" y="5890734"/>
            <a:ext cx="410845" cy="51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Epic*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into outreach tracker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4069953" y="5091509"/>
            <a:ext cx="857250" cy="2325370"/>
          </a:xfrm>
          <a:custGeom>
            <a:avLst/>
            <a:gdLst/>
            <a:ahLst/>
            <a:cxnLst/>
            <a:rect l="l" t="t" r="r" b="b"/>
            <a:pathLst>
              <a:path w="857250" h="2325370">
                <a:moveTo>
                  <a:pt x="0" y="0"/>
                </a:moveTo>
                <a:lnTo>
                  <a:pt x="857250" y="0"/>
                </a:lnTo>
                <a:lnTo>
                  <a:pt x="857250" y="2325290"/>
                </a:lnTo>
                <a:lnTo>
                  <a:pt x="0" y="2325290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4069953" y="5091509"/>
            <a:ext cx="857250" cy="2325370"/>
          </a:xfrm>
          <a:custGeom>
            <a:avLst/>
            <a:gdLst/>
            <a:ahLst/>
            <a:cxnLst/>
            <a:rect l="l" t="t" r="r" b="b"/>
            <a:pathLst>
              <a:path w="857250" h="2325370">
                <a:moveTo>
                  <a:pt x="0" y="0"/>
                </a:moveTo>
                <a:lnTo>
                  <a:pt x="857250" y="0"/>
                </a:lnTo>
                <a:lnTo>
                  <a:pt x="857250" y="232529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069953" y="5091509"/>
            <a:ext cx="0" cy="2325370"/>
          </a:xfrm>
          <a:custGeom>
            <a:avLst/>
            <a:gdLst/>
            <a:ahLst/>
            <a:cxnLst/>
            <a:rect l="l" t="t" r="r" b="b"/>
            <a:pathLst>
              <a:path w="0" h="2325370">
                <a:moveTo>
                  <a:pt x="0" y="2325290"/>
                </a:move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4244974" y="5159375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244974" y="535940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2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4244974" y="5659437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2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 txBox="1"/>
          <p:nvPr/>
        </p:nvSpPr>
        <p:spPr>
          <a:xfrm>
            <a:off x="4332845" y="5112065"/>
            <a:ext cx="598170" cy="711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87325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Schedule appt</a:t>
            </a:r>
            <a:endParaRPr sz="65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appt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notes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Immi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+</a:t>
            </a:r>
            <a:r>
              <a:rPr dirty="0" sz="650" spc="10">
                <a:latin typeface="Century Gothic"/>
                <a:cs typeface="Century Gothic"/>
              </a:rPr>
              <a:t> 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visit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Dental</a:t>
            </a:r>
            <a:r>
              <a:rPr dirty="0" sz="650" spc="10">
                <a:latin typeface="Century Gothic"/>
                <a:cs typeface="Century Gothic"/>
              </a:rPr>
              <a:t> 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4332845" y="5812152"/>
            <a:ext cx="610235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Immunizations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4244974" y="625951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4244974" y="665956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4244974" y="705961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 txBox="1"/>
          <p:nvPr/>
        </p:nvSpPr>
        <p:spPr>
          <a:xfrm>
            <a:off x="4332845" y="5912165"/>
            <a:ext cx="557530" cy="1511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as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Chief</a:t>
            </a:r>
            <a:r>
              <a:rPr dirty="0" sz="650" spc="10">
                <a:latin typeface="Century Gothic"/>
                <a:cs typeface="Century Gothic"/>
              </a:rPr>
              <a:t> Complaint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visit</a:t>
            </a:r>
            <a:endParaRPr sz="650">
              <a:latin typeface="Century Gothic"/>
              <a:cs typeface="Century Gothic"/>
            </a:endParaRPr>
          </a:p>
          <a:p>
            <a:pPr marL="12700" marR="889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Baby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Day</a:t>
            </a:r>
            <a:r>
              <a:rPr dirty="0" sz="650" spc="10">
                <a:latin typeface="Century Gothic"/>
                <a:cs typeface="Century Gothic"/>
              </a:rPr>
              <a:t> appt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notes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Baby</a:t>
            </a:r>
            <a:r>
              <a:rPr dirty="0" sz="650" spc="10">
                <a:latin typeface="Century Gothic"/>
                <a:cs typeface="Century Gothic"/>
              </a:rPr>
              <a:t> Day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+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Immi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LS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10">
                <a:latin typeface="Century Gothic"/>
                <a:cs typeface="Century Gothic"/>
              </a:rPr>
              <a:t> book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if</a:t>
            </a:r>
            <a:r>
              <a:rPr dirty="0" sz="650" spc="5">
                <a:latin typeface="Century Gothic"/>
                <a:cs typeface="Century Gothic"/>
              </a:rPr>
              <a:t> interpreter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is</a:t>
            </a:r>
            <a:r>
              <a:rPr dirty="0" sz="650" spc="10">
                <a:latin typeface="Century Gothic"/>
                <a:cs typeface="Century Gothic"/>
              </a:rPr>
              <a:t> needed Enter telephone encounter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Epic*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3341290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3341290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/>
          <p:nvPr/>
        </p:nvSpPr>
        <p:spPr>
          <a:xfrm>
            <a:off x="3487737" y="523795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2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2" name="object 162"/>
          <p:cNvSpPr/>
          <p:nvPr/>
        </p:nvSpPr>
        <p:spPr>
          <a:xfrm>
            <a:off x="3487737" y="573801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3" name="object 163"/>
          <p:cNvSpPr txBox="1"/>
          <p:nvPr/>
        </p:nvSpPr>
        <p:spPr>
          <a:xfrm>
            <a:off x="3572147" y="5190646"/>
            <a:ext cx="373380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Send inbasket msg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10">
                <a:latin typeface="Century Gothic"/>
                <a:cs typeface="Century Gothic"/>
              </a:rPr>
              <a:t> care team Enter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3572147" y="5790721"/>
            <a:ext cx="460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telephone encounter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65" name="object 165"/>
          <p:cNvSpPr/>
          <p:nvPr/>
        </p:nvSpPr>
        <p:spPr>
          <a:xfrm>
            <a:off x="3487737" y="613806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5"/>
                </a:moveTo>
                <a:lnTo>
                  <a:pt x="12392" y="28575"/>
                </a:lnTo>
                <a:lnTo>
                  <a:pt x="10569" y="28212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4" y="12392"/>
                </a:lnTo>
                <a:lnTo>
                  <a:pt x="28574" y="16181"/>
                </a:lnTo>
                <a:lnTo>
                  <a:pt x="16182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6" name="object 166"/>
          <p:cNvSpPr txBox="1"/>
          <p:nvPr/>
        </p:nvSpPr>
        <p:spPr>
          <a:xfrm>
            <a:off x="3572147" y="5990746"/>
            <a:ext cx="410845" cy="51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Epic*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in outreach tracker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67" name="object 167"/>
          <p:cNvSpPr/>
          <p:nvPr/>
        </p:nvSpPr>
        <p:spPr>
          <a:xfrm>
            <a:off x="5012928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8" name="object 168"/>
          <p:cNvSpPr/>
          <p:nvPr/>
        </p:nvSpPr>
        <p:spPr>
          <a:xfrm>
            <a:off x="5012928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9" name="object 169"/>
          <p:cNvSpPr/>
          <p:nvPr/>
        </p:nvSpPr>
        <p:spPr>
          <a:xfrm>
            <a:off x="5159374" y="533796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1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0" name="object 170"/>
          <p:cNvSpPr/>
          <p:nvPr/>
        </p:nvSpPr>
        <p:spPr>
          <a:xfrm>
            <a:off x="5159374" y="563800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1" name="object 171"/>
          <p:cNvSpPr txBox="1"/>
          <p:nvPr/>
        </p:nvSpPr>
        <p:spPr>
          <a:xfrm>
            <a:off x="5243785" y="5290659"/>
            <a:ext cx="415290" cy="411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Schedule appt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10">
                <a:latin typeface="Century Gothic"/>
                <a:cs typeface="Century Gothic"/>
              </a:rPr>
              <a:t>w/</a:t>
            </a:r>
            <a:r>
              <a:rPr dirty="0" sz="650" spc="10">
                <a:latin typeface="Century Gothic"/>
                <a:cs typeface="Century Gothic"/>
              </a:rPr>
              <a:t> PCP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5243785" y="5690709"/>
            <a:ext cx="460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telephone encounter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5159374" y="603805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4" name="object 174"/>
          <p:cNvSpPr txBox="1"/>
          <p:nvPr/>
        </p:nvSpPr>
        <p:spPr>
          <a:xfrm>
            <a:off x="5243785" y="5890734"/>
            <a:ext cx="410845" cy="51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Epic*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into outreach tracker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75" name="object 175"/>
          <p:cNvSpPr/>
          <p:nvPr/>
        </p:nvSpPr>
        <p:spPr>
          <a:xfrm>
            <a:off x="5734446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6" name="object 176"/>
          <p:cNvSpPr/>
          <p:nvPr/>
        </p:nvSpPr>
        <p:spPr>
          <a:xfrm>
            <a:off x="5734446" y="5091509"/>
            <a:ext cx="643255" cy="1500505"/>
          </a:xfrm>
          <a:custGeom>
            <a:avLst/>
            <a:gdLst/>
            <a:ahLst/>
            <a:cxnLst/>
            <a:rect l="l" t="t" r="r" b="b"/>
            <a:pathLst>
              <a:path w="643254" h="1500504">
                <a:moveTo>
                  <a:pt x="0" y="0"/>
                </a:moveTo>
                <a:lnTo>
                  <a:pt x="642937" y="0"/>
                </a:lnTo>
                <a:lnTo>
                  <a:pt x="642937" y="1500187"/>
                </a:lnTo>
                <a:lnTo>
                  <a:pt x="0" y="1500187"/>
                </a:lnTo>
                <a:lnTo>
                  <a:pt x="0" y="0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7" name="object 177"/>
          <p:cNvSpPr/>
          <p:nvPr/>
        </p:nvSpPr>
        <p:spPr>
          <a:xfrm>
            <a:off x="5880893" y="5237956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2"/>
                </a:lnTo>
                <a:lnTo>
                  <a:pt x="0" y="16182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2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8" name="object 178"/>
          <p:cNvSpPr/>
          <p:nvPr/>
        </p:nvSpPr>
        <p:spPr>
          <a:xfrm>
            <a:off x="5880893" y="573801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69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9" name="object 179"/>
          <p:cNvSpPr txBox="1"/>
          <p:nvPr/>
        </p:nvSpPr>
        <p:spPr>
          <a:xfrm>
            <a:off x="5965303" y="5190646"/>
            <a:ext cx="373380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Send inbasket msg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to</a:t>
            </a:r>
            <a:r>
              <a:rPr dirty="0" sz="650" spc="10">
                <a:latin typeface="Century Gothic"/>
                <a:cs typeface="Century Gothic"/>
              </a:rPr>
              <a:t> care team Enter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5965303" y="5790721"/>
            <a:ext cx="4603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telephone encounter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5880893" y="6138068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5"/>
                </a:moveTo>
                <a:lnTo>
                  <a:pt x="12392" y="28575"/>
                </a:lnTo>
                <a:lnTo>
                  <a:pt x="10569" y="28212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2" name="object 182"/>
          <p:cNvSpPr txBox="1"/>
          <p:nvPr/>
        </p:nvSpPr>
        <p:spPr>
          <a:xfrm>
            <a:off x="5965303" y="5990746"/>
            <a:ext cx="410845" cy="511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5">
                <a:latin typeface="Century Gothic"/>
                <a:cs typeface="Century Gothic"/>
              </a:rPr>
              <a:t>in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Epic*</a:t>
            </a:r>
            <a:r>
              <a:rPr dirty="0" sz="650" spc="5">
                <a:latin typeface="Century Gothic"/>
                <a:cs typeface="Century Gothic"/>
              </a:rPr>
              <a:t> 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in outreach tracker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83" name="object 183"/>
          <p:cNvSpPr/>
          <p:nvPr/>
        </p:nvSpPr>
        <p:spPr>
          <a:xfrm>
            <a:off x="4498578" y="3805634"/>
            <a:ext cx="0" cy="454659"/>
          </a:xfrm>
          <a:custGeom>
            <a:avLst/>
            <a:gdLst/>
            <a:ahLst/>
            <a:cxnLst/>
            <a:rect l="l" t="t" r="r" b="b"/>
            <a:pathLst>
              <a:path w="0" h="454660">
                <a:moveTo>
                  <a:pt x="0" y="0"/>
                </a:moveTo>
                <a:lnTo>
                  <a:pt x="0" y="454556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4" name="object 184"/>
          <p:cNvSpPr/>
          <p:nvPr/>
        </p:nvSpPr>
        <p:spPr>
          <a:xfrm>
            <a:off x="4473575" y="424768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43755" y="12501"/>
                </a:lnTo>
                <a:lnTo>
                  <a:pt x="25003" y="50006"/>
                </a:lnTo>
                <a:close/>
              </a:path>
              <a:path w="50164" h="50164">
                <a:moveTo>
                  <a:pt x="43755" y="12501"/>
                </a:moveTo>
                <a:lnTo>
                  <a:pt x="25003" y="12501"/>
                </a:lnTo>
                <a:lnTo>
                  <a:pt x="50006" y="0"/>
                </a:lnTo>
                <a:lnTo>
                  <a:pt x="43755" y="125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5" name="object 185"/>
          <p:cNvSpPr/>
          <p:nvPr/>
        </p:nvSpPr>
        <p:spPr>
          <a:xfrm>
            <a:off x="4473575" y="4247689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25003" y="50006"/>
                </a:moveTo>
                <a:lnTo>
                  <a:pt x="0" y="0"/>
                </a:lnTo>
                <a:lnTo>
                  <a:pt x="25003" y="12501"/>
                </a:lnTo>
                <a:lnTo>
                  <a:pt x="50006" y="0"/>
                </a:lnTo>
                <a:lnTo>
                  <a:pt x="25003" y="50006"/>
                </a:lnTo>
                <a:close/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6" name="object 186"/>
          <p:cNvSpPr txBox="1"/>
          <p:nvPr/>
        </p:nvSpPr>
        <p:spPr>
          <a:xfrm>
            <a:off x="3453606" y="2791210"/>
            <a:ext cx="13970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 b="1">
                <a:latin typeface="Arial"/>
                <a:cs typeface="Arial"/>
              </a:rPr>
              <a:t>No</a:t>
            </a:r>
            <a:endParaRPr sz="650">
              <a:latin typeface="Arial"/>
              <a:cs typeface="Arial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691988" y="733501"/>
            <a:ext cx="3576954" cy="1543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" b="1">
                <a:latin typeface="Century Gothic"/>
                <a:cs typeface="Century Gothic"/>
              </a:rPr>
              <a:t>Baby</a:t>
            </a:r>
            <a:r>
              <a:rPr dirty="0" sz="1000" spc="5" b="1">
                <a:latin typeface="Century Gothic"/>
                <a:cs typeface="Century Gothic"/>
              </a:rPr>
              <a:t> </a:t>
            </a:r>
            <a:r>
              <a:rPr dirty="0" sz="1000" spc="5" b="1">
                <a:latin typeface="Century Gothic"/>
                <a:cs typeface="Century Gothic"/>
              </a:rPr>
              <a:t>Day</a:t>
            </a:r>
            <a:r>
              <a:rPr dirty="0" sz="1000" spc="5" b="1">
                <a:latin typeface="Century Gothic"/>
                <a:cs typeface="Century Gothic"/>
              </a:rPr>
              <a:t> </a:t>
            </a:r>
            <a:r>
              <a:rPr dirty="0" sz="1000" spc="5" b="1">
                <a:latin typeface="Century Gothic"/>
                <a:cs typeface="Century Gothic"/>
              </a:rPr>
              <a:t>Immunizations</a:t>
            </a:r>
            <a:r>
              <a:rPr dirty="0" sz="1000" spc="5" b="1">
                <a:latin typeface="Century Gothic"/>
                <a:cs typeface="Century Gothic"/>
              </a:rPr>
              <a:t> </a:t>
            </a:r>
            <a:r>
              <a:rPr dirty="0" sz="1000" spc="5" b="1">
                <a:latin typeface="Century Gothic"/>
                <a:cs typeface="Century Gothic"/>
              </a:rPr>
              <a:t>Scrubbing</a:t>
            </a:r>
            <a:r>
              <a:rPr dirty="0" sz="1000" spc="5" b="1">
                <a:latin typeface="Century Gothic"/>
                <a:cs typeface="Century Gothic"/>
              </a:rPr>
              <a:t> </a:t>
            </a:r>
            <a:r>
              <a:rPr dirty="0" sz="1000" spc="5" b="1">
                <a:latin typeface="Century Gothic"/>
                <a:cs typeface="Century Gothic"/>
              </a:rPr>
              <a:t>&amp;</a:t>
            </a:r>
            <a:r>
              <a:rPr dirty="0" sz="1000" spc="5" b="1">
                <a:latin typeface="Century Gothic"/>
                <a:cs typeface="Century Gothic"/>
              </a:rPr>
              <a:t> </a:t>
            </a:r>
            <a:r>
              <a:rPr dirty="0" sz="1000" spc="5" b="1">
                <a:latin typeface="Century Gothic"/>
                <a:cs typeface="Century Gothic"/>
              </a:rPr>
              <a:t>Outreach</a:t>
            </a:r>
            <a:r>
              <a:rPr dirty="0" sz="1000" spc="5" b="1">
                <a:latin typeface="Century Gothic"/>
                <a:cs typeface="Century Gothic"/>
              </a:rPr>
              <a:t> </a:t>
            </a:r>
            <a:r>
              <a:rPr dirty="0" sz="1000" spc="5" b="1">
                <a:latin typeface="Century Gothic"/>
                <a:cs typeface="Century Gothic"/>
              </a:rPr>
              <a:t>Workflow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8" name="object 188"/>
          <p:cNvSpPr/>
          <p:nvPr/>
        </p:nvSpPr>
        <p:spPr>
          <a:xfrm>
            <a:off x="5255815" y="748109"/>
            <a:ext cx="950118" cy="3929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9" name="object 189"/>
          <p:cNvSpPr/>
          <p:nvPr/>
        </p:nvSpPr>
        <p:spPr>
          <a:xfrm>
            <a:off x="5262959" y="6948884"/>
            <a:ext cx="857250" cy="467995"/>
          </a:xfrm>
          <a:custGeom>
            <a:avLst/>
            <a:gdLst/>
            <a:ahLst/>
            <a:cxnLst/>
            <a:rect l="l" t="t" r="r" b="b"/>
            <a:pathLst>
              <a:path w="857250" h="467995">
                <a:moveTo>
                  <a:pt x="0" y="0"/>
                </a:moveTo>
                <a:lnTo>
                  <a:pt x="857250" y="0"/>
                </a:lnTo>
                <a:lnTo>
                  <a:pt x="857250" y="467915"/>
                </a:lnTo>
                <a:lnTo>
                  <a:pt x="0" y="467915"/>
                </a:lnTo>
                <a:lnTo>
                  <a:pt x="0" y="0"/>
                </a:lnTo>
                <a:close/>
              </a:path>
            </a:pathLst>
          </a:custGeom>
          <a:solidFill>
            <a:srgbClr val="FFE6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0" name="object 190"/>
          <p:cNvSpPr/>
          <p:nvPr/>
        </p:nvSpPr>
        <p:spPr>
          <a:xfrm>
            <a:off x="5262959" y="6948884"/>
            <a:ext cx="857250" cy="467995"/>
          </a:xfrm>
          <a:custGeom>
            <a:avLst/>
            <a:gdLst/>
            <a:ahLst/>
            <a:cxnLst/>
            <a:rect l="l" t="t" r="r" b="b"/>
            <a:pathLst>
              <a:path w="857250" h="467995">
                <a:moveTo>
                  <a:pt x="0" y="0"/>
                </a:moveTo>
                <a:lnTo>
                  <a:pt x="857250" y="0"/>
                </a:lnTo>
                <a:lnTo>
                  <a:pt x="857250" y="467915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1" name="object 191"/>
          <p:cNvSpPr/>
          <p:nvPr/>
        </p:nvSpPr>
        <p:spPr>
          <a:xfrm>
            <a:off x="5262959" y="6948884"/>
            <a:ext cx="0" cy="467995"/>
          </a:xfrm>
          <a:custGeom>
            <a:avLst/>
            <a:gdLst/>
            <a:ahLst/>
            <a:cxnLst/>
            <a:rect l="l" t="t" r="r" b="b"/>
            <a:pathLst>
              <a:path w="0" h="467995">
                <a:moveTo>
                  <a:pt x="0" y="467915"/>
                </a:move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2" name="object 192"/>
          <p:cNvSpPr txBox="1"/>
          <p:nvPr/>
        </p:nvSpPr>
        <p:spPr>
          <a:xfrm>
            <a:off x="5262959" y="6948884"/>
            <a:ext cx="857250" cy="4679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75" marR="17780">
              <a:lnSpc>
                <a:spcPct val="100000"/>
              </a:lnSpc>
            </a:pPr>
            <a:r>
              <a:rPr dirty="0" sz="650" spc="10" b="1">
                <a:latin typeface="Century Gothic"/>
                <a:cs typeface="Century Gothic"/>
              </a:rPr>
              <a:t>*Telephone encounters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10" b="1">
                <a:latin typeface="Century Gothic"/>
                <a:cs typeface="Century Gothic"/>
              </a:rPr>
              <a:t>are</a:t>
            </a:r>
            <a:r>
              <a:rPr dirty="0" sz="650" spc="10" b="1">
                <a:latin typeface="Century Gothic"/>
                <a:cs typeface="Century Gothic"/>
              </a:rPr>
              <a:t> found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5" b="1">
                <a:latin typeface="Century Gothic"/>
                <a:cs typeface="Century Gothic"/>
              </a:rPr>
              <a:t>in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10" b="1">
                <a:latin typeface="Century Gothic"/>
                <a:cs typeface="Century Gothic"/>
              </a:rPr>
              <a:t>the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5" b="1">
                <a:latin typeface="Century Gothic"/>
                <a:cs typeface="Century Gothic"/>
              </a:rPr>
              <a:t>"Patient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93" name="object 19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3254" y="184372"/>
            <a:ext cx="47752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7/20/2020</a:t>
            </a:r>
            <a:endParaRPr sz="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36628" y="184372"/>
            <a:ext cx="262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latin typeface="Arial"/>
                <a:cs typeface="Arial"/>
              </a:rPr>
              <a:t>Baby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Day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Immunizations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Scrubbing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10">
                <a:latin typeface="Arial"/>
                <a:cs typeface="Arial"/>
              </a:rPr>
              <a:t>&amp;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>
                <a:latin typeface="Arial"/>
                <a:cs typeface="Arial"/>
              </a:rPr>
              <a:t>Outreach</a:t>
            </a:r>
            <a:r>
              <a:rPr dirty="0" sz="800" spc="-5">
                <a:latin typeface="Arial"/>
                <a:cs typeface="Arial"/>
              </a:rPr>
              <a:t> </a:t>
            </a:r>
            <a:r>
              <a:rPr dirty="0" sz="800" spc="-25">
                <a:latin typeface="Arial"/>
                <a:cs typeface="Arial"/>
              </a:rPr>
              <a:t>W</a:t>
            </a:r>
            <a:r>
              <a:rPr dirty="0" sz="800">
                <a:latin typeface="Arial"/>
                <a:cs typeface="Arial"/>
              </a:rPr>
              <a:t>orkflow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62509" y="368299"/>
            <a:ext cx="857250" cy="818515"/>
          </a:xfrm>
          <a:custGeom>
            <a:avLst/>
            <a:gdLst/>
            <a:ahLst/>
            <a:cxnLst/>
            <a:rect l="l" t="t" r="r" b="b"/>
            <a:pathLst>
              <a:path w="857250" h="818515">
                <a:moveTo>
                  <a:pt x="857249" y="0"/>
                </a:moveTo>
                <a:lnTo>
                  <a:pt x="857249" y="817959"/>
                </a:lnTo>
                <a:lnTo>
                  <a:pt x="0" y="817959"/>
                </a:lnTo>
                <a:lnTo>
                  <a:pt x="0" y="0"/>
                </a:lnTo>
                <a:lnTo>
                  <a:pt x="857249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62509" y="368299"/>
            <a:ext cx="857250" cy="818515"/>
          </a:xfrm>
          <a:custGeom>
            <a:avLst/>
            <a:gdLst/>
            <a:ahLst/>
            <a:cxnLst/>
            <a:rect l="l" t="t" r="r" b="b"/>
            <a:pathLst>
              <a:path w="857250" h="818515">
                <a:moveTo>
                  <a:pt x="857249" y="0"/>
                </a:moveTo>
                <a:lnTo>
                  <a:pt x="857249" y="817959"/>
                </a:lnTo>
                <a:lnTo>
                  <a:pt x="0" y="817959"/>
                </a:ln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37531" y="41116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37531" y="71120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925401" y="363853"/>
            <a:ext cx="589915" cy="811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into</a:t>
            </a:r>
            <a:r>
              <a:rPr dirty="0" sz="650" spc="5">
                <a:latin typeface="Century Gothic"/>
                <a:cs typeface="Century Gothic"/>
              </a:rPr>
              <a:t> outreach tracker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.MCVACCINE</a:t>
            </a:r>
            <a:endParaRPr sz="650">
              <a:latin typeface="Century Gothic"/>
              <a:cs typeface="Century Gothic"/>
            </a:endParaRPr>
          </a:p>
          <a:p>
            <a:pPr marL="12700" marR="57785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smartphrase as appropriate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069953" y="368299"/>
            <a:ext cx="857250" cy="818515"/>
          </a:xfrm>
          <a:custGeom>
            <a:avLst/>
            <a:gdLst/>
            <a:ahLst/>
            <a:cxnLst/>
            <a:rect l="l" t="t" r="r" b="b"/>
            <a:pathLst>
              <a:path w="857250" h="818515">
                <a:moveTo>
                  <a:pt x="857250" y="0"/>
                </a:moveTo>
                <a:lnTo>
                  <a:pt x="857250" y="817959"/>
                </a:lnTo>
                <a:lnTo>
                  <a:pt x="0" y="817959"/>
                </a:lnTo>
                <a:lnTo>
                  <a:pt x="0" y="0"/>
                </a:lnTo>
                <a:lnTo>
                  <a:pt x="857250" y="0"/>
                </a:lnTo>
                <a:close/>
              </a:path>
            </a:pathLst>
          </a:custGeom>
          <a:solidFill>
            <a:srgbClr val="E6D0D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069953" y="368299"/>
            <a:ext cx="857250" cy="818515"/>
          </a:xfrm>
          <a:custGeom>
            <a:avLst/>
            <a:gdLst/>
            <a:ahLst/>
            <a:cxnLst/>
            <a:rect l="l" t="t" r="r" b="b"/>
            <a:pathLst>
              <a:path w="857250" h="818515">
                <a:moveTo>
                  <a:pt x="857250" y="0"/>
                </a:moveTo>
                <a:lnTo>
                  <a:pt x="857250" y="817959"/>
                </a:lnTo>
                <a:lnTo>
                  <a:pt x="0" y="817959"/>
                </a:ln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44974" y="411162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244974" y="711200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16182" y="28574"/>
                </a:moveTo>
                <a:lnTo>
                  <a:pt x="12392" y="28574"/>
                </a:lnTo>
                <a:lnTo>
                  <a:pt x="10570" y="28211"/>
                </a:lnTo>
                <a:lnTo>
                  <a:pt x="0" y="16181"/>
                </a:lnTo>
                <a:lnTo>
                  <a:pt x="0" y="12392"/>
                </a:lnTo>
                <a:lnTo>
                  <a:pt x="12392" y="0"/>
                </a:lnTo>
                <a:lnTo>
                  <a:pt x="16182" y="0"/>
                </a:lnTo>
                <a:lnTo>
                  <a:pt x="28575" y="12392"/>
                </a:lnTo>
                <a:lnTo>
                  <a:pt x="28575" y="16181"/>
                </a:lnTo>
                <a:lnTo>
                  <a:pt x="16182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332845" y="363853"/>
            <a:ext cx="589915" cy="811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info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into</a:t>
            </a:r>
            <a:r>
              <a:rPr dirty="0" sz="650" spc="5">
                <a:latin typeface="Century Gothic"/>
                <a:cs typeface="Century Gothic"/>
              </a:rPr>
              <a:t> outreach tracker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5">
                <a:latin typeface="Century Gothic"/>
                <a:cs typeface="Century Gothic"/>
              </a:rPr>
              <a:t>Enter</a:t>
            </a:r>
            <a:endParaRPr sz="6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.MCVACCINE</a:t>
            </a:r>
            <a:endParaRPr sz="650">
              <a:latin typeface="Century Gothic"/>
              <a:cs typeface="Century Gothic"/>
            </a:endParaRPr>
          </a:p>
          <a:p>
            <a:pPr marL="12700" marR="57785">
              <a:lnSpc>
                <a:spcPct val="100000"/>
              </a:lnSpc>
              <a:spcBef>
                <a:spcPts val="5"/>
              </a:spcBef>
            </a:pPr>
            <a:r>
              <a:rPr dirty="0" sz="650" spc="10">
                <a:latin typeface="Century Gothic"/>
                <a:cs typeface="Century Gothic"/>
              </a:rPr>
              <a:t>smartphrase as appropriate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62959" y="368299"/>
            <a:ext cx="857250" cy="461009"/>
          </a:xfrm>
          <a:custGeom>
            <a:avLst/>
            <a:gdLst/>
            <a:ahLst/>
            <a:cxnLst/>
            <a:rect l="l" t="t" r="r" b="b"/>
            <a:pathLst>
              <a:path w="857250" h="461009">
                <a:moveTo>
                  <a:pt x="857250" y="0"/>
                </a:moveTo>
                <a:lnTo>
                  <a:pt x="857250" y="460772"/>
                </a:lnTo>
                <a:lnTo>
                  <a:pt x="0" y="460772"/>
                </a:lnTo>
                <a:lnTo>
                  <a:pt x="0" y="0"/>
                </a:lnTo>
                <a:lnTo>
                  <a:pt x="857250" y="0"/>
                </a:lnTo>
                <a:close/>
              </a:path>
            </a:pathLst>
          </a:custGeom>
          <a:solidFill>
            <a:srgbClr val="FFE6C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262959" y="368299"/>
            <a:ext cx="857250" cy="461009"/>
          </a:xfrm>
          <a:custGeom>
            <a:avLst/>
            <a:gdLst/>
            <a:ahLst/>
            <a:cxnLst/>
            <a:rect l="l" t="t" r="r" b="b"/>
            <a:pathLst>
              <a:path w="857250" h="461009">
                <a:moveTo>
                  <a:pt x="857250" y="0"/>
                </a:moveTo>
                <a:lnTo>
                  <a:pt x="857250" y="460772"/>
                </a:lnTo>
                <a:lnTo>
                  <a:pt x="0" y="460772"/>
                </a:lnTo>
                <a:lnTo>
                  <a:pt x="0" y="0"/>
                </a:lnTo>
              </a:path>
            </a:pathLst>
          </a:custGeom>
          <a:ln w="7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262959" y="368299"/>
            <a:ext cx="857250" cy="46100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175" marR="135890">
              <a:lnSpc>
                <a:spcPct val="100000"/>
              </a:lnSpc>
            </a:pPr>
            <a:r>
              <a:rPr dirty="0" sz="650" spc="10" b="1">
                <a:latin typeface="Century Gothic"/>
                <a:cs typeface="Century Gothic"/>
              </a:rPr>
              <a:t>Touch"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5" b="1">
                <a:latin typeface="Century Gothic"/>
                <a:cs typeface="Century Gothic"/>
              </a:rPr>
              <a:t>Tab.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5" b="1">
                <a:latin typeface="Century Gothic"/>
                <a:cs typeface="Century Gothic"/>
              </a:rPr>
              <a:t>After</a:t>
            </a:r>
            <a:r>
              <a:rPr dirty="0" sz="650" spc="5" b="1">
                <a:latin typeface="Century Gothic"/>
                <a:cs typeface="Century Gothic"/>
              </a:rPr>
              <a:t> clicking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5" b="1">
                <a:latin typeface="Century Gothic"/>
                <a:cs typeface="Century Gothic"/>
              </a:rPr>
              <a:t>that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5" b="1">
                <a:latin typeface="Century Gothic"/>
                <a:cs typeface="Century Gothic"/>
              </a:rPr>
              <a:t>Tab,</a:t>
            </a:r>
            <a:r>
              <a:rPr dirty="0" sz="650" spc="10" b="1">
                <a:latin typeface="Century Gothic"/>
                <a:cs typeface="Century Gothic"/>
              </a:rPr>
              <a:t> add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10" b="1">
                <a:latin typeface="Century Gothic"/>
                <a:cs typeface="Century Gothic"/>
              </a:rPr>
              <a:t>Care</a:t>
            </a:r>
            <a:r>
              <a:rPr dirty="0" sz="650" spc="5" b="1">
                <a:latin typeface="Century Gothic"/>
                <a:cs typeface="Century Gothic"/>
              </a:rPr>
              <a:t> </a:t>
            </a:r>
            <a:r>
              <a:rPr dirty="0" sz="650" spc="10" b="1">
                <a:latin typeface="Century Gothic"/>
                <a:cs typeface="Century Gothic"/>
              </a:rPr>
              <a:t>Step</a:t>
            </a:r>
            <a:endParaRPr sz="65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</a:t>
            </a:fld>
            <a:r>
              <a:rPr dirty="0" spc="-10"/>
              <a:t>/</a:t>
            </a:r>
            <a:r>
              <a:rPr dirty="0"/>
              <a:t>2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679040" y="921065"/>
            <a:ext cx="709930" cy="111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50" spc="10">
                <a:latin typeface="Century Gothic"/>
                <a:cs typeface="Century Gothic"/>
              </a:rPr>
              <a:t>Updated</a:t>
            </a:r>
            <a:r>
              <a:rPr dirty="0" sz="650" spc="5">
                <a:latin typeface="Century Gothic"/>
                <a:cs typeface="Century Gothic"/>
              </a:rPr>
              <a:t> </a:t>
            </a:r>
            <a:r>
              <a:rPr dirty="0" sz="650" spc="5">
                <a:latin typeface="Century Gothic"/>
                <a:cs typeface="Century Gothic"/>
              </a:rPr>
              <a:t>3.13.19</a:t>
            </a:r>
            <a:endParaRPr sz="6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2020-07-23T13:04:50Z</dcterms:created>
  <dcterms:modified xsi:type="dcterms:W3CDTF">2020-07-23T13:04:50Z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LastSaved">
    <vt:filetime>2020-07-23T00:00:00Z</vt:filetime>
  </property>
</Properties>
</file>