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0071100" cy="7785100"/>
  <p:notesSz cx="10071100" cy="7785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578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756487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otes Placeholder"/>
          <p:cNvSpPr>
            <a:spLocks noGrp="1"/>
          </p:cNvSpPr>
          <p:nvPr>
            <p:ph type="body" idx="1"/>
          </p:nvPr>
        </p:nvSpPr>
        <p:spPr/>
        <p:txBody>
          <a:bodyPr>
            <a:normAutofit fontScale="25000" lnSpcReduction="20000"/>
          </a:bodyPr>
          <a:lstStyle/>
          <a:p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755332" y="2413381"/>
            <a:ext cx="8560435" cy="16348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510665" y="4359656"/>
            <a:ext cx="7049769" cy="19462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03555" y="1790573"/>
            <a:ext cx="4380928" cy="51381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186616" y="1790573"/>
            <a:ext cx="4380928" cy="51381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228600" y="228600"/>
            <a:ext cx="9610725" cy="64008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228600" y="228600"/>
            <a:ext cx="9610725" cy="6400800"/>
          </a:xfrm>
          <a:custGeom>
            <a:avLst/>
            <a:gdLst/>
            <a:ahLst/>
            <a:cxnLst/>
            <a:rect l="l" t="t" r="r" b="b"/>
            <a:pathLst>
              <a:path w="9610725" h="6400800">
                <a:moveTo>
                  <a:pt x="0" y="6400800"/>
                </a:moveTo>
                <a:lnTo>
                  <a:pt x="9610725" y="6400800"/>
                </a:lnTo>
                <a:lnTo>
                  <a:pt x="9610725" y="0"/>
                </a:lnTo>
                <a:lnTo>
                  <a:pt x="0" y="0"/>
                </a:lnTo>
                <a:lnTo>
                  <a:pt x="0" y="6400800"/>
                </a:lnTo>
                <a:close/>
              </a:path>
            </a:pathLst>
          </a:custGeom>
          <a:ln w="914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228600" y="228600"/>
            <a:ext cx="9610725" cy="4572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228600" y="228600"/>
            <a:ext cx="9610725" cy="457200"/>
          </a:xfrm>
          <a:custGeom>
            <a:avLst/>
            <a:gdLst/>
            <a:ahLst/>
            <a:cxnLst/>
            <a:rect l="l" t="t" r="r" b="b"/>
            <a:pathLst>
              <a:path w="9610725" h="457200">
                <a:moveTo>
                  <a:pt x="0" y="457200"/>
                </a:moveTo>
                <a:lnTo>
                  <a:pt x="9610725" y="457200"/>
                </a:lnTo>
                <a:lnTo>
                  <a:pt x="9610725" y="0"/>
                </a:lnTo>
                <a:lnTo>
                  <a:pt x="0" y="0"/>
                </a:lnTo>
                <a:lnTo>
                  <a:pt x="0" y="457200"/>
                </a:lnTo>
                <a:close/>
              </a:path>
            </a:pathLst>
          </a:custGeom>
          <a:ln w="914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03555" y="311403"/>
            <a:ext cx="9063989" cy="124561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03555" y="1790573"/>
            <a:ext cx="9063989" cy="513816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424174" y="7240143"/>
            <a:ext cx="3222751" cy="389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03555" y="7240143"/>
            <a:ext cx="2316353" cy="389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12/28/2020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251192" y="7240143"/>
            <a:ext cx="2316353" cy="3892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18" Type="http://schemas.openxmlformats.org/officeDocument/2006/relationships/image" Target="../media/image18.png"/><Relationship Id="rId3" Type="http://schemas.openxmlformats.org/officeDocument/2006/relationships/image" Target="../media/image3.png"/><Relationship Id="rId21" Type="http://schemas.openxmlformats.org/officeDocument/2006/relationships/image" Target="../media/image21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17" Type="http://schemas.openxmlformats.org/officeDocument/2006/relationships/image" Target="../media/image17.png"/><Relationship Id="rId2" Type="http://schemas.openxmlformats.org/officeDocument/2006/relationships/notesSlide" Target="../notesSlides/notesSlide1.xml"/><Relationship Id="rId16" Type="http://schemas.openxmlformats.org/officeDocument/2006/relationships/image" Target="../media/image16.png"/><Relationship Id="rId20" Type="http://schemas.openxmlformats.org/officeDocument/2006/relationships/image" Target="../media/image20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24" Type="http://schemas.openxmlformats.org/officeDocument/2006/relationships/image" Target="../media/image24.png"/><Relationship Id="rId5" Type="http://schemas.openxmlformats.org/officeDocument/2006/relationships/image" Target="../media/image5.png"/><Relationship Id="rId15" Type="http://schemas.openxmlformats.org/officeDocument/2006/relationships/image" Target="../media/image15.png"/><Relationship Id="rId23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image" Target="../media/image19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png"/><Relationship Id="rId22" Type="http://schemas.openxmlformats.org/officeDocument/2006/relationships/image" Target="../media/image2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66700" y="375917"/>
            <a:ext cx="8736965" cy="1778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b="1" spc="-10" dirty="0">
                <a:latin typeface="Calibri"/>
                <a:cs typeface="Calibri"/>
              </a:rPr>
              <a:t>ASQ workf</a:t>
            </a:r>
            <a:r>
              <a:rPr sz="1200" b="1" spc="-5" dirty="0">
                <a:latin typeface="Calibri"/>
                <a:cs typeface="Calibri"/>
              </a:rPr>
              <a:t>low at </a:t>
            </a:r>
            <a:r>
              <a:rPr sz="1200" b="1" spc="-10" dirty="0">
                <a:latin typeface="Calibri"/>
                <a:cs typeface="Calibri"/>
              </a:rPr>
              <a:t>Baby Day </a:t>
            </a:r>
            <a:r>
              <a:rPr sz="1200" b="1" spc="-5" dirty="0">
                <a:latin typeface="Calibri"/>
                <a:cs typeface="Calibri"/>
              </a:rPr>
              <a:t>Imm</a:t>
            </a:r>
            <a:r>
              <a:rPr sz="1200" b="1" spc="-10" dirty="0">
                <a:latin typeface="Calibri"/>
                <a:cs typeface="Calibri"/>
              </a:rPr>
              <a:t>unization C</a:t>
            </a:r>
            <a:r>
              <a:rPr sz="1200" b="1" spc="-5" dirty="0">
                <a:latin typeface="Calibri"/>
                <a:cs typeface="Calibri"/>
              </a:rPr>
              <a:t>linics: </a:t>
            </a:r>
            <a:r>
              <a:rPr sz="1200" dirty="0">
                <a:latin typeface="Calibri"/>
                <a:cs typeface="Calibri"/>
              </a:rPr>
              <a:t>Captu</a:t>
            </a:r>
            <a:r>
              <a:rPr sz="1200" spc="-5" dirty="0">
                <a:latin typeface="Calibri"/>
                <a:cs typeface="Calibri"/>
              </a:rPr>
              <a:t>ri</a:t>
            </a:r>
            <a:r>
              <a:rPr sz="1200" dirty="0">
                <a:latin typeface="Calibri"/>
                <a:cs typeface="Calibri"/>
              </a:rPr>
              <a:t>ng</a:t>
            </a:r>
            <a:r>
              <a:rPr sz="1200" spc="-5" dirty="0">
                <a:latin typeface="Calibri"/>
                <a:cs typeface="Calibri"/>
              </a:rPr>
              <a:t> clie</a:t>
            </a:r>
            <a:r>
              <a:rPr sz="1200" dirty="0">
                <a:latin typeface="Calibri"/>
                <a:cs typeface="Calibri"/>
              </a:rPr>
              <a:t>nts </a:t>
            </a:r>
            <a:r>
              <a:rPr sz="1200" spc="-5" dirty="0">
                <a:latin typeface="Calibri"/>
                <a:cs typeface="Calibri"/>
              </a:rPr>
              <a:t>w</a:t>
            </a:r>
            <a:r>
              <a:rPr sz="1200" dirty="0">
                <a:latin typeface="Calibri"/>
                <a:cs typeface="Calibri"/>
              </a:rPr>
              <a:t>ho ha</a:t>
            </a:r>
            <a:r>
              <a:rPr sz="1200" spc="-5" dirty="0">
                <a:latin typeface="Calibri"/>
                <a:cs typeface="Calibri"/>
              </a:rPr>
              <a:t>ve</a:t>
            </a:r>
            <a:r>
              <a:rPr sz="1200" dirty="0">
                <a:latin typeface="Calibri"/>
                <a:cs typeface="Calibri"/>
              </a:rPr>
              <a:t>n</a:t>
            </a:r>
            <a:r>
              <a:rPr sz="1200" spc="-5" dirty="0">
                <a:latin typeface="Calibri"/>
                <a:cs typeface="Calibri"/>
              </a:rPr>
              <a:t>’</a:t>
            </a:r>
            <a:r>
              <a:rPr sz="1200" dirty="0">
                <a:latin typeface="Calibri"/>
                <a:cs typeface="Calibri"/>
              </a:rPr>
              <a:t>t had an </a:t>
            </a:r>
            <a:r>
              <a:rPr sz="1200" spc="-5" dirty="0">
                <a:latin typeface="Calibri"/>
                <a:cs typeface="Calibri"/>
              </a:rPr>
              <a:t>A</a:t>
            </a:r>
            <a:r>
              <a:rPr sz="1200" dirty="0">
                <a:latin typeface="Calibri"/>
                <a:cs typeface="Calibri"/>
              </a:rPr>
              <a:t>SQ</a:t>
            </a:r>
            <a:r>
              <a:rPr sz="1200" spc="-5" dirty="0">
                <a:latin typeface="Calibri"/>
                <a:cs typeface="Calibri"/>
              </a:rPr>
              <a:t> i</a:t>
            </a:r>
            <a:r>
              <a:rPr sz="1200" dirty="0">
                <a:latin typeface="Calibri"/>
                <a:cs typeface="Calibri"/>
              </a:rPr>
              <a:t>n the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past </a:t>
            </a:r>
            <a:r>
              <a:rPr sz="1200" spc="-5" dirty="0">
                <a:latin typeface="Calibri"/>
                <a:cs typeface="Calibri"/>
              </a:rPr>
              <a:t>ye</a:t>
            </a:r>
            <a:r>
              <a:rPr sz="1200" dirty="0">
                <a:latin typeface="Calibri"/>
                <a:cs typeface="Calibri"/>
              </a:rPr>
              <a:t>ar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at th</a:t>
            </a:r>
            <a:r>
              <a:rPr sz="1200" spc="-5" dirty="0">
                <a:latin typeface="Calibri"/>
                <a:cs typeface="Calibri"/>
              </a:rPr>
              <a:t>ei</a:t>
            </a:r>
            <a:r>
              <a:rPr sz="1200" dirty="0">
                <a:latin typeface="Calibri"/>
                <a:cs typeface="Calibri"/>
              </a:rPr>
              <a:t>r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Baby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Day</a:t>
            </a:r>
            <a:r>
              <a:rPr sz="1200" spc="-5" dirty="0">
                <a:latin typeface="Calibri"/>
                <a:cs typeface="Calibri"/>
              </a:rPr>
              <a:t> </a:t>
            </a:r>
            <a:r>
              <a:rPr sz="1200" dirty="0">
                <a:latin typeface="Calibri"/>
                <a:cs typeface="Calibri"/>
              </a:rPr>
              <a:t>appo</a:t>
            </a:r>
            <a:r>
              <a:rPr sz="1200" spc="-5" dirty="0">
                <a:latin typeface="Calibri"/>
                <a:cs typeface="Calibri"/>
              </a:rPr>
              <a:t>i</a:t>
            </a:r>
            <a:r>
              <a:rPr sz="1200" dirty="0">
                <a:latin typeface="Calibri"/>
                <a:cs typeface="Calibri"/>
              </a:rPr>
              <a:t>nt</a:t>
            </a:r>
            <a:r>
              <a:rPr sz="1200" spc="-5" dirty="0">
                <a:latin typeface="Calibri"/>
                <a:cs typeface="Calibri"/>
              </a:rPr>
              <a:t>me</a:t>
            </a:r>
            <a:r>
              <a:rPr sz="1200" dirty="0">
                <a:latin typeface="Calibri"/>
                <a:cs typeface="Calibri"/>
              </a:rPr>
              <a:t>nts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28600" y="914400"/>
            <a:ext cx="9610725" cy="57150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228600" y="2057400"/>
            <a:ext cx="9610725" cy="1143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228600" y="2057400"/>
            <a:ext cx="9610725" cy="1143000"/>
          </a:xfrm>
          <a:custGeom>
            <a:avLst/>
            <a:gdLst/>
            <a:ahLst/>
            <a:cxnLst/>
            <a:rect l="l" t="t" r="r" b="b"/>
            <a:pathLst>
              <a:path w="9610725" h="1143000">
                <a:moveTo>
                  <a:pt x="0" y="1143000"/>
                </a:moveTo>
                <a:lnTo>
                  <a:pt x="9610725" y="1143000"/>
                </a:lnTo>
                <a:lnTo>
                  <a:pt x="9610725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914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228600" y="2057400"/>
            <a:ext cx="466725" cy="1143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228600" y="2057400"/>
            <a:ext cx="466725" cy="1143000"/>
          </a:xfrm>
          <a:custGeom>
            <a:avLst/>
            <a:gdLst/>
            <a:ahLst/>
            <a:cxnLst/>
            <a:rect l="l" t="t" r="r" b="b"/>
            <a:pathLst>
              <a:path w="466725" h="1143000">
                <a:moveTo>
                  <a:pt x="0" y="1143000"/>
                </a:moveTo>
                <a:lnTo>
                  <a:pt x="466725" y="1143000"/>
                </a:lnTo>
                <a:lnTo>
                  <a:pt x="466725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914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289595" y="2144014"/>
            <a:ext cx="360680" cy="969644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335280" marR="5080" indent="-323215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Baby Day Front Desk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28600" y="914400"/>
            <a:ext cx="9610725" cy="1143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228600" y="914400"/>
            <a:ext cx="9610725" cy="1143000"/>
          </a:xfrm>
          <a:custGeom>
            <a:avLst/>
            <a:gdLst/>
            <a:ahLst/>
            <a:cxnLst/>
            <a:rect l="l" t="t" r="r" b="b"/>
            <a:pathLst>
              <a:path w="9610725" h="1143000">
                <a:moveTo>
                  <a:pt x="0" y="1143000"/>
                </a:moveTo>
                <a:lnTo>
                  <a:pt x="9610725" y="1143000"/>
                </a:lnTo>
                <a:lnTo>
                  <a:pt x="9610725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914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228600" y="914400"/>
            <a:ext cx="466725" cy="1143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/>
          <p:nvPr/>
        </p:nvSpPr>
        <p:spPr>
          <a:xfrm>
            <a:off x="228600" y="914400"/>
            <a:ext cx="466725" cy="1143000"/>
          </a:xfrm>
          <a:custGeom>
            <a:avLst/>
            <a:gdLst/>
            <a:ahLst/>
            <a:cxnLst/>
            <a:rect l="l" t="t" r="r" b="b"/>
            <a:pathLst>
              <a:path w="466725" h="1143000">
                <a:moveTo>
                  <a:pt x="0" y="1143000"/>
                </a:moveTo>
                <a:lnTo>
                  <a:pt x="466725" y="1143000"/>
                </a:lnTo>
                <a:lnTo>
                  <a:pt x="466725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914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81035" y="1018514"/>
            <a:ext cx="177800" cy="93535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Baby Day CMA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228600" y="3200400"/>
            <a:ext cx="9610725" cy="1143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228600" y="3200400"/>
            <a:ext cx="9610725" cy="1143000"/>
          </a:xfrm>
          <a:custGeom>
            <a:avLst/>
            <a:gdLst/>
            <a:ahLst/>
            <a:cxnLst/>
            <a:rect l="l" t="t" r="r" b="b"/>
            <a:pathLst>
              <a:path w="9610725" h="1143000">
                <a:moveTo>
                  <a:pt x="0" y="1143000"/>
                </a:moveTo>
                <a:lnTo>
                  <a:pt x="9610725" y="1143000"/>
                </a:lnTo>
                <a:lnTo>
                  <a:pt x="9610725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914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/>
          <p:nvPr/>
        </p:nvSpPr>
        <p:spPr>
          <a:xfrm>
            <a:off x="228600" y="3200400"/>
            <a:ext cx="466725" cy="1143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/>
          <p:nvPr/>
        </p:nvSpPr>
        <p:spPr>
          <a:xfrm>
            <a:off x="228600" y="3200400"/>
            <a:ext cx="466725" cy="1143000"/>
          </a:xfrm>
          <a:custGeom>
            <a:avLst/>
            <a:gdLst/>
            <a:ahLst/>
            <a:cxnLst/>
            <a:rect l="l" t="t" r="r" b="b"/>
            <a:pathLst>
              <a:path w="466725" h="1143000">
                <a:moveTo>
                  <a:pt x="0" y="1143000"/>
                </a:moveTo>
                <a:lnTo>
                  <a:pt x="466725" y="1143000"/>
                </a:lnTo>
                <a:lnTo>
                  <a:pt x="466725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914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381035" y="3609315"/>
            <a:ext cx="177800" cy="32575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CMA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9" name="object 19"/>
          <p:cNvSpPr/>
          <p:nvPr/>
        </p:nvSpPr>
        <p:spPr>
          <a:xfrm>
            <a:off x="228600" y="4343400"/>
            <a:ext cx="9610725" cy="1143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228600" y="4343400"/>
            <a:ext cx="9610725" cy="1143000"/>
          </a:xfrm>
          <a:custGeom>
            <a:avLst/>
            <a:gdLst/>
            <a:ahLst/>
            <a:cxnLst/>
            <a:rect l="l" t="t" r="r" b="b"/>
            <a:pathLst>
              <a:path w="9610725" h="1143000">
                <a:moveTo>
                  <a:pt x="0" y="1143000"/>
                </a:moveTo>
                <a:lnTo>
                  <a:pt x="9610725" y="1143000"/>
                </a:lnTo>
                <a:lnTo>
                  <a:pt x="9610725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914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/>
          <p:nvPr/>
        </p:nvSpPr>
        <p:spPr>
          <a:xfrm>
            <a:off x="228600" y="4343400"/>
            <a:ext cx="466725" cy="1143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/>
          <p:nvPr/>
        </p:nvSpPr>
        <p:spPr>
          <a:xfrm>
            <a:off x="228600" y="4343400"/>
            <a:ext cx="466725" cy="1143000"/>
          </a:xfrm>
          <a:custGeom>
            <a:avLst/>
            <a:gdLst/>
            <a:ahLst/>
            <a:cxnLst/>
            <a:rect l="l" t="t" r="r" b="b"/>
            <a:pathLst>
              <a:path w="466725" h="1143000">
                <a:moveTo>
                  <a:pt x="0" y="1143000"/>
                </a:moveTo>
                <a:lnTo>
                  <a:pt x="466725" y="1143000"/>
                </a:lnTo>
                <a:lnTo>
                  <a:pt x="466725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914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object 23"/>
          <p:cNvSpPr txBox="1"/>
          <p:nvPr/>
        </p:nvSpPr>
        <p:spPr>
          <a:xfrm>
            <a:off x="381035" y="4782856"/>
            <a:ext cx="177800" cy="264160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PCP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228600" y="5486400"/>
            <a:ext cx="9610725" cy="114300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object 25"/>
          <p:cNvSpPr/>
          <p:nvPr/>
        </p:nvSpPr>
        <p:spPr>
          <a:xfrm>
            <a:off x="228600" y="5486400"/>
            <a:ext cx="9610725" cy="1143000"/>
          </a:xfrm>
          <a:custGeom>
            <a:avLst/>
            <a:gdLst/>
            <a:ahLst/>
            <a:cxnLst/>
            <a:rect l="l" t="t" r="r" b="b"/>
            <a:pathLst>
              <a:path w="9610725" h="1143000">
                <a:moveTo>
                  <a:pt x="0" y="1143000"/>
                </a:moveTo>
                <a:lnTo>
                  <a:pt x="9610725" y="1143000"/>
                </a:lnTo>
                <a:lnTo>
                  <a:pt x="9610725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914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/>
          <p:nvPr/>
        </p:nvSpPr>
        <p:spPr>
          <a:xfrm>
            <a:off x="228600" y="5486400"/>
            <a:ext cx="466725" cy="1143000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object 27"/>
          <p:cNvSpPr/>
          <p:nvPr/>
        </p:nvSpPr>
        <p:spPr>
          <a:xfrm>
            <a:off x="228600" y="5486400"/>
            <a:ext cx="466725" cy="1143000"/>
          </a:xfrm>
          <a:custGeom>
            <a:avLst/>
            <a:gdLst/>
            <a:ahLst/>
            <a:cxnLst/>
            <a:rect l="l" t="t" r="r" b="b"/>
            <a:pathLst>
              <a:path w="466725" h="1143000">
                <a:moveTo>
                  <a:pt x="0" y="1143000"/>
                </a:moveTo>
                <a:lnTo>
                  <a:pt x="466725" y="1143000"/>
                </a:lnTo>
                <a:lnTo>
                  <a:pt x="466725" y="0"/>
                </a:lnTo>
                <a:lnTo>
                  <a:pt x="0" y="0"/>
                </a:lnTo>
                <a:lnTo>
                  <a:pt x="0" y="1143000"/>
                </a:lnTo>
                <a:close/>
              </a:path>
            </a:pathLst>
          </a:custGeom>
          <a:ln w="914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object 28"/>
          <p:cNvSpPr txBox="1"/>
          <p:nvPr/>
        </p:nvSpPr>
        <p:spPr>
          <a:xfrm>
            <a:off x="381035" y="5750913"/>
            <a:ext cx="177800" cy="614045"/>
          </a:xfrm>
          <a:prstGeom prst="rect">
            <a:avLst/>
          </a:prstGeom>
        </p:spPr>
        <p:txBody>
          <a:bodyPr vert="vert270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200" dirty="0">
                <a:latin typeface="Calibri"/>
                <a:cs typeface="Calibri"/>
              </a:rPr>
              <a:t>Color Key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28600" y="685800"/>
            <a:ext cx="9610725" cy="22860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/>
          <p:nvPr/>
        </p:nvSpPr>
        <p:spPr>
          <a:xfrm>
            <a:off x="228600" y="685800"/>
            <a:ext cx="9610725" cy="228600"/>
          </a:xfrm>
          <a:custGeom>
            <a:avLst/>
            <a:gdLst/>
            <a:ahLst/>
            <a:cxnLst/>
            <a:rect l="l" t="t" r="r" b="b"/>
            <a:pathLst>
              <a:path w="9610725" h="228600">
                <a:moveTo>
                  <a:pt x="0" y="228600"/>
                </a:moveTo>
                <a:lnTo>
                  <a:pt x="9610725" y="228600"/>
                </a:lnTo>
                <a:lnTo>
                  <a:pt x="9610725" y="0"/>
                </a:lnTo>
                <a:lnTo>
                  <a:pt x="0" y="0"/>
                </a:lnTo>
                <a:lnTo>
                  <a:pt x="0" y="228600"/>
                </a:lnTo>
                <a:close/>
              </a:path>
            </a:pathLst>
          </a:custGeom>
          <a:ln w="9144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object 31"/>
          <p:cNvSpPr txBox="1"/>
          <p:nvPr/>
        </p:nvSpPr>
        <p:spPr>
          <a:xfrm>
            <a:off x="241300" y="741680"/>
            <a:ext cx="9347835" cy="1270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800" spc="-5" dirty="0">
                <a:latin typeface="Calibri"/>
                <a:cs typeface="Calibri"/>
              </a:rPr>
              <a:t>Baby Day C</a:t>
            </a:r>
            <a:r>
              <a:rPr sz="800" spc="-10" dirty="0">
                <a:latin typeface="Calibri"/>
                <a:cs typeface="Calibri"/>
              </a:rPr>
              <a:t>MA will onl</a:t>
            </a:r>
            <a:r>
              <a:rPr sz="800" spc="-5" dirty="0">
                <a:latin typeface="Calibri"/>
                <a:cs typeface="Calibri"/>
              </a:rPr>
              <a:t>y be providing AS</a:t>
            </a:r>
            <a:r>
              <a:rPr sz="800" spc="-10" dirty="0">
                <a:latin typeface="Calibri"/>
                <a:cs typeface="Calibri"/>
              </a:rPr>
              <a:t>Qs </a:t>
            </a:r>
            <a:r>
              <a:rPr sz="800" spc="-5" dirty="0">
                <a:latin typeface="Calibri"/>
                <a:cs typeface="Calibri"/>
              </a:rPr>
              <a:t>to those clients </a:t>
            </a:r>
            <a:r>
              <a:rPr sz="800" spc="-10" dirty="0">
                <a:latin typeface="Calibri"/>
                <a:cs typeface="Calibri"/>
              </a:rPr>
              <a:t>who will ha</a:t>
            </a:r>
            <a:r>
              <a:rPr sz="800" spc="-5" dirty="0">
                <a:latin typeface="Calibri"/>
                <a:cs typeface="Calibri"/>
              </a:rPr>
              <a:t>ve a birthday </a:t>
            </a:r>
            <a:r>
              <a:rPr sz="800" spc="-10" dirty="0">
                <a:latin typeface="Calibri"/>
                <a:cs typeface="Calibri"/>
              </a:rPr>
              <a:t>wi</a:t>
            </a:r>
            <a:r>
              <a:rPr sz="800" spc="-5" dirty="0">
                <a:latin typeface="Calibri"/>
                <a:cs typeface="Calibri"/>
              </a:rPr>
              <a:t>thin the next 3 </a:t>
            </a:r>
            <a:r>
              <a:rPr sz="800" spc="-10" dirty="0">
                <a:latin typeface="Calibri"/>
                <a:cs typeface="Calibri"/>
              </a:rPr>
              <a:t>m</a:t>
            </a:r>
            <a:r>
              <a:rPr sz="800" dirty="0">
                <a:latin typeface="Calibri"/>
                <a:cs typeface="Calibri"/>
              </a:rPr>
              <a:t>on</a:t>
            </a:r>
            <a:r>
              <a:rPr sz="800" spc="-5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hs f</a:t>
            </a:r>
            <a:r>
              <a:rPr sz="800" spc="-5" dirty="0">
                <a:latin typeface="Calibri"/>
                <a:cs typeface="Calibri"/>
              </a:rPr>
              <a:t>r</a:t>
            </a:r>
            <a:r>
              <a:rPr sz="800" dirty="0">
                <a:latin typeface="Calibri"/>
                <a:cs typeface="Calibri"/>
              </a:rPr>
              <a:t>o</a:t>
            </a:r>
            <a:r>
              <a:rPr sz="800" spc="-10" dirty="0">
                <a:latin typeface="Calibri"/>
                <a:cs typeface="Calibri"/>
              </a:rPr>
              <a:t>m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h</a:t>
            </a:r>
            <a:r>
              <a:rPr sz="800" spc="-5" dirty="0">
                <a:latin typeface="Calibri"/>
                <a:cs typeface="Calibri"/>
              </a:rPr>
              <a:t>e</a:t>
            </a:r>
            <a:r>
              <a:rPr sz="800" dirty="0">
                <a:latin typeface="Calibri"/>
                <a:cs typeface="Calibri"/>
              </a:rPr>
              <a:t> s</a:t>
            </a:r>
            <a:r>
              <a:rPr sz="800" spc="-5" dirty="0">
                <a:latin typeface="Calibri"/>
                <a:cs typeface="Calibri"/>
              </a:rPr>
              <a:t>c</a:t>
            </a:r>
            <a:r>
              <a:rPr sz="800" dirty="0">
                <a:latin typeface="Calibri"/>
                <a:cs typeface="Calibri"/>
              </a:rPr>
              <a:t>h</a:t>
            </a:r>
            <a:r>
              <a:rPr sz="800" spc="-5" dirty="0">
                <a:latin typeface="Calibri"/>
                <a:cs typeface="Calibri"/>
              </a:rPr>
              <a:t>e</a:t>
            </a:r>
            <a:r>
              <a:rPr sz="800" dirty="0">
                <a:latin typeface="Calibri"/>
                <a:cs typeface="Calibri"/>
              </a:rPr>
              <a:t>dul</a:t>
            </a:r>
            <a:r>
              <a:rPr sz="800" spc="-5" dirty="0">
                <a:latin typeface="Calibri"/>
                <a:cs typeface="Calibri"/>
              </a:rPr>
              <a:t>e</a:t>
            </a:r>
            <a:r>
              <a:rPr sz="800" dirty="0">
                <a:latin typeface="Calibri"/>
                <a:cs typeface="Calibri"/>
              </a:rPr>
              <a:t>d </a:t>
            </a:r>
            <a:r>
              <a:rPr sz="800" spc="-5" dirty="0">
                <a:latin typeface="Calibri"/>
                <a:cs typeface="Calibri"/>
              </a:rPr>
              <a:t>B</a:t>
            </a:r>
            <a:r>
              <a:rPr sz="800" dirty="0">
                <a:latin typeface="Calibri"/>
                <a:cs typeface="Calibri"/>
              </a:rPr>
              <a:t>ab</a:t>
            </a:r>
            <a:r>
              <a:rPr sz="800" spc="-5" dirty="0">
                <a:latin typeface="Calibri"/>
                <a:cs typeface="Calibri"/>
              </a:rPr>
              <a:t>y</a:t>
            </a:r>
            <a:r>
              <a:rPr sz="800" dirty="0">
                <a:latin typeface="Calibri"/>
                <a:cs typeface="Calibri"/>
              </a:rPr>
              <a:t> Da</a:t>
            </a:r>
            <a:r>
              <a:rPr sz="800" spc="-5" dirty="0">
                <a:latin typeface="Calibri"/>
                <a:cs typeface="Calibri"/>
              </a:rPr>
              <a:t>y</a:t>
            </a:r>
            <a:r>
              <a:rPr sz="800" dirty="0">
                <a:latin typeface="Calibri"/>
                <a:cs typeface="Calibri"/>
              </a:rPr>
              <a:t> appoin</a:t>
            </a:r>
            <a:r>
              <a:rPr sz="800" spc="-5" dirty="0">
                <a:latin typeface="Calibri"/>
                <a:cs typeface="Calibri"/>
              </a:rPr>
              <a:t>tme</a:t>
            </a:r>
            <a:r>
              <a:rPr sz="800" dirty="0">
                <a:latin typeface="Calibri"/>
                <a:cs typeface="Calibri"/>
              </a:rPr>
              <a:t>n</a:t>
            </a:r>
            <a:r>
              <a:rPr sz="800" spc="-5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 and </a:t>
            </a:r>
            <a:r>
              <a:rPr sz="800" spc="-10" dirty="0">
                <a:latin typeface="Calibri"/>
                <a:cs typeface="Calibri"/>
              </a:rPr>
              <a:t>w</a:t>
            </a:r>
            <a:r>
              <a:rPr sz="800" dirty="0">
                <a:latin typeface="Calibri"/>
                <a:cs typeface="Calibri"/>
              </a:rPr>
              <a:t>ho ha</a:t>
            </a:r>
            <a:r>
              <a:rPr sz="800" spc="-5" dirty="0">
                <a:latin typeface="Calibri"/>
                <a:cs typeface="Calibri"/>
              </a:rPr>
              <a:t>ve</a:t>
            </a:r>
            <a:r>
              <a:rPr sz="800" dirty="0">
                <a:latin typeface="Calibri"/>
                <a:cs typeface="Calibri"/>
              </a:rPr>
              <a:t> no</a:t>
            </a:r>
            <a:r>
              <a:rPr sz="800" spc="-5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c</a:t>
            </a:r>
            <a:r>
              <a:rPr sz="800" dirty="0">
                <a:latin typeface="Calibri"/>
                <a:cs typeface="Calibri"/>
              </a:rPr>
              <a:t>o</a:t>
            </a:r>
            <a:r>
              <a:rPr sz="800" spc="-10" dirty="0">
                <a:latin typeface="Calibri"/>
                <a:cs typeface="Calibri"/>
              </a:rPr>
              <a:t>m</a:t>
            </a:r>
            <a:r>
              <a:rPr sz="800" dirty="0">
                <a:latin typeface="Calibri"/>
                <a:cs typeface="Calibri"/>
              </a:rPr>
              <a:t>pl</a:t>
            </a:r>
            <a:r>
              <a:rPr sz="800" spc="-5" dirty="0">
                <a:latin typeface="Calibri"/>
                <a:cs typeface="Calibri"/>
              </a:rPr>
              <a:t>ete</a:t>
            </a:r>
            <a:r>
              <a:rPr sz="800" dirty="0">
                <a:latin typeface="Calibri"/>
                <a:cs typeface="Calibri"/>
              </a:rPr>
              <a:t>d a</a:t>
            </a:r>
            <a:r>
              <a:rPr sz="800" spc="-5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 l</a:t>
            </a:r>
            <a:r>
              <a:rPr sz="800" spc="-5" dirty="0">
                <a:latin typeface="Calibri"/>
                <a:cs typeface="Calibri"/>
              </a:rPr>
              <a:t>e</a:t>
            </a:r>
            <a:r>
              <a:rPr sz="800" dirty="0">
                <a:latin typeface="Calibri"/>
                <a:cs typeface="Calibri"/>
              </a:rPr>
              <a:t>as</a:t>
            </a:r>
            <a:r>
              <a:rPr sz="800" spc="-5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1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A</a:t>
            </a:r>
            <a:r>
              <a:rPr sz="800" dirty="0">
                <a:latin typeface="Calibri"/>
                <a:cs typeface="Calibri"/>
              </a:rPr>
              <a:t>S</a:t>
            </a:r>
            <a:r>
              <a:rPr sz="800" spc="-10" dirty="0">
                <a:latin typeface="Calibri"/>
                <a:cs typeface="Calibri"/>
              </a:rPr>
              <a:t>Q</a:t>
            </a:r>
            <a:r>
              <a:rPr sz="800" dirty="0">
                <a:latin typeface="Calibri"/>
                <a:cs typeface="Calibri"/>
              </a:rPr>
              <a:t> sin</a:t>
            </a:r>
            <a:r>
              <a:rPr sz="800" spc="-5" dirty="0">
                <a:latin typeface="Calibri"/>
                <a:cs typeface="Calibri"/>
              </a:rPr>
              <a:t>ce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h</a:t>
            </a:r>
            <a:r>
              <a:rPr sz="800" spc="-5" dirty="0">
                <a:latin typeface="Calibri"/>
                <a:cs typeface="Calibri"/>
              </a:rPr>
              <a:t>e</a:t>
            </a:r>
            <a:r>
              <a:rPr sz="800" dirty="0">
                <a:latin typeface="Calibri"/>
                <a:cs typeface="Calibri"/>
              </a:rPr>
              <a:t>i</a:t>
            </a:r>
            <a:r>
              <a:rPr sz="800" spc="-5" dirty="0">
                <a:latin typeface="Calibri"/>
                <a:cs typeface="Calibri"/>
              </a:rPr>
              <a:t>r</a:t>
            </a:r>
            <a:r>
              <a:rPr sz="800" dirty="0">
                <a:latin typeface="Calibri"/>
                <a:cs typeface="Calibri"/>
              </a:rPr>
              <a:t> p</a:t>
            </a:r>
            <a:r>
              <a:rPr sz="800" spc="-5" dirty="0">
                <a:latin typeface="Calibri"/>
                <a:cs typeface="Calibri"/>
              </a:rPr>
              <a:t>rev</a:t>
            </a:r>
            <a:r>
              <a:rPr sz="800" dirty="0">
                <a:latin typeface="Calibri"/>
                <a:cs typeface="Calibri"/>
              </a:rPr>
              <a:t>ious bi</a:t>
            </a:r>
            <a:r>
              <a:rPr sz="800" spc="-5" dirty="0">
                <a:latin typeface="Calibri"/>
                <a:cs typeface="Calibri"/>
              </a:rPr>
              <a:t>rt</a:t>
            </a:r>
            <a:r>
              <a:rPr sz="800" dirty="0">
                <a:latin typeface="Calibri"/>
                <a:cs typeface="Calibri"/>
              </a:rPr>
              <a:t>hda</a:t>
            </a:r>
            <a:r>
              <a:rPr sz="800" spc="-5" dirty="0">
                <a:latin typeface="Calibri"/>
                <a:cs typeface="Calibri"/>
              </a:rPr>
              <a:t>y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2" name="object 32"/>
          <p:cNvSpPr/>
          <p:nvPr/>
        </p:nvSpPr>
        <p:spPr>
          <a:xfrm>
            <a:off x="819150" y="1047750"/>
            <a:ext cx="685800" cy="857250"/>
          </a:xfrm>
          <a:custGeom>
            <a:avLst/>
            <a:gdLst/>
            <a:ahLst/>
            <a:cxnLst/>
            <a:rect l="l" t="t" r="r" b="b"/>
            <a:pathLst>
              <a:path w="685800" h="857250">
                <a:moveTo>
                  <a:pt x="0" y="857250"/>
                </a:moveTo>
                <a:lnTo>
                  <a:pt x="685800" y="857250"/>
                </a:lnTo>
                <a:lnTo>
                  <a:pt x="685800" y="0"/>
                </a:lnTo>
                <a:lnTo>
                  <a:pt x="0" y="0"/>
                </a:lnTo>
                <a:lnTo>
                  <a:pt x="0" y="85725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3" name="object 33"/>
          <p:cNvSpPr/>
          <p:nvPr/>
        </p:nvSpPr>
        <p:spPr>
          <a:xfrm>
            <a:off x="819150" y="1047750"/>
            <a:ext cx="685800" cy="857250"/>
          </a:xfrm>
          <a:custGeom>
            <a:avLst/>
            <a:gdLst/>
            <a:ahLst/>
            <a:cxnLst/>
            <a:rect l="l" t="t" r="r" b="b"/>
            <a:pathLst>
              <a:path w="685800" h="857250">
                <a:moveTo>
                  <a:pt x="685800" y="0"/>
                </a:moveTo>
                <a:lnTo>
                  <a:pt x="0" y="0"/>
                </a:lnTo>
                <a:lnTo>
                  <a:pt x="0" y="85725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4" name="object 34"/>
          <p:cNvSpPr/>
          <p:nvPr/>
        </p:nvSpPr>
        <p:spPr>
          <a:xfrm>
            <a:off x="800100" y="1028700"/>
            <a:ext cx="685800" cy="8572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5" name="object 35"/>
          <p:cNvSpPr txBox="1"/>
          <p:nvPr/>
        </p:nvSpPr>
        <p:spPr>
          <a:xfrm>
            <a:off x="808831" y="1037431"/>
            <a:ext cx="687070" cy="858519"/>
          </a:xfrm>
          <a:prstGeom prst="rect">
            <a:avLst/>
          </a:prstGeom>
          <a:ln w="3175">
            <a:solidFill>
              <a:srgbClr val="40404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2225" marR="33655" algn="ctr"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S</a:t>
            </a:r>
            <a:r>
              <a:rPr sz="800" spc="-5" dirty="0">
                <a:latin typeface="Calibri"/>
                <a:cs typeface="Calibri"/>
              </a:rPr>
              <a:t>crubs Baby Day schedule for: Immies, A</a:t>
            </a:r>
            <a:r>
              <a:rPr sz="800" dirty="0">
                <a:latin typeface="Calibri"/>
                <a:cs typeface="Calibri"/>
              </a:rPr>
              <a:t>S</a:t>
            </a:r>
            <a:r>
              <a:rPr sz="800" spc="-10" dirty="0">
                <a:latin typeface="Calibri"/>
                <a:cs typeface="Calibri"/>
              </a:rPr>
              <a:t>Q</a:t>
            </a:r>
            <a:r>
              <a:rPr sz="800" dirty="0">
                <a:latin typeface="Calibri"/>
                <a:cs typeface="Calibri"/>
              </a:rPr>
              <a:t>s</a:t>
            </a:r>
            <a:r>
              <a:rPr sz="800" spc="-5" dirty="0">
                <a:latin typeface="Calibri"/>
                <a:cs typeface="Calibri"/>
              </a:rPr>
              <a:t>,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My</a:t>
            </a:r>
            <a:r>
              <a:rPr sz="800" dirty="0">
                <a:latin typeface="Calibri"/>
                <a:cs typeface="Calibri"/>
              </a:rPr>
              <a:t>Cha</a:t>
            </a:r>
            <a:r>
              <a:rPr sz="800" spc="-5" dirty="0">
                <a:latin typeface="Calibri"/>
                <a:cs typeface="Calibri"/>
              </a:rPr>
              <a:t>rt </a:t>
            </a:r>
            <a:r>
              <a:rPr sz="800" dirty="0">
                <a:latin typeface="Calibri"/>
                <a:cs typeface="Calibri"/>
              </a:rPr>
              <a:t>si</a:t>
            </a:r>
            <a:r>
              <a:rPr sz="800" spc="-5" dirty="0">
                <a:latin typeface="Calibri"/>
                <a:cs typeface="Calibri"/>
              </a:rPr>
              <a:t>g</a:t>
            </a:r>
            <a:r>
              <a:rPr sz="800" dirty="0">
                <a:latin typeface="Calibri"/>
                <a:cs typeface="Calibri"/>
              </a:rPr>
              <a:t>n ups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1676400" y="1047750"/>
            <a:ext cx="628650" cy="857250"/>
          </a:xfrm>
          <a:custGeom>
            <a:avLst/>
            <a:gdLst/>
            <a:ahLst/>
            <a:cxnLst/>
            <a:rect l="l" t="t" r="r" b="b"/>
            <a:pathLst>
              <a:path w="628650" h="857250">
                <a:moveTo>
                  <a:pt x="0" y="857250"/>
                </a:moveTo>
                <a:lnTo>
                  <a:pt x="628650" y="857250"/>
                </a:lnTo>
                <a:lnTo>
                  <a:pt x="628650" y="0"/>
                </a:lnTo>
                <a:lnTo>
                  <a:pt x="0" y="0"/>
                </a:lnTo>
                <a:lnTo>
                  <a:pt x="0" y="85725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7" name="object 37"/>
          <p:cNvSpPr/>
          <p:nvPr/>
        </p:nvSpPr>
        <p:spPr>
          <a:xfrm>
            <a:off x="1676400" y="1047750"/>
            <a:ext cx="628650" cy="857250"/>
          </a:xfrm>
          <a:custGeom>
            <a:avLst/>
            <a:gdLst/>
            <a:ahLst/>
            <a:cxnLst/>
            <a:rect l="l" t="t" r="r" b="b"/>
            <a:pathLst>
              <a:path w="628650" h="857250">
                <a:moveTo>
                  <a:pt x="628650" y="0"/>
                </a:moveTo>
                <a:lnTo>
                  <a:pt x="0" y="0"/>
                </a:lnTo>
                <a:lnTo>
                  <a:pt x="0" y="85725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/>
          <p:nvPr/>
        </p:nvSpPr>
        <p:spPr>
          <a:xfrm>
            <a:off x="1657350" y="1028700"/>
            <a:ext cx="628650" cy="85725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9" name="object 39"/>
          <p:cNvSpPr txBox="1"/>
          <p:nvPr/>
        </p:nvSpPr>
        <p:spPr>
          <a:xfrm>
            <a:off x="1666081" y="1037431"/>
            <a:ext cx="629920" cy="858519"/>
          </a:xfrm>
          <a:prstGeom prst="rect">
            <a:avLst/>
          </a:prstGeom>
          <a:ln w="3175">
            <a:solidFill>
              <a:srgbClr val="40404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2545" marR="53340" indent="18415" algn="just">
              <a:lnSpc>
                <a:spcPct val="100000"/>
              </a:lnSpc>
            </a:pPr>
            <a:r>
              <a:rPr sz="800" spc="-5" dirty="0">
                <a:latin typeface="Calibri"/>
                <a:cs typeface="Calibri"/>
              </a:rPr>
              <a:t>Identifies in appt note if due for ASQ, or Immies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2419350" y="2190750"/>
            <a:ext cx="685800" cy="914400"/>
          </a:xfrm>
          <a:custGeom>
            <a:avLst/>
            <a:gdLst/>
            <a:ahLst/>
            <a:cxnLst/>
            <a:rect l="l" t="t" r="r" b="b"/>
            <a:pathLst>
              <a:path w="685800" h="914400">
                <a:moveTo>
                  <a:pt x="0" y="914400"/>
                </a:moveTo>
                <a:lnTo>
                  <a:pt x="685800" y="914400"/>
                </a:lnTo>
                <a:lnTo>
                  <a:pt x="68580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1" name="object 41"/>
          <p:cNvSpPr/>
          <p:nvPr/>
        </p:nvSpPr>
        <p:spPr>
          <a:xfrm>
            <a:off x="2400300" y="2171700"/>
            <a:ext cx="685800" cy="914400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2" name="object 42"/>
          <p:cNvSpPr txBox="1"/>
          <p:nvPr/>
        </p:nvSpPr>
        <p:spPr>
          <a:xfrm>
            <a:off x="2409825" y="2180431"/>
            <a:ext cx="685800" cy="915669"/>
          </a:xfrm>
          <a:prstGeom prst="rect">
            <a:avLst/>
          </a:prstGeom>
          <a:ln w="3175">
            <a:solidFill>
              <a:srgbClr val="40404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2384" marR="43815" indent="-635" algn="ctr"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Du</a:t>
            </a:r>
            <a:r>
              <a:rPr sz="800" spc="-5" dirty="0">
                <a:latin typeface="Calibri"/>
                <a:cs typeface="Calibri"/>
              </a:rPr>
              <a:t>ring conf call:</a:t>
            </a:r>
            <a:r>
              <a:rPr sz="800" dirty="0">
                <a:latin typeface="Calibri"/>
                <a:cs typeface="Calibri"/>
              </a:rPr>
              <a:t> l</a:t>
            </a:r>
            <a:r>
              <a:rPr sz="800" spc="-5" dirty="0">
                <a:latin typeface="Calibri"/>
                <a:cs typeface="Calibri"/>
              </a:rPr>
              <a:t>et</a:t>
            </a:r>
            <a:r>
              <a:rPr sz="800" dirty="0">
                <a:latin typeface="Calibri"/>
                <a:cs typeface="Calibri"/>
              </a:rPr>
              <a:t>s </a:t>
            </a:r>
            <a:r>
              <a:rPr sz="800" spc="-5" dirty="0">
                <a:latin typeface="Calibri"/>
                <a:cs typeface="Calibri"/>
              </a:rPr>
              <a:t>c</a:t>
            </a:r>
            <a:r>
              <a:rPr sz="800" dirty="0">
                <a:latin typeface="Calibri"/>
                <a:cs typeface="Calibri"/>
              </a:rPr>
              <a:t>li</a:t>
            </a:r>
            <a:r>
              <a:rPr sz="800" spc="-5" dirty="0">
                <a:latin typeface="Calibri"/>
                <a:cs typeface="Calibri"/>
              </a:rPr>
              <a:t>e</a:t>
            </a:r>
            <a:r>
              <a:rPr sz="800" dirty="0">
                <a:latin typeface="Calibri"/>
                <a:cs typeface="Calibri"/>
              </a:rPr>
              <a:t>n</a:t>
            </a:r>
            <a:r>
              <a:rPr sz="800" spc="-5" dirty="0">
                <a:latin typeface="Calibri"/>
                <a:cs typeface="Calibri"/>
              </a:rPr>
              <a:t>t k</a:t>
            </a:r>
            <a:r>
              <a:rPr sz="800" dirty="0">
                <a:latin typeface="Calibri"/>
                <a:cs typeface="Calibri"/>
              </a:rPr>
              <a:t>no</a:t>
            </a:r>
            <a:r>
              <a:rPr sz="800" spc="-10" dirty="0">
                <a:latin typeface="Calibri"/>
                <a:cs typeface="Calibri"/>
              </a:rPr>
              <a:t>w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h</a:t>
            </a:r>
            <a:r>
              <a:rPr sz="800" spc="-5" dirty="0">
                <a:latin typeface="Calibri"/>
                <a:cs typeface="Calibri"/>
              </a:rPr>
              <a:t>ey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10" dirty="0">
                <a:latin typeface="Calibri"/>
                <a:cs typeface="Calibri"/>
              </a:rPr>
              <a:t>w</a:t>
            </a:r>
            <a:r>
              <a:rPr sz="800" dirty="0">
                <a:latin typeface="Calibri"/>
                <a:cs typeface="Calibri"/>
              </a:rPr>
              <a:t>ill ha</a:t>
            </a:r>
            <a:r>
              <a:rPr sz="800" spc="-5" dirty="0">
                <a:latin typeface="Calibri"/>
                <a:cs typeface="Calibri"/>
              </a:rPr>
              <a:t>ve </a:t>
            </a:r>
            <a:r>
              <a:rPr sz="800" dirty="0">
                <a:latin typeface="Calibri"/>
                <a:cs typeface="Calibri"/>
              </a:rPr>
              <a:t>pap</a:t>
            </a:r>
            <a:r>
              <a:rPr sz="800" spc="-5" dirty="0">
                <a:latin typeface="Calibri"/>
                <a:cs typeface="Calibri"/>
              </a:rPr>
              <a:t>erw</a:t>
            </a:r>
            <a:r>
              <a:rPr sz="800" dirty="0">
                <a:latin typeface="Calibri"/>
                <a:cs typeface="Calibri"/>
              </a:rPr>
              <a:t>o</a:t>
            </a:r>
            <a:r>
              <a:rPr sz="800" spc="-5" dirty="0">
                <a:latin typeface="Calibri"/>
                <a:cs typeface="Calibri"/>
              </a:rPr>
              <a:t>rk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o fill ou</a:t>
            </a:r>
            <a:r>
              <a:rPr sz="800" spc="-5" dirty="0">
                <a:latin typeface="Calibri"/>
                <a:cs typeface="Calibri"/>
              </a:rPr>
              <a:t>t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3" name="object 43"/>
          <p:cNvSpPr/>
          <p:nvPr/>
        </p:nvSpPr>
        <p:spPr>
          <a:xfrm>
            <a:off x="3219450" y="1047750"/>
            <a:ext cx="685800" cy="91440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4" name="object 44"/>
          <p:cNvSpPr/>
          <p:nvPr/>
        </p:nvSpPr>
        <p:spPr>
          <a:xfrm>
            <a:off x="3200400" y="1028700"/>
            <a:ext cx="685800" cy="91440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3209925" y="1038225"/>
            <a:ext cx="685800" cy="914400"/>
          </a:xfrm>
          <a:prstGeom prst="rect">
            <a:avLst/>
          </a:prstGeom>
          <a:ln w="3175">
            <a:solidFill>
              <a:srgbClr val="40404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26034" marR="38735" algn="ctr"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Da</a:t>
            </a:r>
            <a:r>
              <a:rPr sz="800" spc="-5" dirty="0">
                <a:latin typeface="Calibri"/>
                <a:cs typeface="Calibri"/>
              </a:rPr>
              <a:t>y before print appropriate AS</a:t>
            </a:r>
            <a:r>
              <a:rPr sz="800" spc="-10" dirty="0">
                <a:latin typeface="Calibri"/>
                <a:cs typeface="Calibri"/>
              </a:rPr>
              <a:t>Qs </a:t>
            </a:r>
            <a:r>
              <a:rPr sz="800" spc="-15" dirty="0">
                <a:latin typeface="Calibri"/>
                <a:cs typeface="Calibri"/>
              </a:rPr>
              <a:t>w</a:t>
            </a:r>
            <a:r>
              <a:rPr sz="800" dirty="0">
                <a:latin typeface="Calibri"/>
                <a:cs typeface="Calibri"/>
              </a:rPr>
              <a:t>/ lab</a:t>
            </a:r>
            <a:r>
              <a:rPr sz="800" spc="-5" dirty="0">
                <a:latin typeface="Calibri"/>
                <a:cs typeface="Calibri"/>
              </a:rPr>
              <a:t>e</a:t>
            </a:r>
            <a:r>
              <a:rPr sz="800" dirty="0">
                <a:latin typeface="Calibri"/>
                <a:cs typeface="Calibri"/>
              </a:rPr>
              <a:t>ls fo</a:t>
            </a:r>
            <a:r>
              <a:rPr sz="800" spc="-5" dirty="0">
                <a:latin typeface="Calibri"/>
                <a:cs typeface="Calibri"/>
              </a:rPr>
              <a:t>r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e</a:t>
            </a:r>
            <a:r>
              <a:rPr sz="800" dirty="0">
                <a:latin typeface="Calibri"/>
                <a:cs typeface="Calibri"/>
              </a:rPr>
              <a:t>a</a:t>
            </a:r>
            <a:r>
              <a:rPr sz="800" spc="-5" dirty="0">
                <a:latin typeface="Calibri"/>
                <a:cs typeface="Calibri"/>
              </a:rPr>
              <a:t>c</a:t>
            </a:r>
            <a:r>
              <a:rPr sz="800" dirty="0">
                <a:latin typeface="Calibri"/>
                <a:cs typeface="Calibri"/>
              </a:rPr>
              <a:t>h </a:t>
            </a:r>
            <a:r>
              <a:rPr sz="800" spc="-5" dirty="0">
                <a:latin typeface="Calibri"/>
                <a:cs typeface="Calibri"/>
              </a:rPr>
              <a:t>c</a:t>
            </a:r>
            <a:r>
              <a:rPr sz="800" dirty="0">
                <a:latin typeface="Calibri"/>
                <a:cs typeface="Calibri"/>
              </a:rPr>
              <a:t>li</a:t>
            </a:r>
            <a:r>
              <a:rPr sz="800" spc="-5" dirty="0">
                <a:latin typeface="Calibri"/>
                <a:cs typeface="Calibri"/>
              </a:rPr>
              <a:t>e</a:t>
            </a:r>
            <a:r>
              <a:rPr sz="800" dirty="0">
                <a:latin typeface="Calibri"/>
                <a:cs typeface="Calibri"/>
              </a:rPr>
              <a:t>n</a:t>
            </a:r>
            <a:r>
              <a:rPr sz="800" spc="-5" dirty="0">
                <a:latin typeface="Calibri"/>
                <a:cs typeface="Calibri"/>
              </a:rPr>
              <a:t>t </a:t>
            </a:r>
            <a:r>
              <a:rPr sz="800" dirty="0">
                <a:latin typeface="Calibri"/>
                <a:cs typeface="Calibri"/>
              </a:rPr>
              <a:t>du</a:t>
            </a:r>
            <a:r>
              <a:rPr sz="800" spc="-5" dirty="0">
                <a:latin typeface="Calibri"/>
                <a:cs typeface="Calibri"/>
              </a:rPr>
              <a:t>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305300" y="1076325"/>
            <a:ext cx="800100" cy="857250"/>
          </a:xfrm>
          <a:custGeom>
            <a:avLst/>
            <a:gdLst/>
            <a:ahLst/>
            <a:cxnLst/>
            <a:rect l="l" t="t" r="r" b="b"/>
            <a:pathLst>
              <a:path w="800100" h="857250">
                <a:moveTo>
                  <a:pt x="0" y="857250"/>
                </a:moveTo>
                <a:lnTo>
                  <a:pt x="800100" y="857250"/>
                </a:lnTo>
                <a:lnTo>
                  <a:pt x="800100" y="0"/>
                </a:lnTo>
                <a:lnTo>
                  <a:pt x="0" y="0"/>
                </a:lnTo>
                <a:lnTo>
                  <a:pt x="0" y="85725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/>
          <p:nvPr/>
        </p:nvSpPr>
        <p:spPr>
          <a:xfrm>
            <a:off x="4305300" y="1933575"/>
            <a:ext cx="800100" cy="0"/>
          </a:xfrm>
          <a:custGeom>
            <a:avLst/>
            <a:gdLst/>
            <a:ahLst/>
            <a:cxnLst/>
            <a:rect l="l" t="t" r="r" b="b"/>
            <a:pathLst>
              <a:path w="800100">
                <a:moveTo>
                  <a:pt x="0" y="0"/>
                </a:moveTo>
                <a:lnTo>
                  <a:pt x="800100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8" name="object 48"/>
          <p:cNvSpPr/>
          <p:nvPr/>
        </p:nvSpPr>
        <p:spPr>
          <a:xfrm>
            <a:off x="4305300" y="1076325"/>
            <a:ext cx="800100" cy="857250"/>
          </a:xfrm>
          <a:custGeom>
            <a:avLst/>
            <a:gdLst/>
            <a:ahLst/>
            <a:cxnLst/>
            <a:rect l="l" t="t" r="r" b="b"/>
            <a:pathLst>
              <a:path w="800100" h="857250">
                <a:moveTo>
                  <a:pt x="800100" y="0"/>
                </a:moveTo>
                <a:lnTo>
                  <a:pt x="0" y="0"/>
                </a:lnTo>
                <a:lnTo>
                  <a:pt x="0" y="85725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/>
          <p:nvPr/>
        </p:nvSpPr>
        <p:spPr>
          <a:xfrm>
            <a:off x="5105400" y="1076325"/>
            <a:ext cx="0" cy="857250"/>
          </a:xfrm>
          <a:custGeom>
            <a:avLst/>
            <a:gdLst/>
            <a:ahLst/>
            <a:cxnLst/>
            <a:rect l="l" t="t" r="r" b="b"/>
            <a:pathLst>
              <a:path h="857250">
                <a:moveTo>
                  <a:pt x="0" y="857250"/>
                </a:moveTo>
                <a:lnTo>
                  <a:pt x="0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0" name="object 50"/>
          <p:cNvSpPr/>
          <p:nvPr/>
        </p:nvSpPr>
        <p:spPr>
          <a:xfrm>
            <a:off x="4286250" y="1057275"/>
            <a:ext cx="800100" cy="857250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/>
          <p:nvPr/>
        </p:nvSpPr>
        <p:spPr>
          <a:xfrm>
            <a:off x="4286250" y="1057275"/>
            <a:ext cx="800100" cy="857250"/>
          </a:xfrm>
          <a:custGeom>
            <a:avLst/>
            <a:gdLst/>
            <a:ahLst/>
            <a:cxnLst/>
            <a:rect l="l" t="t" r="r" b="b"/>
            <a:pathLst>
              <a:path w="800100" h="857250">
                <a:moveTo>
                  <a:pt x="0" y="857250"/>
                </a:moveTo>
                <a:lnTo>
                  <a:pt x="800100" y="857250"/>
                </a:lnTo>
                <a:lnTo>
                  <a:pt x="800100" y="0"/>
                </a:lnTo>
                <a:lnTo>
                  <a:pt x="0" y="0"/>
                </a:lnTo>
                <a:lnTo>
                  <a:pt x="0" y="85725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2" name="object 52"/>
          <p:cNvSpPr txBox="1"/>
          <p:nvPr/>
        </p:nvSpPr>
        <p:spPr>
          <a:xfrm>
            <a:off x="4303521" y="1122680"/>
            <a:ext cx="765810" cy="73660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</a:pPr>
            <a:r>
              <a:rPr sz="800" spc="-5" dirty="0">
                <a:latin typeface="Calibri"/>
                <a:cs typeface="Calibri"/>
              </a:rPr>
              <a:t>Give blank  AS</a:t>
            </a:r>
            <a:r>
              <a:rPr sz="800" spc="-10" dirty="0">
                <a:latin typeface="Calibri"/>
                <a:cs typeface="Calibri"/>
              </a:rPr>
              <a:t>Qs </a:t>
            </a:r>
            <a:r>
              <a:rPr sz="800" spc="-5" dirty="0">
                <a:latin typeface="Calibri"/>
                <a:cs typeface="Calibri"/>
              </a:rPr>
              <a:t>to Baby Day Front Desk staff to distribute to appropriate clients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53" name="object 53"/>
          <p:cNvSpPr/>
          <p:nvPr/>
        </p:nvSpPr>
        <p:spPr>
          <a:xfrm>
            <a:off x="5448300" y="2190750"/>
            <a:ext cx="742950" cy="914400"/>
          </a:xfrm>
          <a:custGeom>
            <a:avLst/>
            <a:gdLst/>
            <a:ahLst/>
            <a:cxnLst/>
            <a:rect l="l" t="t" r="r" b="b"/>
            <a:pathLst>
              <a:path w="742950" h="914400">
                <a:moveTo>
                  <a:pt x="0" y="914400"/>
                </a:moveTo>
                <a:lnTo>
                  <a:pt x="742950" y="914400"/>
                </a:lnTo>
                <a:lnTo>
                  <a:pt x="74295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4" name="object 54"/>
          <p:cNvSpPr/>
          <p:nvPr/>
        </p:nvSpPr>
        <p:spPr>
          <a:xfrm>
            <a:off x="5448300" y="3105150"/>
            <a:ext cx="742950" cy="0"/>
          </a:xfrm>
          <a:custGeom>
            <a:avLst/>
            <a:gdLst/>
            <a:ahLst/>
            <a:cxnLst/>
            <a:rect l="l" t="t" r="r" b="b"/>
            <a:pathLst>
              <a:path w="742950">
                <a:moveTo>
                  <a:pt x="0" y="0"/>
                </a:moveTo>
                <a:lnTo>
                  <a:pt x="742950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5" name="object 55"/>
          <p:cNvSpPr/>
          <p:nvPr/>
        </p:nvSpPr>
        <p:spPr>
          <a:xfrm>
            <a:off x="5448300" y="2190750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0"/>
                </a:moveTo>
                <a:lnTo>
                  <a:pt x="0" y="91440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6" name="object 56"/>
          <p:cNvSpPr/>
          <p:nvPr/>
        </p:nvSpPr>
        <p:spPr>
          <a:xfrm>
            <a:off x="6191250" y="2190750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914400"/>
                </a:moveTo>
                <a:lnTo>
                  <a:pt x="0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7" name="object 57"/>
          <p:cNvSpPr/>
          <p:nvPr/>
        </p:nvSpPr>
        <p:spPr>
          <a:xfrm>
            <a:off x="5429250" y="2171700"/>
            <a:ext cx="742950" cy="914400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8" name="object 58"/>
          <p:cNvSpPr/>
          <p:nvPr/>
        </p:nvSpPr>
        <p:spPr>
          <a:xfrm>
            <a:off x="5429250" y="2171700"/>
            <a:ext cx="742950" cy="914400"/>
          </a:xfrm>
          <a:custGeom>
            <a:avLst/>
            <a:gdLst/>
            <a:ahLst/>
            <a:cxnLst/>
            <a:rect l="l" t="t" r="r" b="b"/>
            <a:pathLst>
              <a:path w="742950" h="914400">
                <a:moveTo>
                  <a:pt x="0" y="914400"/>
                </a:moveTo>
                <a:lnTo>
                  <a:pt x="742950" y="914400"/>
                </a:lnTo>
                <a:lnTo>
                  <a:pt x="74295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9" name="object 59"/>
          <p:cNvSpPr txBox="1"/>
          <p:nvPr/>
        </p:nvSpPr>
        <p:spPr>
          <a:xfrm>
            <a:off x="5472429" y="2387600"/>
            <a:ext cx="656590" cy="4927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</a:pPr>
            <a:r>
              <a:rPr sz="800" spc="-5" dirty="0">
                <a:latin typeface="Calibri"/>
                <a:cs typeface="Calibri"/>
              </a:rPr>
              <a:t>Give client AS</a:t>
            </a:r>
            <a:r>
              <a:rPr sz="800" spc="-10" dirty="0">
                <a:latin typeface="Calibri"/>
                <a:cs typeface="Calibri"/>
              </a:rPr>
              <a:t>Q</a:t>
            </a:r>
            <a:r>
              <a:rPr sz="800" spc="-5" dirty="0">
                <a:latin typeface="Calibri"/>
                <a:cs typeface="Calibri"/>
              </a:rPr>
              <a:t> at check in and ask to give to Baby Day C</a:t>
            </a:r>
            <a:r>
              <a:rPr sz="800" spc="-10" dirty="0">
                <a:latin typeface="Calibri"/>
                <a:cs typeface="Calibri"/>
              </a:rPr>
              <a:t>MA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6467475" y="1047750"/>
            <a:ext cx="800100" cy="914400"/>
          </a:xfrm>
          <a:custGeom>
            <a:avLst/>
            <a:gdLst/>
            <a:ahLst/>
            <a:cxnLst/>
            <a:rect l="l" t="t" r="r" b="b"/>
            <a:pathLst>
              <a:path w="800100" h="914400">
                <a:moveTo>
                  <a:pt x="0" y="914400"/>
                </a:moveTo>
                <a:lnTo>
                  <a:pt x="800100" y="914400"/>
                </a:lnTo>
                <a:lnTo>
                  <a:pt x="80010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1" name="object 61"/>
          <p:cNvSpPr/>
          <p:nvPr/>
        </p:nvSpPr>
        <p:spPr>
          <a:xfrm>
            <a:off x="6467475" y="1047750"/>
            <a:ext cx="800100" cy="914400"/>
          </a:xfrm>
          <a:custGeom>
            <a:avLst/>
            <a:gdLst/>
            <a:ahLst/>
            <a:cxnLst/>
            <a:rect l="l" t="t" r="r" b="b"/>
            <a:pathLst>
              <a:path w="800100" h="914400">
                <a:moveTo>
                  <a:pt x="800100" y="0"/>
                </a:moveTo>
                <a:lnTo>
                  <a:pt x="0" y="0"/>
                </a:lnTo>
                <a:lnTo>
                  <a:pt x="0" y="91440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2" name="object 62"/>
          <p:cNvSpPr/>
          <p:nvPr/>
        </p:nvSpPr>
        <p:spPr>
          <a:xfrm>
            <a:off x="7267575" y="1047750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914400"/>
                </a:moveTo>
                <a:lnTo>
                  <a:pt x="0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3" name="object 63"/>
          <p:cNvSpPr/>
          <p:nvPr/>
        </p:nvSpPr>
        <p:spPr>
          <a:xfrm>
            <a:off x="6448425" y="1028700"/>
            <a:ext cx="800100" cy="914400"/>
          </a:xfrm>
          <a:prstGeom prst="rect">
            <a:avLst/>
          </a:prstGeom>
          <a:blipFill>
            <a:blip r:embed="rId1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4" name="object 64"/>
          <p:cNvSpPr/>
          <p:nvPr/>
        </p:nvSpPr>
        <p:spPr>
          <a:xfrm>
            <a:off x="6448425" y="1028700"/>
            <a:ext cx="800100" cy="914400"/>
          </a:xfrm>
          <a:custGeom>
            <a:avLst/>
            <a:gdLst/>
            <a:ahLst/>
            <a:cxnLst/>
            <a:rect l="l" t="t" r="r" b="b"/>
            <a:pathLst>
              <a:path w="800100" h="914400">
                <a:moveTo>
                  <a:pt x="0" y="914400"/>
                </a:moveTo>
                <a:lnTo>
                  <a:pt x="800100" y="914400"/>
                </a:lnTo>
                <a:lnTo>
                  <a:pt x="80010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5" name="object 65"/>
          <p:cNvSpPr txBox="1"/>
          <p:nvPr/>
        </p:nvSpPr>
        <p:spPr>
          <a:xfrm>
            <a:off x="6516116" y="1122680"/>
            <a:ext cx="663575" cy="370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2384" marR="5080" indent="-20320" algn="just">
              <a:lnSpc>
                <a:spcPct val="100000"/>
              </a:lnSpc>
            </a:pPr>
            <a:r>
              <a:rPr sz="800" spc="-5" dirty="0">
                <a:latin typeface="Calibri"/>
                <a:cs typeface="Calibri"/>
              </a:rPr>
              <a:t>Review AS</a:t>
            </a:r>
            <a:r>
              <a:rPr sz="800" spc="-10" dirty="0">
                <a:latin typeface="Calibri"/>
                <a:cs typeface="Calibri"/>
              </a:rPr>
              <a:t>Q fo</a:t>
            </a:r>
            <a:r>
              <a:rPr sz="800" spc="-5" dirty="0">
                <a:latin typeface="Calibri"/>
                <a:cs typeface="Calibri"/>
              </a:rPr>
              <a:t>r co</a:t>
            </a:r>
            <a:r>
              <a:rPr sz="800" spc="-10" dirty="0">
                <a:latin typeface="Calibri"/>
                <a:cs typeface="Calibri"/>
              </a:rPr>
              <a:t>mpl</a:t>
            </a:r>
            <a:r>
              <a:rPr sz="800" spc="-5" dirty="0">
                <a:latin typeface="Calibri"/>
                <a:cs typeface="Calibri"/>
              </a:rPr>
              <a:t>eteness, </a:t>
            </a:r>
            <a:r>
              <a:rPr sz="800" dirty="0">
                <a:latin typeface="Calibri"/>
                <a:cs typeface="Calibri"/>
              </a:rPr>
              <a:t>s</a:t>
            </a:r>
            <a:r>
              <a:rPr sz="800" spc="-5" dirty="0">
                <a:latin typeface="Calibri"/>
                <a:cs typeface="Calibri"/>
              </a:rPr>
              <a:t>c</a:t>
            </a:r>
            <a:r>
              <a:rPr sz="800" dirty="0">
                <a:latin typeface="Calibri"/>
                <a:cs typeface="Calibri"/>
              </a:rPr>
              <a:t>h</a:t>
            </a:r>
            <a:r>
              <a:rPr sz="800" spc="-5" dirty="0">
                <a:latin typeface="Calibri"/>
                <a:cs typeface="Calibri"/>
              </a:rPr>
              <a:t>e</a:t>
            </a:r>
            <a:r>
              <a:rPr sz="800" dirty="0">
                <a:latin typeface="Calibri"/>
                <a:cs typeface="Calibri"/>
              </a:rPr>
              <a:t>dul</a:t>
            </a:r>
            <a:r>
              <a:rPr sz="800" spc="-5" dirty="0">
                <a:latin typeface="Calibri"/>
                <a:cs typeface="Calibri"/>
              </a:rPr>
              <a:t>e</a:t>
            </a:r>
            <a:r>
              <a:rPr sz="800" dirty="0">
                <a:latin typeface="Calibri"/>
                <a:cs typeface="Calibri"/>
              </a:rPr>
              <a:t> app</a:t>
            </a:r>
            <a:r>
              <a:rPr sz="800" spc="-5" dirty="0">
                <a:latin typeface="Calibri"/>
                <a:cs typeface="Calibri"/>
              </a:rPr>
              <a:t>t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6" name="object 66"/>
          <p:cNvSpPr txBox="1"/>
          <p:nvPr/>
        </p:nvSpPr>
        <p:spPr>
          <a:xfrm>
            <a:off x="6487159" y="1488440"/>
            <a:ext cx="721360" cy="370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</a:pPr>
            <a:r>
              <a:rPr sz="800" spc="-10" dirty="0">
                <a:latin typeface="Calibri"/>
                <a:cs typeface="Calibri"/>
              </a:rPr>
              <a:t>wi</a:t>
            </a:r>
            <a:r>
              <a:rPr sz="800" spc="-5" dirty="0">
                <a:latin typeface="Calibri"/>
                <a:cs typeface="Calibri"/>
              </a:rPr>
              <a:t>th PCP, add AS</a:t>
            </a:r>
            <a:r>
              <a:rPr sz="800" spc="-10" dirty="0">
                <a:latin typeface="Calibri"/>
                <a:cs typeface="Calibri"/>
              </a:rPr>
              <a:t>QC</a:t>
            </a:r>
            <a:r>
              <a:rPr sz="800" spc="-5" dirty="0">
                <a:latin typeface="Calibri"/>
                <a:cs typeface="Calibri"/>
              </a:rPr>
              <a:t>PLT to appt note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67" name="object 67"/>
          <p:cNvSpPr/>
          <p:nvPr/>
        </p:nvSpPr>
        <p:spPr>
          <a:xfrm>
            <a:off x="7562850" y="1047750"/>
            <a:ext cx="857250" cy="914400"/>
          </a:xfrm>
          <a:custGeom>
            <a:avLst/>
            <a:gdLst/>
            <a:ahLst/>
            <a:cxnLst/>
            <a:rect l="l" t="t" r="r" b="b"/>
            <a:pathLst>
              <a:path w="857250" h="914400">
                <a:moveTo>
                  <a:pt x="0" y="914400"/>
                </a:moveTo>
                <a:lnTo>
                  <a:pt x="857250" y="914400"/>
                </a:lnTo>
                <a:lnTo>
                  <a:pt x="85725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8" name="object 68"/>
          <p:cNvSpPr/>
          <p:nvPr/>
        </p:nvSpPr>
        <p:spPr>
          <a:xfrm>
            <a:off x="7562850" y="1047750"/>
            <a:ext cx="857250" cy="914400"/>
          </a:xfrm>
          <a:custGeom>
            <a:avLst/>
            <a:gdLst/>
            <a:ahLst/>
            <a:cxnLst/>
            <a:rect l="l" t="t" r="r" b="b"/>
            <a:pathLst>
              <a:path w="857250" h="914400">
                <a:moveTo>
                  <a:pt x="857250" y="0"/>
                </a:moveTo>
                <a:lnTo>
                  <a:pt x="0" y="0"/>
                </a:lnTo>
                <a:lnTo>
                  <a:pt x="0" y="91440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9" name="object 69"/>
          <p:cNvSpPr/>
          <p:nvPr/>
        </p:nvSpPr>
        <p:spPr>
          <a:xfrm>
            <a:off x="8420100" y="1047750"/>
            <a:ext cx="0" cy="914400"/>
          </a:xfrm>
          <a:custGeom>
            <a:avLst/>
            <a:gdLst/>
            <a:ahLst/>
            <a:cxnLst/>
            <a:rect l="l" t="t" r="r" b="b"/>
            <a:pathLst>
              <a:path h="914400">
                <a:moveTo>
                  <a:pt x="0" y="914400"/>
                </a:moveTo>
                <a:lnTo>
                  <a:pt x="0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0" name="object 70"/>
          <p:cNvSpPr/>
          <p:nvPr/>
        </p:nvSpPr>
        <p:spPr>
          <a:xfrm>
            <a:off x="7543800" y="1028700"/>
            <a:ext cx="857250" cy="914400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1" name="object 71"/>
          <p:cNvSpPr/>
          <p:nvPr/>
        </p:nvSpPr>
        <p:spPr>
          <a:xfrm>
            <a:off x="7543800" y="1028700"/>
            <a:ext cx="857250" cy="914400"/>
          </a:xfrm>
          <a:custGeom>
            <a:avLst/>
            <a:gdLst/>
            <a:ahLst/>
            <a:cxnLst/>
            <a:rect l="l" t="t" r="r" b="b"/>
            <a:pathLst>
              <a:path w="857250" h="914400">
                <a:moveTo>
                  <a:pt x="0" y="914400"/>
                </a:moveTo>
                <a:lnTo>
                  <a:pt x="857250" y="914400"/>
                </a:lnTo>
                <a:lnTo>
                  <a:pt x="85725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2" name="object 72"/>
          <p:cNvSpPr txBox="1"/>
          <p:nvPr/>
        </p:nvSpPr>
        <p:spPr>
          <a:xfrm>
            <a:off x="7558278" y="1122680"/>
            <a:ext cx="828675" cy="370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Do</a:t>
            </a:r>
            <a:r>
              <a:rPr sz="800" spc="-5" dirty="0">
                <a:latin typeface="Calibri"/>
                <a:cs typeface="Calibri"/>
              </a:rPr>
              <a:t>cu</a:t>
            </a:r>
            <a:r>
              <a:rPr sz="800" spc="-10" dirty="0">
                <a:latin typeface="Calibri"/>
                <a:cs typeface="Calibri"/>
              </a:rPr>
              <a:t>men</a:t>
            </a:r>
            <a:r>
              <a:rPr sz="800" spc="-5" dirty="0">
                <a:latin typeface="Calibri"/>
                <a:cs typeface="Calibri"/>
              </a:rPr>
              <a:t>ts AS</a:t>
            </a:r>
            <a:r>
              <a:rPr sz="800" spc="-10" dirty="0">
                <a:latin typeface="Calibri"/>
                <a:cs typeface="Calibri"/>
              </a:rPr>
              <a:t>Q in E</a:t>
            </a:r>
            <a:r>
              <a:rPr sz="800" spc="-5" dirty="0">
                <a:latin typeface="Calibri"/>
                <a:cs typeface="Calibri"/>
              </a:rPr>
              <a:t>PIC, send an inbox </a:t>
            </a:r>
            <a:r>
              <a:rPr sz="800" spc="-10" dirty="0">
                <a:latin typeface="Calibri"/>
                <a:cs typeface="Calibri"/>
              </a:rPr>
              <a:t>messa</a:t>
            </a:r>
            <a:r>
              <a:rPr sz="800" spc="-5" dirty="0">
                <a:latin typeface="Calibri"/>
                <a:cs typeface="Calibri"/>
              </a:rPr>
              <a:t>ge to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3" name="object 73"/>
          <p:cNvSpPr txBox="1"/>
          <p:nvPr/>
        </p:nvSpPr>
        <p:spPr>
          <a:xfrm>
            <a:off x="7558278" y="1488440"/>
            <a:ext cx="828675" cy="3708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065" marR="5080" algn="ctr"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p</a:t>
            </a:r>
            <a:r>
              <a:rPr sz="800" spc="-5" dirty="0">
                <a:latin typeface="Calibri"/>
                <a:cs typeface="Calibri"/>
              </a:rPr>
              <a:t>rovider </a:t>
            </a:r>
            <a:r>
              <a:rPr sz="800" spc="-10" dirty="0">
                <a:latin typeface="Calibri"/>
                <a:cs typeface="Calibri"/>
              </a:rPr>
              <a:t>w/ da</a:t>
            </a:r>
            <a:r>
              <a:rPr sz="800" spc="-5" dirty="0">
                <a:latin typeface="Calibri"/>
                <a:cs typeface="Calibri"/>
              </a:rPr>
              <a:t>te of appt and if score is belo</a:t>
            </a:r>
            <a:r>
              <a:rPr sz="800" spc="-10" dirty="0">
                <a:latin typeface="Calibri"/>
                <a:cs typeface="Calibri"/>
              </a:rPr>
              <a:t>w </a:t>
            </a:r>
            <a:r>
              <a:rPr sz="800" spc="-5" dirty="0">
                <a:latin typeface="Calibri"/>
                <a:cs typeface="Calibri"/>
              </a:rPr>
              <a:t>cut off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4" name="object 74"/>
          <p:cNvSpPr/>
          <p:nvPr/>
        </p:nvSpPr>
        <p:spPr>
          <a:xfrm>
            <a:off x="8715375" y="104775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0" y="914400"/>
                </a:moveTo>
                <a:lnTo>
                  <a:pt x="914400" y="914400"/>
                </a:lnTo>
                <a:lnTo>
                  <a:pt x="914400" y="0"/>
                </a:lnTo>
                <a:lnTo>
                  <a:pt x="0" y="0"/>
                </a:lnTo>
                <a:lnTo>
                  <a:pt x="0" y="91440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5" name="object 75"/>
          <p:cNvSpPr/>
          <p:nvPr/>
        </p:nvSpPr>
        <p:spPr>
          <a:xfrm>
            <a:off x="8715375" y="1047750"/>
            <a:ext cx="914400" cy="914400"/>
          </a:xfrm>
          <a:custGeom>
            <a:avLst/>
            <a:gdLst/>
            <a:ahLst/>
            <a:cxnLst/>
            <a:rect l="l" t="t" r="r" b="b"/>
            <a:pathLst>
              <a:path w="914400" h="914400">
                <a:moveTo>
                  <a:pt x="914400" y="0"/>
                </a:moveTo>
                <a:lnTo>
                  <a:pt x="0" y="0"/>
                </a:lnTo>
                <a:lnTo>
                  <a:pt x="0" y="91440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6" name="object 76"/>
          <p:cNvSpPr/>
          <p:nvPr/>
        </p:nvSpPr>
        <p:spPr>
          <a:xfrm>
            <a:off x="8696325" y="1028700"/>
            <a:ext cx="914400" cy="914400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7" name="object 77"/>
          <p:cNvSpPr txBox="1"/>
          <p:nvPr/>
        </p:nvSpPr>
        <p:spPr>
          <a:xfrm>
            <a:off x="8705056" y="1037431"/>
            <a:ext cx="915669" cy="914400"/>
          </a:xfrm>
          <a:prstGeom prst="rect">
            <a:avLst/>
          </a:prstGeom>
          <a:ln w="3175">
            <a:solidFill>
              <a:srgbClr val="40404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40005" marR="48895" indent="-635" algn="ctr">
              <a:lnSpc>
                <a:spcPct val="100000"/>
              </a:lnSpc>
            </a:pPr>
            <a:r>
              <a:rPr sz="800" spc="-5" dirty="0">
                <a:latin typeface="Calibri"/>
                <a:cs typeface="Calibri"/>
              </a:rPr>
              <a:t>Places co</a:t>
            </a:r>
            <a:r>
              <a:rPr sz="800" spc="-10" dirty="0">
                <a:latin typeface="Calibri"/>
                <a:cs typeface="Calibri"/>
              </a:rPr>
              <a:t>mpl</a:t>
            </a:r>
            <a:r>
              <a:rPr sz="800" spc="-5" dirty="0">
                <a:latin typeface="Calibri"/>
                <a:cs typeface="Calibri"/>
              </a:rPr>
              <a:t>eted A</a:t>
            </a:r>
            <a:r>
              <a:rPr sz="800" dirty="0">
                <a:latin typeface="Calibri"/>
                <a:cs typeface="Calibri"/>
              </a:rPr>
              <a:t>S</a:t>
            </a:r>
            <a:r>
              <a:rPr sz="800" spc="-5" dirty="0">
                <a:latin typeface="Calibri"/>
                <a:cs typeface="Calibri"/>
              </a:rPr>
              <a:t>Q</a:t>
            </a:r>
            <a:r>
              <a:rPr sz="800" dirty="0">
                <a:latin typeface="Calibri"/>
                <a:cs typeface="Calibri"/>
              </a:rPr>
              <a:t>s </a:t>
            </a:r>
            <a:r>
              <a:rPr sz="800" spc="-5" dirty="0">
                <a:latin typeface="Calibri"/>
                <a:cs typeface="Calibri"/>
              </a:rPr>
              <a:t>i</a:t>
            </a:r>
            <a:r>
              <a:rPr sz="800" dirty="0">
                <a:latin typeface="Calibri"/>
                <a:cs typeface="Calibri"/>
              </a:rPr>
              <a:t>n “</a:t>
            </a:r>
            <a:r>
              <a:rPr sz="800" spc="-5" dirty="0">
                <a:latin typeface="Calibri"/>
                <a:cs typeface="Calibri"/>
              </a:rPr>
              <a:t>i</a:t>
            </a:r>
            <a:r>
              <a:rPr sz="800" dirty="0">
                <a:latin typeface="Calibri"/>
                <a:cs typeface="Calibri"/>
              </a:rPr>
              <a:t>n box” for fax</a:t>
            </a:r>
            <a:r>
              <a:rPr sz="800" spc="-5" dirty="0">
                <a:latin typeface="Calibri"/>
                <a:cs typeface="Calibri"/>
              </a:rPr>
              <a:t>e</a:t>
            </a:r>
            <a:r>
              <a:rPr sz="800" dirty="0">
                <a:latin typeface="Calibri"/>
                <a:cs typeface="Calibri"/>
              </a:rPr>
              <a:t>s </a:t>
            </a:r>
            <a:r>
              <a:rPr sz="800" spc="-5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o b</a:t>
            </a:r>
            <a:r>
              <a:rPr sz="800" spc="-5" dirty="0">
                <a:latin typeface="Calibri"/>
                <a:cs typeface="Calibri"/>
              </a:rPr>
              <a:t>e </a:t>
            </a:r>
            <a:r>
              <a:rPr sz="800" dirty="0">
                <a:latin typeface="Calibri"/>
                <a:cs typeface="Calibri"/>
              </a:rPr>
              <a:t>dis</a:t>
            </a:r>
            <a:r>
              <a:rPr sz="800" spc="-5" dirty="0">
                <a:latin typeface="Calibri"/>
                <a:cs typeface="Calibri"/>
              </a:rPr>
              <a:t>tr</a:t>
            </a:r>
            <a:r>
              <a:rPr sz="800" dirty="0">
                <a:latin typeface="Calibri"/>
                <a:cs typeface="Calibri"/>
              </a:rPr>
              <a:t>ibu</a:t>
            </a:r>
            <a:r>
              <a:rPr sz="800" spc="-5" dirty="0">
                <a:latin typeface="Calibri"/>
                <a:cs typeface="Calibri"/>
              </a:rPr>
              <a:t>te</a:t>
            </a:r>
            <a:r>
              <a:rPr sz="800" dirty="0">
                <a:latin typeface="Calibri"/>
                <a:cs typeface="Calibri"/>
              </a:rPr>
              <a:t>d o</a:t>
            </a:r>
            <a:r>
              <a:rPr sz="800" spc="-5" dirty="0">
                <a:latin typeface="Calibri"/>
                <a:cs typeface="Calibri"/>
              </a:rPr>
              <a:t>r</a:t>
            </a:r>
            <a:r>
              <a:rPr sz="800" dirty="0">
                <a:latin typeface="Calibri"/>
                <a:cs typeface="Calibri"/>
              </a:rPr>
              <a:t> fax</a:t>
            </a:r>
            <a:r>
              <a:rPr sz="800" spc="-5" dirty="0">
                <a:latin typeface="Calibri"/>
                <a:cs typeface="Calibri"/>
              </a:rPr>
              <a:t>e</a:t>
            </a:r>
            <a:r>
              <a:rPr sz="800" dirty="0">
                <a:latin typeface="Calibri"/>
                <a:cs typeface="Calibri"/>
              </a:rPr>
              <a:t>s </a:t>
            </a:r>
            <a:r>
              <a:rPr sz="800" spc="-5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h</a:t>
            </a:r>
            <a:r>
              <a:rPr sz="800" spc="-10" dirty="0">
                <a:latin typeface="Calibri"/>
                <a:cs typeface="Calibri"/>
              </a:rPr>
              <a:t>em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o </a:t>
            </a:r>
            <a:r>
              <a:rPr sz="800" spc="-5" dirty="0">
                <a:latin typeface="Calibri"/>
                <a:cs typeface="Calibri"/>
              </a:rPr>
              <a:t>t</a:t>
            </a:r>
            <a:r>
              <a:rPr sz="800" dirty="0">
                <a:latin typeface="Calibri"/>
                <a:cs typeface="Calibri"/>
              </a:rPr>
              <a:t>h</a:t>
            </a:r>
            <a:r>
              <a:rPr sz="800" spc="-5" dirty="0">
                <a:latin typeface="Calibri"/>
                <a:cs typeface="Calibri"/>
              </a:rPr>
              <a:t>e </a:t>
            </a:r>
            <a:r>
              <a:rPr sz="800" dirty="0">
                <a:latin typeface="Calibri"/>
                <a:cs typeface="Calibri"/>
              </a:rPr>
              <a:t>app</a:t>
            </a:r>
            <a:r>
              <a:rPr sz="800" spc="-5" dirty="0">
                <a:latin typeface="Calibri"/>
                <a:cs typeface="Calibri"/>
              </a:rPr>
              <a:t>r</a:t>
            </a:r>
            <a:r>
              <a:rPr sz="800" dirty="0">
                <a:latin typeface="Calibri"/>
                <a:cs typeface="Calibri"/>
              </a:rPr>
              <a:t>op</a:t>
            </a:r>
            <a:r>
              <a:rPr sz="800" spc="-5" dirty="0">
                <a:latin typeface="Calibri"/>
                <a:cs typeface="Calibri"/>
              </a:rPr>
              <a:t>r</a:t>
            </a:r>
            <a:r>
              <a:rPr sz="800" dirty="0">
                <a:latin typeface="Calibri"/>
                <a:cs typeface="Calibri"/>
              </a:rPr>
              <a:t>ia</a:t>
            </a:r>
            <a:r>
              <a:rPr sz="800" spc="-5" dirty="0">
                <a:latin typeface="Calibri"/>
                <a:cs typeface="Calibri"/>
              </a:rPr>
              <a:t>te</a:t>
            </a:r>
            <a:r>
              <a:rPr sz="800" dirty="0">
                <a:latin typeface="Calibri"/>
                <a:cs typeface="Calibri"/>
              </a:rPr>
              <a:t> </a:t>
            </a:r>
            <a:r>
              <a:rPr sz="800" spc="-5" dirty="0">
                <a:latin typeface="Calibri"/>
                <a:cs typeface="Calibri"/>
              </a:rPr>
              <a:t>c</a:t>
            </a:r>
            <a:r>
              <a:rPr sz="800" dirty="0">
                <a:latin typeface="Calibri"/>
                <a:cs typeface="Calibri"/>
              </a:rPr>
              <a:t>lini</a:t>
            </a:r>
            <a:r>
              <a:rPr sz="800" spc="-5" dirty="0">
                <a:latin typeface="Calibri"/>
                <a:cs typeface="Calibri"/>
              </a:rPr>
              <a:t>c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78" name="object 78"/>
          <p:cNvSpPr/>
          <p:nvPr/>
        </p:nvSpPr>
        <p:spPr>
          <a:xfrm>
            <a:off x="942975" y="3448050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685800"/>
                </a:moveTo>
                <a:lnTo>
                  <a:pt x="914400" y="685800"/>
                </a:lnTo>
                <a:lnTo>
                  <a:pt x="91440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9" name="object 79"/>
          <p:cNvSpPr/>
          <p:nvPr/>
        </p:nvSpPr>
        <p:spPr>
          <a:xfrm>
            <a:off x="942975" y="3448050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914400" y="0"/>
                </a:moveTo>
                <a:lnTo>
                  <a:pt x="0" y="0"/>
                </a:lnTo>
                <a:lnTo>
                  <a:pt x="0" y="68580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0" name="object 80"/>
          <p:cNvSpPr/>
          <p:nvPr/>
        </p:nvSpPr>
        <p:spPr>
          <a:xfrm>
            <a:off x="923925" y="3429000"/>
            <a:ext cx="914400" cy="68580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1" name="object 81"/>
          <p:cNvSpPr/>
          <p:nvPr/>
        </p:nvSpPr>
        <p:spPr>
          <a:xfrm>
            <a:off x="2190750" y="3448050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685800"/>
                </a:moveTo>
                <a:lnTo>
                  <a:pt x="914400" y="685800"/>
                </a:lnTo>
                <a:lnTo>
                  <a:pt x="91440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/>
          <p:nvPr/>
        </p:nvSpPr>
        <p:spPr>
          <a:xfrm>
            <a:off x="2190750" y="3448050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914400" y="0"/>
                </a:moveTo>
                <a:lnTo>
                  <a:pt x="0" y="0"/>
                </a:lnTo>
                <a:lnTo>
                  <a:pt x="0" y="68580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3" name="object 83"/>
          <p:cNvSpPr/>
          <p:nvPr/>
        </p:nvSpPr>
        <p:spPr>
          <a:xfrm>
            <a:off x="2171700" y="3429000"/>
            <a:ext cx="914400" cy="685800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4" name="object 84"/>
          <p:cNvSpPr/>
          <p:nvPr/>
        </p:nvSpPr>
        <p:spPr>
          <a:xfrm>
            <a:off x="3333750" y="3448050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685800"/>
                </a:moveTo>
                <a:lnTo>
                  <a:pt x="914400" y="685800"/>
                </a:lnTo>
                <a:lnTo>
                  <a:pt x="91440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5" name="object 85"/>
          <p:cNvSpPr/>
          <p:nvPr/>
        </p:nvSpPr>
        <p:spPr>
          <a:xfrm>
            <a:off x="3333750" y="4133850"/>
            <a:ext cx="914400" cy="0"/>
          </a:xfrm>
          <a:custGeom>
            <a:avLst/>
            <a:gdLst/>
            <a:ahLst/>
            <a:cxnLst/>
            <a:rect l="l" t="t" r="r" b="b"/>
            <a:pathLst>
              <a:path w="914400">
                <a:moveTo>
                  <a:pt x="0" y="0"/>
                </a:moveTo>
                <a:lnTo>
                  <a:pt x="914400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6" name="object 86"/>
          <p:cNvSpPr/>
          <p:nvPr/>
        </p:nvSpPr>
        <p:spPr>
          <a:xfrm>
            <a:off x="3333750" y="3448050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914400" y="0"/>
                </a:moveTo>
                <a:lnTo>
                  <a:pt x="0" y="0"/>
                </a:lnTo>
                <a:lnTo>
                  <a:pt x="0" y="68580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7" name="object 87"/>
          <p:cNvSpPr/>
          <p:nvPr/>
        </p:nvSpPr>
        <p:spPr>
          <a:xfrm>
            <a:off x="4248150" y="3448050"/>
            <a:ext cx="0" cy="685800"/>
          </a:xfrm>
          <a:custGeom>
            <a:avLst/>
            <a:gdLst/>
            <a:ahLst/>
            <a:cxnLst/>
            <a:rect l="l" t="t" r="r" b="b"/>
            <a:pathLst>
              <a:path h="685800">
                <a:moveTo>
                  <a:pt x="0" y="685800"/>
                </a:moveTo>
                <a:lnTo>
                  <a:pt x="0" y="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8" name="object 88"/>
          <p:cNvSpPr/>
          <p:nvPr/>
        </p:nvSpPr>
        <p:spPr>
          <a:xfrm>
            <a:off x="3314700" y="3429000"/>
            <a:ext cx="914400" cy="685800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9" name="object 89"/>
          <p:cNvSpPr/>
          <p:nvPr/>
        </p:nvSpPr>
        <p:spPr>
          <a:xfrm>
            <a:off x="3314700" y="3429000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685800"/>
                </a:moveTo>
                <a:lnTo>
                  <a:pt x="914400" y="685800"/>
                </a:lnTo>
                <a:lnTo>
                  <a:pt x="91440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ln w="3175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0" name="object 90"/>
          <p:cNvSpPr/>
          <p:nvPr/>
        </p:nvSpPr>
        <p:spPr>
          <a:xfrm>
            <a:off x="4829175" y="4591050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685800"/>
                </a:moveTo>
                <a:lnTo>
                  <a:pt x="914400" y="685800"/>
                </a:lnTo>
                <a:lnTo>
                  <a:pt x="91440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1" name="object 91"/>
          <p:cNvSpPr/>
          <p:nvPr/>
        </p:nvSpPr>
        <p:spPr>
          <a:xfrm>
            <a:off x="4810125" y="4572000"/>
            <a:ext cx="914400" cy="685800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2" name="object 92"/>
          <p:cNvSpPr/>
          <p:nvPr/>
        </p:nvSpPr>
        <p:spPr>
          <a:xfrm>
            <a:off x="1162050" y="5734050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685800"/>
                </a:moveTo>
                <a:lnTo>
                  <a:pt x="914400" y="685800"/>
                </a:lnTo>
                <a:lnTo>
                  <a:pt x="91440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3" name="object 93"/>
          <p:cNvSpPr/>
          <p:nvPr/>
        </p:nvSpPr>
        <p:spPr>
          <a:xfrm>
            <a:off x="1162050" y="5734050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914400" y="0"/>
                </a:moveTo>
                <a:lnTo>
                  <a:pt x="0" y="0"/>
                </a:lnTo>
                <a:lnTo>
                  <a:pt x="0" y="68580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4" name="object 94"/>
          <p:cNvSpPr/>
          <p:nvPr/>
        </p:nvSpPr>
        <p:spPr>
          <a:xfrm>
            <a:off x="1143000" y="5715000"/>
            <a:ext cx="914400" cy="685800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5" name="object 95"/>
          <p:cNvSpPr/>
          <p:nvPr/>
        </p:nvSpPr>
        <p:spPr>
          <a:xfrm>
            <a:off x="2419350" y="5734050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685800"/>
                </a:moveTo>
                <a:lnTo>
                  <a:pt x="914400" y="685800"/>
                </a:lnTo>
                <a:lnTo>
                  <a:pt x="91440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6" name="object 96"/>
          <p:cNvSpPr/>
          <p:nvPr/>
        </p:nvSpPr>
        <p:spPr>
          <a:xfrm>
            <a:off x="2419350" y="5734050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914400" y="0"/>
                </a:moveTo>
                <a:lnTo>
                  <a:pt x="0" y="0"/>
                </a:lnTo>
                <a:lnTo>
                  <a:pt x="0" y="68580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7" name="object 97"/>
          <p:cNvSpPr/>
          <p:nvPr/>
        </p:nvSpPr>
        <p:spPr>
          <a:xfrm>
            <a:off x="2400300" y="5715000"/>
            <a:ext cx="914400" cy="685800"/>
          </a:xfrm>
          <a:prstGeom prst="rect">
            <a:avLst/>
          </a:prstGeom>
          <a:blipFill>
            <a:blip r:embed="rId2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8" name="object 98"/>
          <p:cNvSpPr/>
          <p:nvPr/>
        </p:nvSpPr>
        <p:spPr>
          <a:xfrm>
            <a:off x="3562350" y="5734050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0" y="685800"/>
                </a:moveTo>
                <a:lnTo>
                  <a:pt x="914400" y="685800"/>
                </a:lnTo>
                <a:lnTo>
                  <a:pt x="914400" y="0"/>
                </a:lnTo>
                <a:lnTo>
                  <a:pt x="0" y="0"/>
                </a:lnTo>
                <a:lnTo>
                  <a:pt x="0" y="685800"/>
                </a:lnTo>
                <a:close/>
              </a:path>
            </a:pathLst>
          </a:custGeom>
          <a:solidFill>
            <a:srgbClr val="CDCDCD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9" name="object 99"/>
          <p:cNvSpPr/>
          <p:nvPr/>
        </p:nvSpPr>
        <p:spPr>
          <a:xfrm>
            <a:off x="3562350" y="5734050"/>
            <a:ext cx="914400" cy="685800"/>
          </a:xfrm>
          <a:custGeom>
            <a:avLst/>
            <a:gdLst/>
            <a:ahLst/>
            <a:cxnLst/>
            <a:rect l="l" t="t" r="r" b="b"/>
            <a:pathLst>
              <a:path w="914400" h="685800">
                <a:moveTo>
                  <a:pt x="914400" y="0"/>
                </a:moveTo>
                <a:lnTo>
                  <a:pt x="0" y="0"/>
                </a:lnTo>
                <a:lnTo>
                  <a:pt x="0" y="685800"/>
                </a:lnTo>
              </a:path>
            </a:pathLst>
          </a:custGeom>
          <a:ln w="3175">
            <a:solidFill>
              <a:srgbClr val="CDCDCD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0" name="object 100"/>
          <p:cNvSpPr/>
          <p:nvPr/>
        </p:nvSpPr>
        <p:spPr>
          <a:xfrm>
            <a:off x="3543300" y="5715000"/>
            <a:ext cx="914400" cy="685800"/>
          </a:xfrm>
          <a:prstGeom prst="rect">
            <a:avLst/>
          </a:prstGeom>
          <a:blipFill>
            <a:blip r:embed="rId2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1" name="object 101"/>
          <p:cNvSpPr/>
          <p:nvPr/>
        </p:nvSpPr>
        <p:spPr>
          <a:xfrm>
            <a:off x="5086350" y="1485900"/>
            <a:ext cx="276225" cy="1143000"/>
          </a:xfrm>
          <a:custGeom>
            <a:avLst/>
            <a:gdLst/>
            <a:ahLst/>
            <a:cxnLst/>
            <a:rect l="l" t="t" r="r" b="b"/>
            <a:pathLst>
              <a:path w="276225" h="1143000">
                <a:moveTo>
                  <a:pt x="0" y="0"/>
                </a:moveTo>
                <a:lnTo>
                  <a:pt x="171450" y="0"/>
                </a:lnTo>
                <a:lnTo>
                  <a:pt x="171450" y="1143000"/>
                </a:lnTo>
                <a:lnTo>
                  <a:pt x="276225" y="1143000"/>
                </a:lnTo>
              </a:path>
            </a:pathLst>
          </a:custGeom>
          <a:ln w="12700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2" name="object 102"/>
          <p:cNvSpPr/>
          <p:nvPr/>
        </p:nvSpPr>
        <p:spPr>
          <a:xfrm>
            <a:off x="5339841" y="2581275"/>
            <a:ext cx="89535" cy="95250"/>
          </a:xfrm>
          <a:custGeom>
            <a:avLst/>
            <a:gdLst/>
            <a:ahLst/>
            <a:cxnLst/>
            <a:rect l="l" t="t" r="r" b="b"/>
            <a:pathLst>
              <a:path w="89535" h="95250">
                <a:moveTo>
                  <a:pt x="3683" y="0"/>
                </a:moveTo>
                <a:lnTo>
                  <a:pt x="2073" y="7332"/>
                </a:lnTo>
                <a:lnTo>
                  <a:pt x="6434" y="19197"/>
                </a:lnTo>
                <a:lnTo>
                  <a:pt x="9242" y="31394"/>
                </a:lnTo>
                <a:lnTo>
                  <a:pt x="10498" y="43780"/>
                </a:lnTo>
                <a:lnTo>
                  <a:pt x="10202" y="56210"/>
                </a:lnTo>
                <a:lnTo>
                  <a:pt x="8353" y="68541"/>
                </a:lnTo>
                <a:lnTo>
                  <a:pt x="4953" y="80629"/>
                </a:lnTo>
                <a:lnTo>
                  <a:pt x="0" y="92328"/>
                </a:lnTo>
                <a:lnTo>
                  <a:pt x="3683" y="95250"/>
                </a:lnTo>
                <a:lnTo>
                  <a:pt x="89408" y="47625"/>
                </a:lnTo>
                <a:lnTo>
                  <a:pt x="3683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3" name="object 103"/>
          <p:cNvSpPr/>
          <p:nvPr/>
        </p:nvSpPr>
        <p:spPr>
          <a:xfrm>
            <a:off x="6172200" y="1485900"/>
            <a:ext cx="209550" cy="1143000"/>
          </a:xfrm>
          <a:custGeom>
            <a:avLst/>
            <a:gdLst/>
            <a:ahLst/>
            <a:cxnLst/>
            <a:rect l="l" t="t" r="r" b="b"/>
            <a:pathLst>
              <a:path w="209550" h="1143000">
                <a:moveTo>
                  <a:pt x="0" y="1143000"/>
                </a:moveTo>
                <a:lnTo>
                  <a:pt x="114300" y="1143000"/>
                </a:lnTo>
                <a:lnTo>
                  <a:pt x="114300" y="0"/>
                </a:lnTo>
                <a:lnTo>
                  <a:pt x="209550" y="0"/>
                </a:lnTo>
              </a:path>
            </a:pathLst>
          </a:custGeom>
          <a:ln w="12700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4" name="object 104"/>
          <p:cNvSpPr/>
          <p:nvPr/>
        </p:nvSpPr>
        <p:spPr>
          <a:xfrm>
            <a:off x="6358254" y="1438275"/>
            <a:ext cx="90170" cy="95250"/>
          </a:xfrm>
          <a:custGeom>
            <a:avLst/>
            <a:gdLst/>
            <a:ahLst/>
            <a:cxnLst/>
            <a:rect l="l" t="t" r="r" b="b"/>
            <a:pathLst>
              <a:path w="90170" h="95250">
                <a:moveTo>
                  <a:pt x="4445" y="0"/>
                </a:moveTo>
                <a:lnTo>
                  <a:pt x="2073" y="7332"/>
                </a:lnTo>
                <a:lnTo>
                  <a:pt x="6434" y="19197"/>
                </a:lnTo>
                <a:lnTo>
                  <a:pt x="9242" y="31394"/>
                </a:lnTo>
                <a:lnTo>
                  <a:pt x="10498" y="43780"/>
                </a:lnTo>
                <a:lnTo>
                  <a:pt x="10202" y="56210"/>
                </a:lnTo>
                <a:lnTo>
                  <a:pt x="8353" y="68541"/>
                </a:lnTo>
                <a:lnTo>
                  <a:pt x="4953" y="80629"/>
                </a:lnTo>
                <a:lnTo>
                  <a:pt x="0" y="92328"/>
                </a:lnTo>
                <a:lnTo>
                  <a:pt x="4445" y="95250"/>
                </a:lnTo>
                <a:lnTo>
                  <a:pt x="90170" y="47625"/>
                </a:lnTo>
                <a:lnTo>
                  <a:pt x="4445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5" name="object 105"/>
          <p:cNvSpPr/>
          <p:nvPr/>
        </p:nvSpPr>
        <p:spPr>
          <a:xfrm>
            <a:off x="7248525" y="148590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12700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6" name="object 106"/>
          <p:cNvSpPr/>
          <p:nvPr/>
        </p:nvSpPr>
        <p:spPr>
          <a:xfrm>
            <a:off x="7454392" y="1438275"/>
            <a:ext cx="89535" cy="95250"/>
          </a:xfrm>
          <a:custGeom>
            <a:avLst/>
            <a:gdLst/>
            <a:ahLst/>
            <a:cxnLst/>
            <a:rect l="l" t="t" r="r" b="b"/>
            <a:pathLst>
              <a:path w="89534" h="95250">
                <a:moveTo>
                  <a:pt x="3682" y="0"/>
                </a:moveTo>
                <a:lnTo>
                  <a:pt x="2073" y="7332"/>
                </a:lnTo>
                <a:lnTo>
                  <a:pt x="6434" y="19197"/>
                </a:lnTo>
                <a:lnTo>
                  <a:pt x="9242" y="31394"/>
                </a:lnTo>
                <a:lnTo>
                  <a:pt x="10498" y="43780"/>
                </a:lnTo>
                <a:lnTo>
                  <a:pt x="10202" y="56210"/>
                </a:lnTo>
                <a:lnTo>
                  <a:pt x="8353" y="68541"/>
                </a:lnTo>
                <a:lnTo>
                  <a:pt x="4953" y="80629"/>
                </a:lnTo>
                <a:lnTo>
                  <a:pt x="0" y="92328"/>
                </a:lnTo>
                <a:lnTo>
                  <a:pt x="3682" y="95250"/>
                </a:lnTo>
                <a:lnTo>
                  <a:pt x="89407" y="47625"/>
                </a:lnTo>
                <a:lnTo>
                  <a:pt x="3682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7" name="object 107"/>
          <p:cNvSpPr/>
          <p:nvPr/>
        </p:nvSpPr>
        <p:spPr>
          <a:xfrm>
            <a:off x="8401050" y="1485900"/>
            <a:ext cx="228600" cy="0"/>
          </a:xfrm>
          <a:custGeom>
            <a:avLst/>
            <a:gdLst/>
            <a:ahLst/>
            <a:cxnLst/>
            <a:rect l="l" t="t" r="r" b="b"/>
            <a:pathLst>
              <a:path w="228600">
                <a:moveTo>
                  <a:pt x="0" y="0"/>
                </a:moveTo>
                <a:lnTo>
                  <a:pt x="228600" y="0"/>
                </a:lnTo>
              </a:path>
            </a:pathLst>
          </a:custGeom>
          <a:ln w="12700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8" name="object 108"/>
          <p:cNvSpPr/>
          <p:nvPr/>
        </p:nvSpPr>
        <p:spPr>
          <a:xfrm>
            <a:off x="8607679" y="1438275"/>
            <a:ext cx="88900" cy="95250"/>
          </a:xfrm>
          <a:custGeom>
            <a:avLst/>
            <a:gdLst/>
            <a:ahLst/>
            <a:cxnLst/>
            <a:rect l="l" t="t" r="r" b="b"/>
            <a:pathLst>
              <a:path w="88900" h="95250">
                <a:moveTo>
                  <a:pt x="2921" y="0"/>
                </a:moveTo>
                <a:lnTo>
                  <a:pt x="2026" y="7266"/>
                </a:lnTo>
                <a:lnTo>
                  <a:pt x="6359" y="19138"/>
                </a:lnTo>
                <a:lnTo>
                  <a:pt x="9151" y="31344"/>
                </a:lnTo>
                <a:lnTo>
                  <a:pt x="10402" y="43740"/>
                </a:lnTo>
                <a:lnTo>
                  <a:pt x="10112" y="56180"/>
                </a:lnTo>
                <a:lnTo>
                  <a:pt x="8282" y="68521"/>
                </a:lnTo>
                <a:lnTo>
                  <a:pt x="4911" y="80619"/>
                </a:lnTo>
                <a:lnTo>
                  <a:pt x="0" y="92328"/>
                </a:lnTo>
                <a:lnTo>
                  <a:pt x="2921" y="95250"/>
                </a:lnTo>
                <a:lnTo>
                  <a:pt x="88646" y="47625"/>
                </a:lnTo>
                <a:lnTo>
                  <a:pt x="2921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9" name="object 109"/>
          <p:cNvSpPr/>
          <p:nvPr/>
        </p:nvSpPr>
        <p:spPr>
          <a:xfrm>
            <a:off x="2196592" y="3724275"/>
            <a:ext cx="89535" cy="95250"/>
          </a:xfrm>
          <a:custGeom>
            <a:avLst/>
            <a:gdLst/>
            <a:ahLst/>
            <a:cxnLst/>
            <a:rect l="l" t="t" r="r" b="b"/>
            <a:pathLst>
              <a:path w="89535" h="95250">
                <a:moveTo>
                  <a:pt x="3682" y="0"/>
                </a:moveTo>
                <a:lnTo>
                  <a:pt x="2073" y="7332"/>
                </a:lnTo>
                <a:lnTo>
                  <a:pt x="6434" y="19197"/>
                </a:lnTo>
                <a:lnTo>
                  <a:pt x="9242" y="31394"/>
                </a:lnTo>
                <a:lnTo>
                  <a:pt x="10498" y="43780"/>
                </a:lnTo>
                <a:lnTo>
                  <a:pt x="10202" y="56210"/>
                </a:lnTo>
                <a:lnTo>
                  <a:pt x="8353" y="68541"/>
                </a:lnTo>
                <a:lnTo>
                  <a:pt x="4953" y="80629"/>
                </a:lnTo>
                <a:lnTo>
                  <a:pt x="0" y="92328"/>
                </a:lnTo>
                <a:lnTo>
                  <a:pt x="3682" y="95250"/>
                </a:lnTo>
                <a:lnTo>
                  <a:pt x="89407" y="47625"/>
                </a:lnTo>
                <a:lnTo>
                  <a:pt x="3682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1" name="object 111"/>
          <p:cNvSpPr txBox="1"/>
          <p:nvPr/>
        </p:nvSpPr>
        <p:spPr>
          <a:xfrm>
            <a:off x="3375405" y="3530600"/>
            <a:ext cx="793115" cy="49275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 algn="ctr">
              <a:lnSpc>
                <a:spcPct val="100000"/>
              </a:lnSpc>
            </a:pPr>
            <a:r>
              <a:rPr sz="800" spc="-5" dirty="0">
                <a:latin typeface="Calibri"/>
                <a:cs typeface="Calibri"/>
              </a:rPr>
              <a:t>Place co</a:t>
            </a:r>
            <a:r>
              <a:rPr sz="800" spc="-10" dirty="0">
                <a:latin typeface="Calibri"/>
                <a:cs typeface="Calibri"/>
              </a:rPr>
              <a:t>mpl</a:t>
            </a:r>
            <a:r>
              <a:rPr sz="800" spc="-5" dirty="0">
                <a:latin typeface="Calibri"/>
                <a:cs typeface="Calibri"/>
              </a:rPr>
              <a:t>eted AS</a:t>
            </a:r>
            <a:r>
              <a:rPr sz="800" spc="-10" dirty="0">
                <a:latin typeface="Calibri"/>
                <a:cs typeface="Calibri"/>
              </a:rPr>
              <a:t>Q in </a:t>
            </a:r>
            <a:r>
              <a:rPr sz="800" spc="-5" dirty="0">
                <a:latin typeface="Calibri"/>
                <a:cs typeface="Calibri"/>
              </a:rPr>
              <a:t>exa</a:t>
            </a:r>
            <a:r>
              <a:rPr sz="800" spc="-10" dirty="0">
                <a:latin typeface="Calibri"/>
                <a:cs typeface="Calibri"/>
              </a:rPr>
              <a:t>m </a:t>
            </a:r>
            <a:r>
              <a:rPr sz="800" spc="-5" dirty="0">
                <a:latin typeface="Calibri"/>
                <a:cs typeface="Calibri"/>
              </a:rPr>
              <a:t>roo</a:t>
            </a:r>
            <a:r>
              <a:rPr sz="800" spc="-10" dirty="0">
                <a:latin typeface="Calibri"/>
                <a:cs typeface="Calibri"/>
              </a:rPr>
              <a:t>m</a:t>
            </a:r>
            <a:r>
              <a:rPr sz="800" spc="-5" dirty="0">
                <a:latin typeface="Calibri"/>
                <a:cs typeface="Calibri"/>
              </a:rPr>
              <a:t> once client is roo</a:t>
            </a:r>
            <a:r>
              <a:rPr sz="800" spc="-10" dirty="0">
                <a:latin typeface="Calibri"/>
                <a:cs typeface="Calibri"/>
              </a:rPr>
              <a:t>med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12" name="object 112"/>
          <p:cNvSpPr txBox="1"/>
          <p:nvPr/>
        </p:nvSpPr>
        <p:spPr>
          <a:xfrm>
            <a:off x="4818856" y="4580731"/>
            <a:ext cx="915669" cy="685800"/>
          </a:xfrm>
          <a:prstGeom prst="rect">
            <a:avLst/>
          </a:prstGeom>
          <a:ln w="3175">
            <a:solidFill>
              <a:srgbClr val="40404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86690" marR="39370" indent="-156210">
              <a:lnSpc>
                <a:spcPct val="100000"/>
              </a:lnSpc>
            </a:pPr>
            <a:r>
              <a:rPr sz="800" spc="-5" dirty="0">
                <a:latin typeface="Calibri"/>
                <a:cs typeface="Calibri"/>
              </a:rPr>
              <a:t>Reviews AS</a:t>
            </a:r>
            <a:r>
              <a:rPr sz="800" spc="-10" dirty="0">
                <a:latin typeface="Calibri"/>
                <a:cs typeface="Calibri"/>
              </a:rPr>
              <a:t>Q </a:t>
            </a:r>
            <a:r>
              <a:rPr sz="800" spc="-5" dirty="0">
                <a:latin typeface="Calibri"/>
                <a:cs typeface="Calibri"/>
              </a:rPr>
              <a:t>results </a:t>
            </a:r>
            <a:r>
              <a:rPr sz="800" spc="-10" dirty="0">
                <a:latin typeface="Calibri"/>
                <a:cs typeface="Calibri"/>
              </a:rPr>
              <a:t>wi</a:t>
            </a:r>
            <a:r>
              <a:rPr sz="800" spc="-5" dirty="0">
                <a:latin typeface="Calibri"/>
                <a:cs typeface="Calibri"/>
              </a:rPr>
              <a:t>th parents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13" name="object 113"/>
          <p:cNvSpPr txBox="1"/>
          <p:nvPr/>
        </p:nvSpPr>
        <p:spPr>
          <a:xfrm>
            <a:off x="1151731" y="5723731"/>
            <a:ext cx="915669" cy="687070"/>
          </a:xfrm>
          <a:prstGeom prst="rect">
            <a:avLst/>
          </a:prstGeom>
          <a:ln w="3175">
            <a:solidFill>
              <a:srgbClr val="40404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147320">
              <a:lnSpc>
                <a:spcPct val="100000"/>
              </a:lnSpc>
            </a:pPr>
            <a:r>
              <a:rPr sz="800" spc="-5" dirty="0">
                <a:latin typeface="Calibri"/>
                <a:cs typeface="Calibri"/>
              </a:rPr>
              <a:t>Baby Day Prep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14" name="object 114"/>
          <p:cNvSpPr txBox="1"/>
          <p:nvPr/>
        </p:nvSpPr>
        <p:spPr>
          <a:xfrm>
            <a:off x="2409031" y="5723731"/>
            <a:ext cx="915669" cy="687070"/>
          </a:xfrm>
          <a:prstGeom prst="rect">
            <a:avLst/>
          </a:prstGeom>
          <a:ln w="3175">
            <a:solidFill>
              <a:srgbClr val="40404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336550" marR="121920" indent="-225425"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Da</a:t>
            </a:r>
            <a:r>
              <a:rPr sz="800" spc="-5" dirty="0">
                <a:latin typeface="Calibri"/>
                <a:cs typeface="Calibri"/>
              </a:rPr>
              <a:t>y of Baby Day Clinic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15" name="object 115"/>
          <p:cNvSpPr txBox="1"/>
          <p:nvPr/>
        </p:nvSpPr>
        <p:spPr>
          <a:xfrm>
            <a:off x="3552031" y="5723731"/>
            <a:ext cx="915669" cy="687070"/>
          </a:xfrm>
          <a:prstGeom prst="rect">
            <a:avLst/>
          </a:prstGeom>
          <a:ln w="3175">
            <a:solidFill>
              <a:srgbClr val="404040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79375">
              <a:lnSpc>
                <a:spcPct val="100000"/>
              </a:lnSpc>
            </a:pPr>
            <a:r>
              <a:rPr sz="800" dirty="0">
                <a:latin typeface="Calibri"/>
                <a:cs typeface="Calibri"/>
              </a:rPr>
              <a:t>Da</a:t>
            </a:r>
            <a:r>
              <a:rPr sz="800" spc="-5" dirty="0">
                <a:latin typeface="Calibri"/>
                <a:cs typeface="Calibri"/>
              </a:rPr>
              <a:t>y of Office Visit</a:t>
            </a:r>
            <a:endParaRPr sz="800">
              <a:latin typeface="Calibri"/>
              <a:cs typeface="Calibri"/>
            </a:endParaRPr>
          </a:p>
        </p:txBody>
      </p:sp>
      <p:sp>
        <p:nvSpPr>
          <p:cNvPr id="116" name="object 116"/>
          <p:cNvSpPr/>
          <p:nvPr/>
        </p:nvSpPr>
        <p:spPr>
          <a:xfrm>
            <a:off x="3225292" y="3724275"/>
            <a:ext cx="89535" cy="95250"/>
          </a:xfrm>
          <a:custGeom>
            <a:avLst/>
            <a:gdLst/>
            <a:ahLst/>
            <a:cxnLst/>
            <a:rect l="l" t="t" r="r" b="b"/>
            <a:pathLst>
              <a:path w="89535" h="95250">
                <a:moveTo>
                  <a:pt x="3682" y="0"/>
                </a:moveTo>
                <a:lnTo>
                  <a:pt x="2073" y="7332"/>
                </a:lnTo>
                <a:lnTo>
                  <a:pt x="6434" y="19197"/>
                </a:lnTo>
                <a:lnTo>
                  <a:pt x="9242" y="31394"/>
                </a:lnTo>
                <a:lnTo>
                  <a:pt x="10498" y="43780"/>
                </a:lnTo>
                <a:lnTo>
                  <a:pt x="10202" y="56210"/>
                </a:lnTo>
                <a:lnTo>
                  <a:pt x="8353" y="68541"/>
                </a:lnTo>
                <a:lnTo>
                  <a:pt x="4953" y="80629"/>
                </a:lnTo>
                <a:lnTo>
                  <a:pt x="0" y="92328"/>
                </a:lnTo>
                <a:lnTo>
                  <a:pt x="3682" y="95250"/>
                </a:lnTo>
                <a:lnTo>
                  <a:pt x="89407" y="47625"/>
                </a:lnTo>
                <a:lnTo>
                  <a:pt x="3682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7" name="object 117"/>
          <p:cNvSpPr/>
          <p:nvPr/>
        </p:nvSpPr>
        <p:spPr>
          <a:xfrm>
            <a:off x="4229100" y="3771900"/>
            <a:ext cx="514350" cy="1143000"/>
          </a:xfrm>
          <a:custGeom>
            <a:avLst/>
            <a:gdLst/>
            <a:ahLst/>
            <a:cxnLst/>
            <a:rect l="l" t="t" r="r" b="b"/>
            <a:pathLst>
              <a:path w="514350" h="1143000">
                <a:moveTo>
                  <a:pt x="0" y="0"/>
                </a:moveTo>
                <a:lnTo>
                  <a:pt x="228600" y="0"/>
                </a:lnTo>
                <a:lnTo>
                  <a:pt x="228600" y="1143000"/>
                </a:lnTo>
                <a:lnTo>
                  <a:pt x="514350" y="1143000"/>
                </a:lnTo>
              </a:path>
            </a:pathLst>
          </a:custGeom>
          <a:ln w="12700">
            <a:solidFill>
              <a:srgbClr val="40404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8" name="object 118"/>
          <p:cNvSpPr/>
          <p:nvPr/>
        </p:nvSpPr>
        <p:spPr>
          <a:xfrm>
            <a:off x="4721478" y="4867275"/>
            <a:ext cx="88900" cy="95250"/>
          </a:xfrm>
          <a:custGeom>
            <a:avLst/>
            <a:gdLst/>
            <a:ahLst/>
            <a:cxnLst/>
            <a:rect l="l" t="t" r="r" b="b"/>
            <a:pathLst>
              <a:path w="88900" h="95250">
                <a:moveTo>
                  <a:pt x="2921" y="0"/>
                </a:moveTo>
                <a:lnTo>
                  <a:pt x="2026" y="7266"/>
                </a:lnTo>
                <a:lnTo>
                  <a:pt x="6359" y="19138"/>
                </a:lnTo>
                <a:lnTo>
                  <a:pt x="9151" y="31344"/>
                </a:lnTo>
                <a:lnTo>
                  <a:pt x="10402" y="43740"/>
                </a:lnTo>
                <a:lnTo>
                  <a:pt x="10112" y="56180"/>
                </a:lnTo>
                <a:lnTo>
                  <a:pt x="8282" y="68521"/>
                </a:lnTo>
                <a:lnTo>
                  <a:pt x="4911" y="80619"/>
                </a:lnTo>
                <a:lnTo>
                  <a:pt x="0" y="92329"/>
                </a:lnTo>
                <a:lnTo>
                  <a:pt x="2921" y="95250"/>
                </a:lnTo>
                <a:lnTo>
                  <a:pt x="88646" y="47625"/>
                </a:lnTo>
                <a:lnTo>
                  <a:pt x="2921" y="0"/>
                </a:lnTo>
                <a:close/>
              </a:path>
            </a:pathLst>
          </a:custGeom>
          <a:solidFill>
            <a:srgbClr val="40404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aphicFrame>
        <p:nvGraphicFramePr>
          <p:cNvPr id="110" name="object 110"/>
          <p:cNvGraphicFramePr>
            <a:graphicFrameLocks noGrp="1"/>
          </p:cNvGraphicFramePr>
          <p:nvPr/>
        </p:nvGraphicFramePr>
        <p:xfrm>
          <a:off x="931068" y="3436143"/>
          <a:ext cx="2315367" cy="68659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51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258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76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4168">
                <a:tc rowSpan="2">
                  <a:txBody>
                    <a:bodyPr/>
                    <a:lstStyle/>
                    <a:p>
                      <a:pPr marL="90805" marR="99695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Calibri"/>
                          <a:cs typeface="Calibri"/>
                        </a:rPr>
                        <a:t>Scrub schedule: Note any appointments </a:t>
                      </a:r>
                      <a:r>
                        <a:rPr sz="800" spc="-5" dirty="0">
                          <a:latin typeface="Calibri"/>
                          <a:cs typeface="Calibri"/>
                        </a:rPr>
                        <a:t>w</a:t>
                      </a:r>
                      <a:r>
                        <a:rPr sz="800" dirty="0">
                          <a:latin typeface="Calibri"/>
                          <a:cs typeface="Calibri"/>
                        </a:rPr>
                        <a:t>/ ASQCPLT in appt notes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solidFill>
                        <a:srgbClr val="404040"/>
                      </a:solidFill>
                      <a:prstDash val="solid"/>
                    </a:lnL>
                    <a:lnR w="3175">
                      <a:solidFill>
                        <a:srgbClr val="404040"/>
                      </a:solidFill>
                      <a:prstDash val="solid"/>
                    </a:lnR>
                    <a:lnT w="3175">
                      <a:solidFill>
                        <a:srgbClr val="404040"/>
                      </a:solidFill>
                      <a:prstDash val="solid"/>
                    </a:lnT>
                    <a:lnB w="3175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solidFill>
                        <a:srgbClr val="404040"/>
                      </a:solidFill>
                      <a:prstDash val="solid"/>
                    </a:lnL>
                    <a:lnR w="3175">
                      <a:solidFill>
                        <a:srgbClr val="404040"/>
                      </a:solidFill>
                      <a:prstDash val="solid"/>
                    </a:lnR>
                    <a:lnT w="3175">
                      <a:solidFill>
                        <a:srgbClr val="404040"/>
                      </a:solidFill>
                      <a:prstDash val="solid"/>
                    </a:lnT>
                    <a:lnB w="12700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solidFill>
                        <a:srgbClr val="404040"/>
                      </a:solidFill>
                      <a:prstDash val="solid"/>
                    </a:lnL>
                    <a:lnT w="3175">
                      <a:solidFill>
                        <a:srgbClr val="404040"/>
                      </a:solidFill>
                      <a:prstDash val="solid"/>
                    </a:lnT>
                    <a:lnB w="12700">
                      <a:solidFill>
                        <a:srgbClr val="404040"/>
                      </a:solidFill>
                      <a:prstDash val="solid"/>
                    </a:lnB>
                  </a:tcPr>
                </a:tc>
                <a:tc rowSpan="2">
                  <a:txBody>
                    <a:bodyPr/>
                    <a:lstStyle/>
                    <a:p>
                      <a:pPr marL="3810" marR="51435" algn="ctr">
                        <a:lnSpc>
                          <a:spcPct val="100000"/>
                        </a:lnSpc>
                      </a:pPr>
                      <a:r>
                        <a:rPr sz="800" dirty="0">
                          <a:latin typeface="Calibri"/>
                          <a:cs typeface="Calibri"/>
                        </a:rPr>
                        <a:t>Retrieve completed ASQ from provide</a:t>
                      </a:r>
                      <a:r>
                        <a:rPr sz="800" spc="-5" dirty="0">
                          <a:latin typeface="Calibri"/>
                          <a:cs typeface="Calibri"/>
                        </a:rPr>
                        <a:t>r</a:t>
                      </a:r>
                      <a:r>
                        <a:rPr sz="800" dirty="0">
                          <a:latin typeface="Calibri"/>
                          <a:cs typeface="Calibri"/>
                        </a:rPr>
                        <a:t>/ team box</a:t>
                      </a:r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R w="3175">
                      <a:solidFill>
                        <a:srgbClr val="404040"/>
                      </a:solidFill>
                      <a:prstDash val="solid"/>
                    </a:lnR>
                    <a:lnT w="3175">
                      <a:solidFill>
                        <a:srgbClr val="404040"/>
                      </a:solidFill>
                      <a:prstDash val="solid"/>
                    </a:lnT>
                    <a:lnB w="3175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solidFill>
                        <a:srgbClr val="404040"/>
                      </a:solidFill>
                      <a:prstDash val="solid"/>
                    </a:lnL>
                    <a:lnB w="12700">
                      <a:solidFill>
                        <a:srgbClr val="40404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2425"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L w="3175">
                      <a:solidFill>
                        <a:srgbClr val="404040"/>
                      </a:solidFill>
                      <a:prstDash val="solid"/>
                    </a:lnL>
                    <a:lnR w="3175">
                      <a:solidFill>
                        <a:srgbClr val="404040"/>
                      </a:solidFill>
                      <a:prstDash val="solid"/>
                    </a:lnR>
                    <a:lnT w="3175">
                      <a:solidFill>
                        <a:srgbClr val="404040"/>
                      </a:solidFill>
                      <a:prstDash val="solid"/>
                    </a:lnT>
                    <a:lnB w="3175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solidFill>
                        <a:srgbClr val="404040"/>
                      </a:solidFill>
                      <a:prstDash val="solid"/>
                    </a:lnL>
                    <a:lnR w="3175">
                      <a:solidFill>
                        <a:srgbClr val="404040"/>
                      </a:solidFill>
                      <a:prstDash val="solid"/>
                    </a:lnR>
                    <a:lnT w="12700">
                      <a:solidFill>
                        <a:srgbClr val="40404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solidFill>
                        <a:srgbClr val="404040"/>
                      </a:solidFill>
                      <a:prstDash val="solid"/>
                    </a:lnL>
                    <a:lnT w="12700">
                      <a:solidFill>
                        <a:srgbClr val="404040"/>
                      </a:solidFill>
                      <a:prstDash val="solid"/>
                    </a:lnT>
                    <a:lnB w="3175">
                      <a:solidFill>
                        <a:srgbClr val="404040"/>
                      </a:solidFill>
                      <a:prstDash val="solid"/>
                    </a:lnB>
                  </a:tcPr>
                </a:tc>
                <a:tc v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>
                    <a:lnR w="3175">
                      <a:solidFill>
                        <a:srgbClr val="404040"/>
                      </a:solidFill>
                      <a:prstDash val="solid"/>
                    </a:lnR>
                    <a:lnT w="3175">
                      <a:solidFill>
                        <a:srgbClr val="404040"/>
                      </a:solidFill>
                      <a:prstDash val="solid"/>
                    </a:lnT>
                    <a:lnB w="3175">
                      <a:solidFill>
                        <a:srgbClr val="40404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endParaRPr sz="800">
                        <a:latin typeface="Calibri"/>
                        <a:cs typeface="Calibri"/>
                      </a:endParaRPr>
                    </a:p>
                  </a:txBody>
                  <a:tcPr marL="0" marR="0" marT="0" marB="0">
                    <a:lnL w="3175">
                      <a:solidFill>
                        <a:srgbClr val="404040"/>
                      </a:solidFill>
                      <a:prstDash val="solid"/>
                    </a:lnL>
                    <a:lnT w="12700">
                      <a:solidFill>
                        <a:srgbClr val="40404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19" name="Picture 118">
            <a:extLst>
              <a:ext uri="{FF2B5EF4-FFF2-40B4-BE49-F238E27FC236}">
                <a16:creationId xmlns:a16="http://schemas.microsoft.com/office/drawing/2014/main" id="{B6EC013A-9D72-47A8-955A-489F2DAA0610}"/>
              </a:ext>
            </a:extLst>
          </p:cNvPr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77067" y="6787937"/>
            <a:ext cx="865908" cy="86590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258</Words>
  <Application>Microsoft Office PowerPoint</Application>
  <PresentationFormat>Custom</PresentationFormat>
  <Paragraphs>25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kappesc</dc:creator>
  <cp:keywords>&lt;Baby Day CMA&gt; &lt;Baby Day Front Desk&gt; &lt;CMA&gt; &lt;PCP&gt; &lt;Color Key&gt;</cp:keywords>
  <cp:lastModifiedBy>Caroline Freeman</cp:lastModifiedBy>
  <cp:revision>1</cp:revision>
  <dcterms:created xsi:type="dcterms:W3CDTF">2020-07-23T13:04:00Z</dcterms:created>
  <dcterms:modified xsi:type="dcterms:W3CDTF">2020-12-28T19:11:31Z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2019-10-15T00:00:00Z</vt:filetime>
  </property>
  <property fmtid="{D5CDD505-2E9C-101B-9397-08002B2CF9AE}" pid="3" name="LastSaved">
    <vt:filetime>2020-07-23T00:00:00Z</vt:filetime>
  </property>
</Properties>
</file>