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256" r:id="rId2"/>
    <p:sldId id="297" r:id="rId3"/>
    <p:sldId id="257" r:id="rId4"/>
    <p:sldId id="286" r:id="rId5"/>
    <p:sldId id="266" r:id="rId6"/>
    <p:sldId id="295" r:id="rId7"/>
    <p:sldId id="263" r:id="rId8"/>
    <p:sldId id="285" r:id="rId9"/>
    <p:sldId id="268" r:id="rId10"/>
    <p:sldId id="264" r:id="rId11"/>
    <p:sldId id="276" r:id="rId12"/>
    <p:sldId id="277" r:id="rId13"/>
    <p:sldId id="278" r:id="rId14"/>
    <p:sldId id="283" r:id="rId15"/>
    <p:sldId id="267" r:id="rId16"/>
    <p:sldId id="284" r:id="rId17"/>
    <p:sldId id="271" r:id="rId18"/>
    <p:sldId id="258" r:id="rId19"/>
    <p:sldId id="274" r:id="rId20"/>
    <p:sldId id="279" r:id="rId21"/>
    <p:sldId id="280" r:id="rId22"/>
    <p:sldId id="281" r:id="rId23"/>
    <p:sldId id="275" r:id="rId24"/>
    <p:sldId id="282" r:id="rId25"/>
    <p:sldId id="298" r:id="rId26"/>
    <p:sldId id="293" r:id="rId27"/>
    <p:sldId id="269" r:id="rId28"/>
    <p:sldId id="270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6" r:id="rId37"/>
    <p:sldId id="273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A00"/>
    <a:srgbClr val="FF2549"/>
    <a:srgbClr val="1D3A00"/>
    <a:srgbClr val="007033"/>
    <a:srgbClr val="5EEC3C"/>
    <a:srgbClr val="990099"/>
    <a:srgbClr val="CC0099"/>
    <a:srgbClr val="FE9202"/>
    <a:srgbClr val="00AACC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>
      <p:cViewPr>
        <p:scale>
          <a:sx n="83" d="100"/>
          <a:sy n="83" d="100"/>
        </p:scale>
        <p:origin x="-2424" y="-1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202021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877160"/>
            <a:ext cx="8231372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6C1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281175"/>
            <a:ext cx="626090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C1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044700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6C1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ved=2ahUKEwjNxtb5k_viAhWEvp4KHVa2AMYQjRx6BAgBEAU&amp;url=https://en.wikipedia.org/wiki/Bad_breath&amp;psig=AOvVaw15v-yU65e8px9aBcl_7ZG-&amp;ust=156122441278600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www.google.com/url?sa=i&amp;rct=j&amp;q=&amp;esrc=s&amp;source=images&amp;cd=&amp;ved=2ahUKEwjCvMmZlPviAhXWop4KHVPSCOAQjRx6BAgBEAU&amp;url=https://www.dentalcare.com/en-us/professional-education/ce-courses/ce541/xerostomia-and-dry-mouth&amp;psig=AOvVaw39UZY7nqLuE-JNQvG1Pk0p&amp;ust=156122652287318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ved=2ahUKEwi-jPf3nPviAhVMj54KHaKPDNIQjRx6BAgBEAU&amp;url=https://www.healthline.com/health/sore-throat&amp;psig=AOvVaw0GzVbbOIC9Mj6XbdkNtgpp&amp;ust=156122887008051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ved=2ahUKEwiRu7i3gYrjAhWuJzQIHaOzBLwQjRx6BAgBEAU&amp;url=https://www.atsu.edu/faculty/chamberlain/mosdoh/periodontaldisease.htm&amp;psig=AOvVaw1g0em4-PiW6TrQBDB3VdDr&amp;ust=156173687277335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75" y="1197405"/>
            <a:ext cx="5191969" cy="1369729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Britannic Bold" panose="020B0903060703020204" pitchFamily="34" charset="0"/>
              </a:rPr>
              <a:t>Tobacco and </a:t>
            </a:r>
            <a:br>
              <a:rPr lang="en-US" sz="4800" dirty="0">
                <a:latin typeface="Britannic Bold" panose="020B0903060703020204" pitchFamily="34" charset="0"/>
              </a:rPr>
            </a:br>
            <a:r>
              <a:rPr lang="en-US" sz="4800" dirty="0">
                <a:latin typeface="Britannic Bold" panose="020B0903060703020204" pitchFamily="34" charset="0"/>
              </a:rPr>
              <a:t>Oral Health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8475" y="2877160"/>
            <a:ext cx="510830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By: Rachel </a:t>
            </a:r>
            <a:r>
              <a:rPr lang="en-US" dirty="0" smtClean="0"/>
              <a:t>Morsette, DA </a:t>
            </a:r>
            <a:r>
              <a:rPr lang="en-US" dirty="0" smtClean="0"/>
              <a:t>&amp; Jourdan Burklund, EPDH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832" y="1502815"/>
            <a:ext cx="1985166" cy="610820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effectLst/>
              </a:rPr>
              <a:t>Calculus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19" y="1655519"/>
            <a:ext cx="2517517" cy="16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6832" y="3487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81" y="156095"/>
            <a:ext cx="2347290" cy="165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9197" y="156095"/>
            <a:ext cx="95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6C1A00"/>
                </a:solidFill>
              </a:rPr>
              <a:t>Staining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84" y="3266267"/>
            <a:ext cx="2444941" cy="155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20489" y="3487980"/>
            <a:ext cx="290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6C1A00"/>
                </a:solidFill>
              </a:rPr>
              <a:t>Plaque-Induced Gingivitis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2078124"/>
            <a:ext cx="1915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“Tartar”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Can contribute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to gum disease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4570" y="539949"/>
            <a:ext cx="219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Primarily cosmetic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56AD82-6E0C-478C-AA7B-3AD957EBDF65}"/>
              </a:ext>
            </a:extLst>
          </p:cNvPr>
          <p:cNvSpPr txBox="1"/>
          <p:nvPr/>
        </p:nvSpPr>
        <p:spPr>
          <a:xfrm>
            <a:off x="3547986" y="3793390"/>
            <a:ext cx="2906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Inflammation of the gums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Reversible form of gum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Can lead to periodontitis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C5D2DA7C-E326-40AD-90C2-BEEF0EFAE354}"/>
              </a:ext>
            </a:extLst>
          </p:cNvPr>
          <p:cNvCxnSpPr>
            <a:cxnSpLocks/>
          </p:cNvCxnSpPr>
          <p:nvPr/>
        </p:nvCxnSpPr>
        <p:spPr>
          <a:xfrm flipH="1">
            <a:off x="4744771" y="1995101"/>
            <a:ext cx="994697" cy="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97E451A2-F81C-47D8-B753-4FE5EA643A88}"/>
              </a:ext>
            </a:extLst>
          </p:cNvPr>
          <p:cNvCxnSpPr>
            <a:cxnSpLocks/>
          </p:cNvCxnSpPr>
          <p:nvPr/>
        </p:nvCxnSpPr>
        <p:spPr>
          <a:xfrm>
            <a:off x="4491563" y="505288"/>
            <a:ext cx="1789506" cy="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423982C7-5A1A-4290-B20F-0901FD26B46C}"/>
              </a:ext>
            </a:extLst>
          </p:cNvPr>
          <p:cNvCxnSpPr>
            <a:cxnSpLocks/>
          </p:cNvCxnSpPr>
          <p:nvPr/>
        </p:nvCxnSpPr>
        <p:spPr>
          <a:xfrm flipV="1">
            <a:off x="3640511" y="3821800"/>
            <a:ext cx="2704570" cy="940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" y="4285534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980" y="1497126"/>
            <a:ext cx="1985166" cy="610820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effectLst/>
              </a:rPr>
              <a:t>Halitosis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6832" y="3487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1874" y="116056"/>
            <a:ext cx="118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6C1A00"/>
                </a:solidFill>
              </a:rPr>
              <a:t>Tooth Loss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7017" y="3303314"/>
            <a:ext cx="137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6C1A00"/>
                </a:solidFill>
              </a:rPr>
              <a:t>Xerostomia</a:t>
            </a:r>
          </a:p>
        </p:txBody>
      </p:sp>
      <p:pic>
        <p:nvPicPr>
          <p:cNvPr id="3" name="Picture 2" descr="Image result for halitos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1393087"/>
            <a:ext cx="1597143" cy="22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xerostom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3239557"/>
            <a:ext cx="2640239" cy="17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4" y="102449"/>
            <a:ext cx="3110611" cy="23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17245" y="485388"/>
            <a:ext cx="3859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Heavy smokers are at 3-fold greater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risk of tooth loss compared to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non-smokers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1243" y="2107946"/>
            <a:ext cx="2245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Present in 80% of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people who smoke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6590" y="3796471"/>
            <a:ext cx="1870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“Dry mouth”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Can lead to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rampant caries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6770" y="3640685"/>
            <a:ext cx="1562033" cy="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4130" y="433880"/>
            <a:ext cx="3477232" cy="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08475" y="1960930"/>
            <a:ext cx="1151547" cy="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" y="4319861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5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832" y="3487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6364" y="251936"/>
            <a:ext cx="140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6C1A00"/>
                </a:solidFill>
              </a:rPr>
              <a:t>Leukoedema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2593" y="2877160"/>
            <a:ext cx="257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6C1A00"/>
                </a:solidFill>
              </a:rPr>
              <a:t>Nicotinic Stomatitis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63" y="0"/>
            <a:ext cx="3767237" cy="2695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2174406"/>
            <a:ext cx="2901395" cy="29690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76763" y="3299397"/>
            <a:ext cx="3537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Keratinized (white) palate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Red, raised dots (inflamed minor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salivary glands)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1425" y="654308"/>
            <a:ext cx="2680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Excess fluid in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Opalescent appearance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193F2D2-12E2-4189-8494-43E3390C2955}"/>
              </a:ext>
            </a:extLst>
          </p:cNvPr>
          <p:cNvCxnSpPr>
            <a:cxnSpLocks/>
          </p:cNvCxnSpPr>
          <p:nvPr/>
        </p:nvCxnSpPr>
        <p:spPr>
          <a:xfrm>
            <a:off x="2434130" y="586585"/>
            <a:ext cx="2901395" cy="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07BAC266-8AD4-42D0-98AF-06DEA060C8F6}"/>
              </a:ext>
            </a:extLst>
          </p:cNvPr>
          <p:cNvCxnSpPr>
            <a:cxnSpLocks/>
          </p:cNvCxnSpPr>
          <p:nvPr/>
        </p:nvCxnSpPr>
        <p:spPr>
          <a:xfrm flipH="1">
            <a:off x="4961519" y="3246492"/>
            <a:ext cx="2206466" cy="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22727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4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832" y="3487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1425" y="284976"/>
            <a:ext cx="284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6C1A00"/>
                </a:solidFill>
              </a:rPr>
              <a:t>Mouth and Throat Irritation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50" y="2677584"/>
            <a:ext cx="257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6C1A00"/>
                </a:solidFill>
              </a:rPr>
              <a:t>Smoker’s Melanosis</a:t>
            </a:r>
          </a:p>
        </p:txBody>
      </p:sp>
      <p:pic>
        <p:nvPicPr>
          <p:cNvPr id="2050" name="Picture 2" descr="Image result for mouth and throat irritation from smok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93" y="128470"/>
            <a:ext cx="3728920" cy="20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34" y="2647789"/>
            <a:ext cx="3620061" cy="2419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9050" y="3046916"/>
            <a:ext cx="30192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Excessive melanin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pigmentation proportional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to amount of smoking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Can fade back to normal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after smoking ceases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May take months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6C1A00"/>
                </a:solidFill>
              </a:rPr>
              <a:t>or years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1425" y="654308"/>
            <a:ext cx="2656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Usually due to the heat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of the smoke inhaled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7CFB54C-6794-4B72-A8D9-1C16ED552B57}"/>
              </a:ext>
            </a:extLst>
          </p:cNvPr>
          <p:cNvCxnSpPr>
            <a:cxnSpLocks/>
          </p:cNvCxnSpPr>
          <p:nvPr/>
        </p:nvCxnSpPr>
        <p:spPr>
          <a:xfrm flipH="1">
            <a:off x="5793641" y="3029865"/>
            <a:ext cx="2290574" cy="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2F0150E-3133-4861-B3C1-F4C9F43BA76C}"/>
              </a:ext>
            </a:extLst>
          </p:cNvPr>
          <p:cNvCxnSpPr>
            <a:cxnSpLocks/>
          </p:cNvCxnSpPr>
          <p:nvPr/>
        </p:nvCxnSpPr>
        <p:spPr>
          <a:xfrm>
            <a:off x="2379969" y="654308"/>
            <a:ext cx="2901395" cy="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74671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832" y="3487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1425" y="284976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6C1A00"/>
                </a:solidFill>
              </a:rPr>
              <a:t>Periodontitis</a:t>
            </a:r>
            <a:endParaRPr lang="en-US" b="1" u="sng" dirty="0">
              <a:solidFill>
                <a:srgbClr val="6C1A00"/>
              </a:solidFill>
            </a:endParaRPr>
          </a:p>
        </p:txBody>
      </p:sp>
      <p:pic>
        <p:nvPicPr>
          <p:cNvPr id="1026" name="Picture 2" descr="Image result for periodontal disea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45" y="1528575"/>
            <a:ext cx="66103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11FB67-3469-46D9-968F-9EFBAC7D9D08}"/>
              </a:ext>
            </a:extLst>
          </p:cNvPr>
          <p:cNvSpPr txBox="1"/>
          <p:nvPr/>
        </p:nvSpPr>
        <p:spPr>
          <a:xfrm>
            <a:off x="2281425" y="654308"/>
            <a:ext cx="6088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Irreversible form of periodontal disease (aka “gum disease”)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Breakdown of structure surrounding tooth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6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Periodontitis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Twice </a:t>
            </a:r>
            <a:r>
              <a:rPr lang="en-US" dirty="0"/>
              <a:t>the risk of gum disease compared to non-smoker</a:t>
            </a:r>
          </a:p>
          <a:p>
            <a:r>
              <a:rPr lang="en-US" dirty="0"/>
              <a:t>The more cigarettes you smoke, and the longer you smoke, the greater the risk for gum disease</a:t>
            </a:r>
          </a:p>
          <a:p>
            <a:r>
              <a:rPr lang="en-US" dirty="0"/>
              <a:t>Treatments for gum disease may not work as well for people who smoke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301502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4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832" y="3487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1425" y="284976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6C1A00"/>
                </a:solidFill>
              </a:rPr>
              <a:t>Periodontitis</a:t>
            </a:r>
            <a:endParaRPr lang="en-US" b="1" u="sng" dirty="0">
              <a:solidFill>
                <a:srgbClr val="6C1A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891995"/>
            <a:ext cx="28575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23" y="891995"/>
            <a:ext cx="2690277" cy="2067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39" y="2949395"/>
            <a:ext cx="3069687" cy="2184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3515" y="104165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C1A00"/>
                </a:solidFill>
              </a:rPr>
              <a:t>No bone loss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6159" y="1655520"/>
            <a:ext cx="116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6C1A00"/>
                </a:solidFill>
              </a:rPr>
              <a:t>Moderate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bone loss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9585" y="2589692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C1A00"/>
                </a:solidFill>
              </a:rPr>
              <a:t>Severe bone loss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33515" y="1350110"/>
            <a:ext cx="1265535" cy="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66282" y="2266340"/>
            <a:ext cx="938178" cy="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77411" y="2877160"/>
            <a:ext cx="1527049" cy="0"/>
          </a:xfrm>
          <a:prstGeom prst="line">
            <a:avLst/>
          </a:prstGeom>
          <a:ln>
            <a:solidFill>
              <a:srgbClr val="6C1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68276" y="2877160"/>
            <a:ext cx="9134" cy="305410"/>
          </a:xfrm>
          <a:prstGeom prst="straightConnector1">
            <a:avLst/>
          </a:prstGeom>
          <a:ln>
            <a:solidFill>
              <a:srgbClr val="6C1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3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9600" dirty="0">
                <a:solidFill>
                  <a:srgbClr val="6C1A00"/>
                </a:solidFill>
                <a:latin typeface="Britannic Bold" panose="020B0903060703020204" pitchFamily="34" charset="0"/>
              </a:rPr>
              <a:t>Link between Diabetes, Tobacco use and Periodontal Disease</a:t>
            </a:r>
            <a:endParaRPr lang="en-US" sz="9600" dirty="0">
              <a:latin typeface="Britannic Bold" panose="020B0903060703020204" pitchFamily="34" charset="0"/>
            </a:endParaRPr>
          </a:p>
          <a:p>
            <a:pPr marL="0" indent="0" algn="l">
              <a:buNone/>
            </a:pPr>
            <a:r>
              <a:rPr lang="en-US" sz="2000" dirty="0">
                <a:latin typeface="Bernard MT Condensed" panose="02050806060905020404" pitchFamily="18" charset="0"/>
              </a:rPr>
              <a:t>	</a:t>
            </a:r>
          </a:p>
          <a:p>
            <a:pPr algn="l"/>
            <a:endParaRPr lang="en-US" sz="2000" dirty="0">
              <a:latin typeface="Bernard MT Condensed" panose="02050806060905020404" pitchFamily="18" charset="0"/>
            </a:endParaRPr>
          </a:p>
          <a:p>
            <a:pPr marL="0" indent="0" algn="l">
              <a:buNone/>
            </a:pPr>
            <a:r>
              <a:rPr lang="en-US" sz="2000" dirty="0">
                <a:latin typeface="Bernard MT Condensed" panose="02050806060905020404" pitchFamily="18" charset="0"/>
              </a:rPr>
              <a:t>		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75" y="3078800"/>
            <a:ext cx="2031057" cy="1796704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54375" y="1350110"/>
            <a:ext cx="6260905" cy="25839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>
                <a:solidFill>
                  <a:srgbClr val="6C1A00"/>
                </a:solidFill>
              </a:rPr>
              <a:t>Tobacco use can increase the blood sugar levels and lead to insulin resistance</a:t>
            </a:r>
          </a:p>
          <a:p>
            <a:pPr marL="0" indent="0">
              <a:buNone/>
            </a:pPr>
            <a:endParaRPr lang="en-US" sz="5100" dirty="0"/>
          </a:p>
          <a:p>
            <a:pPr algn="l"/>
            <a:r>
              <a:rPr lang="en-US" sz="9600" dirty="0"/>
              <a:t>Smokers are 30-40% more likely to develop type 2 diabetes than non-smokers</a:t>
            </a:r>
          </a:p>
          <a:p>
            <a:pPr algn="l"/>
            <a:r>
              <a:rPr lang="en-US" sz="9600" dirty="0"/>
              <a:t>People who smoke and are diabetic have a more difficult time controlling their insulin levels than non-smokers</a:t>
            </a:r>
          </a:p>
          <a:p>
            <a:pPr algn="l"/>
            <a:r>
              <a:rPr lang="en-US" sz="9600" dirty="0"/>
              <a:t>Uncontrolled diabetes is linked to periodontitis, and vice versa</a:t>
            </a:r>
          </a:p>
          <a:p>
            <a:pPr marL="0" indent="0" algn="l">
              <a:buNone/>
            </a:pPr>
            <a:r>
              <a:rPr lang="en-US" sz="2000" dirty="0">
                <a:latin typeface="Bernard MT Condensed" panose="02050806060905020404" pitchFamily="18" charset="0"/>
              </a:rPr>
              <a:t>	</a:t>
            </a:r>
          </a:p>
          <a:p>
            <a:pPr algn="l"/>
            <a:endParaRPr lang="en-US" sz="2000" dirty="0">
              <a:latin typeface="Bernard MT Condensed" panose="02050806060905020404" pitchFamily="18" charset="0"/>
            </a:endParaRPr>
          </a:p>
          <a:p>
            <a:pPr marL="0" indent="0" algn="l">
              <a:buNone/>
            </a:pPr>
            <a:r>
              <a:rPr lang="en-US" sz="2000" dirty="0">
                <a:latin typeface="Bernard MT Condensed" panose="02050806060905020404" pitchFamily="18" charset="0"/>
              </a:rPr>
              <a:t>		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Link to Diabetes Type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75" y="3078800"/>
            <a:ext cx="2031057" cy="179670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139697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246070" cy="763526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Pre-Malignant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Leukoplakia</a:t>
            </a:r>
          </a:p>
          <a:p>
            <a:r>
              <a:rPr lang="en-US" dirty="0" err="1"/>
              <a:t>Erythroplakia</a:t>
            </a:r>
            <a:endParaRPr lang="en-US" dirty="0"/>
          </a:p>
          <a:p>
            <a:r>
              <a:rPr lang="en-US" dirty="0"/>
              <a:t>Lichen Planus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0A2905-1DBA-4090-BDF7-A1FA78DC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90E3D8-8423-4D5A-9408-E0F8AF038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tobacco products harmful?</a:t>
            </a:r>
          </a:p>
          <a:p>
            <a:r>
              <a:rPr lang="en-US" dirty="0"/>
              <a:t>What oral conditions can be caused by tobacco products?</a:t>
            </a:r>
          </a:p>
          <a:p>
            <a:r>
              <a:rPr lang="en-US" dirty="0"/>
              <a:t>What can you do to help prevent serious issues caused by tobacco products?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8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832" y="3487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1425" y="284976"/>
            <a:ext cx="129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6C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Leukoplakia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1425" y="654308"/>
            <a:ext cx="2668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“White Lesion”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It has a malignancy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conversion rate ranging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from 0.1% to 17.5%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84" y="1"/>
            <a:ext cx="4030444" cy="2266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2722406"/>
            <a:ext cx="3952908" cy="2403569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" y="4295407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832" y="3487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060"/>
            <a:ext cx="907080" cy="120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1425" y="284976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solidFill>
                  <a:srgbClr val="6C1A00"/>
                </a:solidFill>
              </a:rPr>
              <a:t>Erythroplakia</a:t>
            </a:r>
            <a:endParaRPr lang="en-US" b="1" u="sng" dirty="0">
              <a:solidFill>
                <a:srgbClr val="6C1A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1425" y="654308"/>
            <a:ext cx="25950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“Red Lesion”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Smooth, red, velvety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Uncommon, but 90%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exhibit epithelial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dysplasia or squamous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cell carcinoma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C1A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26" y="255984"/>
            <a:ext cx="3359774" cy="4618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2665314"/>
            <a:ext cx="3571127" cy="23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832" y="3487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060"/>
            <a:ext cx="907080" cy="120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1425" y="284976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6C1A00"/>
                </a:solidFill>
              </a:rPr>
              <a:t>Lichen Planus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1425" y="654308"/>
            <a:ext cx="39890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White striations on buccal mucosa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Premalignant epithelial dysplasia can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look like lichen planus, so a biopsy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should be performed to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C1A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26" y="200383"/>
            <a:ext cx="2457450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2161431"/>
            <a:ext cx="2858587" cy="28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246070" cy="763526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Neoplastic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Squamous Cell Carcinoma</a:t>
            </a:r>
          </a:p>
          <a:p>
            <a:pPr lvl="1"/>
            <a:r>
              <a:rPr lang="en-US" dirty="0"/>
              <a:t>Aka Epidermoid Carcinoma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AB50FF-A8BB-494B-831D-A61F51BFD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060"/>
            <a:ext cx="907080" cy="12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832" y="3487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060"/>
            <a:ext cx="907080" cy="120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1425" y="284976"/>
            <a:ext cx="265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6C1A00"/>
                </a:solidFill>
              </a:rPr>
              <a:t>Squamous Cell Carcinoma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1425" y="654308"/>
            <a:ext cx="35519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Usually on floor of mouth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or on tongue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Physical characteristics are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extremely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1A00"/>
                </a:solidFill>
              </a:rPr>
              <a:t>Can look anywhere from flat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and pebbly to a large, ulcerated, </a:t>
            </a:r>
            <a:br>
              <a:rPr lang="en-US" dirty="0">
                <a:solidFill>
                  <a:srgbClr val="6C1A00"/>
                </a:solidFill>
              </a:rPr>
            </a:br>
            <a:r>
              <a:rPr lang="en-US" dirty="0">
                <a:solidFill>
                  <a:srgbClr val="6C1A00"/>
                </a:solidFill>
              </a:rPr>
              <a:t>indurated mass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520"/>
            <a:ext cx="2173889" cy="1430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84" y="3076687"/>
            <a:ext cx="2938766" cy="2205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33" y="3076687"/>
            <a:ext cx="3359510" cy="2248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78" y="0"/>
            <a:ext cx="2910922" cy="1947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687"/>
            <a:ext cx="2891279" cy="2168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78" y="1260094"/>
            <a:ext cx="2933565" cy="2147789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" y="79216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DA94F-AB09-4BE9-9C64-1407C0FD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Tobacco and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66C36E-4E8B-44C1-AFCE-AACEEC913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Smoking while pregnant can lead to:</a:t>
            </a:r>
          </a:p>
          <a:p>
            <a:pPr lvl="1"/>
            <a:r>
              <a:rPr lang="en-US" dirty="0"/>
              <a:t>Miscarriage</a:t>
            </a:r>
          </a:p>
          <a:p>
            <a:pPr lvl="1"/>
            <a:r>
              <a:rPr lang="en-US" dirty="0"/>
              <a:t>Low birth weight</a:t>
            </a:r>
          </a:p>
          <a:p>
            <a:pPr lvl="1"/>
            <a:r>
              <a:rPr lang="en-US" dirty="0"/>
              <a:t>Cleft lip/palate</a:t>
            </a:r>
          </a:p>
          <a:p>
            <a:pPr lvl="1"/>
            <a:r>
              <a:rPr lang="en-US" dirty="0"/>
              <a:t>Delayed tooth formation</a:t>
            </a:r>
          </a:p>
        </p:txBody>
      </p:sp>
      <p:pic>
        <p:nvPicPr>
          <p:cNvPr id="5122" name="Picture 2" descr="Image result for cleft palate">
            <a:extLst>
              <a:ext uri="{FF2B5EF4-FFF2-40B4-BE49-F238E27FC236}">
                <a16:creationId xmlns="" xmlns:a16="http://schemas.microsoft.com/office/drawing/2014/main" id="{3944A38E-DCE9-446D-904F-BAE9C1D8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1960930"/>
            <a:ext cx="2945633" cy="31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0988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5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FFB9B1-E44B-48B4-AB0F-485D2118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438556-D09B-4373-8C8A-A57B876A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cancer screenings</a:t>
            </a:r>
          </a:p>
          <a:p>
            <a:r>
              <a:rPr lang="en-US" dirty="0"/>
              <a:t>Regular, appropriate dental visits</a:t>
            </a:r>
          </a:p>
          <a:p>
            <a:r>
              <a:rPr lang="en-US" dirty="0"/>
              <a:t>Good home care habits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1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36" y="128470"/>
            <a:ext cx="8246070" cy="763526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Oral Cancer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abnormalities regularly</a:t>
            </a:r>
          </a:p>
          <a:p>
            <a:r>
              <a:rPr lang="en-US" dirty="0"/>
              <a:t>Asymmetry</a:t>
            </a:r>
          </a:p>
          <a:p>
            <a:r>
              <a:rPr lang="en-US" dirty="0"/>
              <a:t>Tongue, floor of the mouth</a:t>
            </a:r>
          </a:p>
          <a:p>
            <a:r>
              <a:rPr lang="en-US" dirty="0"/>
              <a:t>If a sore/lesion does not heal within 2 weeks, get it checked out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gauze">
            <a:extLst>
              <a:ext uri="{FF2B5EF4-FFF2-40B4-BE49-F238E27FC236}">
                <a16:creationId xmlns="" xmlns:a16="http://schemas.microsoft.com/office/drawing/2014/main" id="{DA8BB8E7-2955-45F0-BD6D-E81D9105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2089401"/>
            <a:ext cx="3054100" cy="3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mouth mirror">
            <a:extLst>
              <a:ext uri="{FF2B5EF4-FFF2-40B4-BE49-F238E27FC236}">
                <a16:creationId xmlns="" xmlns:a16="http://schemas.microsoft.com/office/drawing/2014/main" id="{CA535580-ADD7-4B00-88F8-BEA879B0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1172723"/>
            <a:ext cx="3975585" cy="39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6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Oral Cancer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large mirror and good light source</a:t>
            </a:r>
          </a:p>
          <a:p>
            <a:r>
              <a:rPr lang="en-US" dirty="0"/>
              <a:t>Flashlight, mouth-sized mirror, gauze/tissue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3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F343B-A562-40FD-9627-0BCF094F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6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Oral Cancer Screening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23F3A9-E0F8-4103-9476-9703B54A8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 and neck:</a:t>
            </a:r>
          </a:p>
          <a:p>
            <a:pPr lvl="1"/>
            <a:r>
              <a:rPr lang="en-US" dirty="0"/>
              <a:t>Symmetry: check for one-sided irregularities</a:t>
            </a:r>
          </a:p>
          <a:p>
            <a:pPr lvl="1"/>
            <a:r>
              <a:rPr lang="en-US" dirty="0"/>
              <a:t>Skin: check for sores, bumps, and discolorations</a:t>
            </a:r>
          </a:p>
          <a:p>
            <a:pPr lvl="1"/>
            <a:r>
              <a:rPr lang="en-US" dirty="0"/>
              <a:t>Neck: palpate lymph nodes for lumps or tender areas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4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115" y="0"/>
            <a:ext cx="4886560" cy="91623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/>
                <a:latin typeface="Britannic Bold" panose="020B0903060703020204" pitchFamily="34" charset="0"/>
              </a:rPr>
              <a:t>Carcinogens	</a:t>
            </a:r>
            <a:endParaRPr lang="en-US" sz="5300" dirty="0">
              <a:effectLst/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525" y="1808224"/>
            <a:ext cx="3512215" cy="2595985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endParaRPr lang="en-US" sz="1400" dirty="0"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en-US" sz="3200" dirty="0"/>
              <a:t>Definition: </a:t>
            </a:r>
          </a:p>
          <a:p>
            <a:pPr marL="0" indent="0">
              <a:buNone/>
            </a:pPr>
            <a:r>
              <a:rPr lang="en-US" sz="3200" u="sng" dirty="0"/>
              <a:t>A substance capable of causing cancer in living tissue.</a:t>
            </a:r>
          </a:p>
          <a:p>
            <a:pPr marL="0" indent="0">
              <a:buNone/>
            </a:pPr>
            <a:endParaRPr lang="en-US" sz="3200" dirty="0">
              <a:latin typeface="Britannic Bold" panose="020B09030607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1197405"/>
            <a:ext cx="3359510" cy="3817626"/>
          </a:xfrm>
          <a:prstGeom prst="rect">
            <a:avLst/>
          </a:prstGeom>
        </p:spPr>
      </p:pic>
      <p:pic>
        <p:nvPicPr>
          <p:cNvPr id="6" name="Picture 5" descr="\\nara-file\Share\DENTAL\NARA Dental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46061"/>
            <a:ext cx="609939" cy="79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2A11C-E6B2-45ED-A342-582AD2BB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6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Oral Cancer Screening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118793-4AE0-456D-A8F0-726721019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Lips and Gums</a:t>
            </a:r>
          </a:p>
          <a:p>
            <a:pPr lvl="1"/>
            <a:r>
              <a:rPr lang="en-US" dirty="0"/>
              <a:t>Retract lips: look for sores or color changes</a:t>
            </a:r>
          </a:p>
          <a:p>
            <a:pPr lvl="1"/>
            <a:r>
              <a:rPr lang="en-US" dirty="0"/>
              <a:t>Palpate lips: run finger over gums to feel for irregularities, tenderness, or roughened areas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147411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2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A72B25-30EE-4306-888F-5819D52D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34" y="128470"/>
            <a:ext cx="8246070" cy="763526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Oral Cancer Screening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256368-0CB4-4683-9BEA-33BD9BE95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Cheek:</a:t>
            </a:r>
          </a:p>
          <a:p>
            <a:pPr lvl="1"/>
            <a:r>
              <a:rPr lang="en-US" dirty="0"/>
              <a:t>Retract right, then left side. Look for red, white, brown, or speckled patches</a:t>
            </a:r>
          </a:p>
          <a:p>
            <a:pPr lvl="1"/>
            <a:r>
              <a:rPr lang="en-US" dirty="0"/>
              <a:t>Feel for lumps or tenderness</a:t>
            </a:r>
          </a:p>
          <a:p>
            <a:pPr lvl="1"/>
            <a:r>
              <a:rPr lang="en-US" dirty="0"/>
              <a:t>Run a finger over inside surface of cheek to check for rough or raised areas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3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31ADAC-DCC9-4D3E-86D7-46AABC41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6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Oral Cancer Screening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F8499F-6686-4EFE-B974-1E444F131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Roof of Mouth:</a:t>
            </a:r>
          </a:p>
          <a:p>
            <a:pPr lvl="1"/>
            <a:r>
              <a:rPr lang="en-US" dirty="0"/>
              <a:t>Tilt head back and use flashlight and mouth mirror</a:t>
            </a:r>
          </a:p>
          <a:p>
            <a:pPr lvl="1"/>
            <a:r>
              <a:rPr lang="en-US" dirty="0"/>
              <a:t>Look for sores or color changes</a:t>
            </a:r>
          </a:p>
          <a:p>
            <a:pPr lvl="1"/>
            <a:r>
              <a:rPr lang="en-US" dirty="0"/>
              <a:t>Feel for lumps or areas of tenderness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0988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0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6EA31-90AF-4853-A910-F24EF075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6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Oral Cancer Screening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2942E7-CF37-49C6-A46F-DC6DA3F07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Tongue:</a:t>
            </a:r>
          </a:p>
          <a:p>
            <a:pPr lvl="1"/>
            <a:r>
              <a:rPr lang="en-US" dirty="0"/>
              <a:t>Extend tongue, check top of tongue</a:t>
            </a:r>
          </a:p>
          <a:p>
            <a:pPr lvl="1"/>
            <a:r>
              <a:rPr lang="en-US" dirty="0"/>
              <a:t>Use gauze/tissue to grasp tongue and pull tongue to left and right sides</a:t>
            </a:r>
          </a:p>
          <a:p>
            <a:pPr lvl="1"/>
            <a:r>
              <a:rPr lang="en-US" dirty="0"/>
              <a:t>Check for sores, color changes, and irregularities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3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9BC33-4816-4A2A-B274-458806E2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6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Oral Cancer Screening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369114-A61A-41CB-A73D-8967E489F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Floor of Mouth:</a:t>
            </a:r>
          </a:p>
          <a:p>
            <a:pPr lvl="1"/>
            <a:r>
              <a:rPr lang="en-US" dirty="0"/>
              <a:t>Put tip of tongue against roof of mouth</a:t>
            </a:r>
          </a:p>
          <a:p>
            <a:pPr lvl="1"/>
            <a:r>
              <a:rPr lang="en-US" dirty="0"/>
              <a:t>Look for asymmetry, sores, or color changes</a:t>
            </a:r>
          </a:p>
          <a:p>
            <a:pPr lvl="1"/>
            <a:r>
              <a:rPr lang="en-US" dirty="0"/>
              <a:t>Place fingers of one hand under jaw, then place fingers of other hand on floor of mouth to compress structures</a:t>
            </a:r>
          </a:p>
          <a:p>
            <a:pPr lvl="1"/>
            <a:r>
              <a:rPr lang="en-US" dirty="0"/>
              <a:t>Check for lump, tenderness, or irregularities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F6360-CD43-41C8-81FF-71BDA65E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6" y="128470"/>
            <a:ext cx="8246070" cy="763526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Britannic Bold" panose="020B0903060703020204" pitchFamily="34" charset="0"/>
              </a:rPr>
              <a:t>Dental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A1D95F-ABCF-496F-B46A-AAF98BC6C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dental visits are important to monitor oral health through visual exams and x-rays</a:t>
            </a:r>
          </a:p>
          <a:p>
            <a:r>
              <a:rPr lang="en-US" dirty="0"/>
              <a:t>Scaling and Root Planing may be necessary to encourage oral health</a:t>
            </a:r>
          </a:p>
          <a:p>
            <a:r>
              <a:rPr lang="en-US" dirty="0"/>
              <a:t>Regular maintenance/cleaning appointments are important to maintain the overall health of the mouth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9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06799C-BB1C-4775-B3E4-A29B4B9F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60" y="1221637"/>
            <a:ext cx="2855427" cy="2571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F6360-CD43-41C8-81FF-71BDA65E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6" y="128470"/>
            <a:ext cx="8246070" cy="763526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Britannic Bold" panose="020B0903060703020204" pitchFamily="34" charset="0"/>
              </a:rPr>
              <a:t>Home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A1D95F-ABCF-496F-B46A-AAF98BC6C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Brush teeth 2x a day (morning and night)</a:t>
            </a:r>
          </a:p>
          <a:p>
            <a:pPr lvl="1"/>
            <a:r>
              <a:rPr lang="en-US" dirty="0"/>
              <a:t>Aim bristles toward gumline</a:t>
            </a:r>
          </a:p>
          <a:p>
            <a:r>
              <a:rPr lang="en-US" dirty="0"/>
              <a:t>Floss 1x day</a:t>
            </a:r>
          </a:p>
          <a:p>
            <a:pPr lvl="1"/>
            <a:r>
              <a:rPr lang="en-US" dirty="0"/>
              <a:t>Use appropriate interproximal aid</a:t>
            </a:r>
          </a:p>
          <a:p>
            <a:r>
              <a:rPr lang="en-US" dirty="0"/>
              <a:t>Avoid mouthwashes containing alcohol</a:t>
            </a:r>
          </a:p>
          <a:p>
            <a:pPr lvl="1"/>
            <a:r>
              <a:rPr lang="en-US" dirty="0"/>
              <a:t>Can contribute to dry mouth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2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6865" y="1808225"/>
            <a:ext cx="7177135" cy="122164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Britannic Bold" panose="020B0903060703020204" pitchFamily="34" charset="0"/>
              </a:rPr>
              <a:t>Questions?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" y="4316253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5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igarette">
            <a:extLst>
              <a:ext uri="{FF2B5EF4-FFF2-40B4-BE49-F238E27FC236}">
                <a16:creationId xmlns="" xmlns:a16="http://schemas.microsoft.com/office/drawing/2014/main" id="{45D326F2-3A46-49FA-906F-A174D135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0844">
            <a:off x="2633358" y="2805881"/>
            <a:ext cx="5297069" cy="350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6"/>
          </a:xfrm>
        </p:spPr>
        <p:txBody>
          <a:bodyPr/>
          <a:lstStyle/>
          <a:p>
            <a:r>
              <a:rPr lang="en-US" sz="4000" dirty="0">
                <a:effectLst/>
                <a:latin typeface="Britannic Bold" panose="020B0903060703020204" pitchFamily="34" charset="0"/>
              </a:rPr>
              <a:t>Cigarettes</a:t>
            </a:r>
            <a:endParaRPr lang="en-US" dirty="0">
              <a:effectLst/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3000 different substances are inhaled in one drag of a cigarette</a:t>
            </a:r>
          </a:p>
          <a:p>
            <a:pPr lvl="1"/>
            <a:r>
              <a:rPr lang="en-US" dirty="0"/>
              <a:t>At least 50 are carcinogens or pro-carcinogens</a:t>
            </a:r>
          </a:p>
          <a:p>
            <a:r>
              <a:rPr lang="en-US" dirty="0"/>
              <a:t>Cigarette smoke is acidic (mouth likes to be basic)</a:t>
            </a:r>
          </a:p>
          <a:p>
            <a:r>
              <a:rPr lang="en-US" dirty="0"/>
              <a:t>Most of the nicotine is absorbed through oral mucosa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164297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50" y="128470"/>
            <a:ext cx="8246070" cy="763526"/>
          </a:xfrm>
        </p:spPr>
        <p:txBody>
          <a:bodyPr/>
          <a:lstStyle/>
          <a:p>
            <a:r>
              <a:rPr lang="en-US" sz="4000" dirty="0">
                <a:effectLst/>
                <a:latin typeface="Britannic Bold" panose="020B0903060703020204" pitchFamily="34" charset="0"/>
              </a:rPr>
              <a:t>Vaping</a:t>
            </a:r>
            <a:endParaRPr lang="en-US" dirty="0">
              <a:effectLst/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cigarettes</a:t>
            </a:r>
          </a:p>
          <a:p>
            <a:r>
              <a:rPr lang="en-US" dirty="0"/>
              <a:t>Do not contain tobacco</a:t>
            </a:r>
          </a:p>
          <a:p>
            <a:r>
              <a:rPr lang="en-US" dirty="0"/>
              <a:t>Nicotine is dissolved in propylene glycol and/or glycerin</a:t>
            </a:r>
          </a:p>
          <a:p>
            <a:endParaRPr lang="en-US" dirty="0"/>
          </a:p>
        </p:txBody>
      </p:sp>
      <p:pic>
        <p:nvPicPr>
          <p:cNvPr id="1026" name="Picture 2" descr="Image result for vaping">
            <a:extLst>
              <a:ext uri="{FF2B5EF4-FFF2-40B4-BE49-F238E27FC236}">
                <a16:creationId xmlns="" xmlns:a16="http://schemas.microsoft.com/office/drawing/2014/main" id="{DAFD33BB-895A-44DE-B219-66BE519FC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4" y="3086174"/>
            <a:ext cx="5335525" cy="20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17948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8246070" cy="76352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  <a:latin typeface="Britannic Bold" panose="020B0903060703020204" pitchFamily="34" charset="0"/>
              </a:rPr>
              <a:t>Smokeless Tobacco?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" y="1047178"/>
            <a:ext cx="2026536" cy="2281208"/>
          </a:xfrm>
        </p:spPr>
      </p:pic>
      <p:sp>
        <p:nvSpPr>
          <p:cNvPr id="7" name="TextBox 6"/>
          <p:cNvSpPr txBox="1"/>
          <p:nvPr/>
        </p:nvSpPr>
        <p:spPr>
          <a:xfrm>
            <a:off x="3503065" y="2266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5072" y="1502815"/>
            <a:ext cx="64136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Almost half of all spit tobacco users have oral mucosal lesions and gingival recession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Can lead to the same cancers caused by smoking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Lesions are typically white, hard, and wrinkly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Also can lead to verrucous </a:t>
            </a:r>
            <a:br>
              <a:rPr lang="en-US" sz="2400" dirty="0">
                <a:cs typeface="Calibri" panose="020F0502020204030204" pitchFamily="34" charset="0"/>
              </a:rPr>
            </a:br>
            <a:r>
              <a:rPr lang="en-US" sz="2400" dirty="0">
                <a:cs typeface="Calibri" panose="020F0502020204030204" pitchFamily="34" charset="0"/>
              </a:rPr>
              <a:t>carcinoma</a:t>
            </a:r>
            <a:endParaRPr lang="en-US" dirty="0"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3074" name="Picture 2" descr="Image result for verrucous carcinoma">
            <a:extLst>
              <a:ext uri="{FF2B5EF4-FFF2-40B4-BE49-F238E27FC236}">
                <a16:creationId xmlns="" xmlns:a16="http://schemas.microsoft.com/office/drawing/2014/main" id="{8271219E-05F2-43A8-9109-F6D6F591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3429951"/>
            <a:ext cx="23717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05DDFDC4-11CD-4BED-92F9-0DB800AF4799}"/>
              </a:ext>
            </a:extLst>
          </p:cNvPr>
          <p:cNvCxnSpPr/>
          <p:nvPr/>
        </p:nvCxnSpPr>
        <p:spPr>
          <a:xfrm>
            <a:off x="3961180" y="3946095"/>
            <a:ext cx="18324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171313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5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128470"/>
            <a:ext cx="8246070" cy="76352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  <a:latin typeface="Britannic Bold" panose="020B0903060703020204" pitchFamily="34" charset="0"/>
              </a:rPr>
              <a:t>What’s in Chewing Tobacco?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065" y="2266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5072" y="1502815"/>
            <a:ext cx="64136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Polonium 210 (nuclear waste)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Formaldehyde (embalming fluid)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Cadmium (used in car batteries)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Lead (nerve poison)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Nitrosamines (cancer causing substances)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Arsenic (causes cancer in the skin, lungs, bladder and kidneys)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Cyanide (if ingested can cause death)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" y="4310603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0" y="128470"/>
            <a:ext cx="8246070" cy="763526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Britannic Bold" panose="020B0903060703020204" pitchFamily="34" charset="0"/>
              </a:rPr>
              <a:t>What makes tobacco harmful?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502815"/>
            <a:ext cx="8246070" cy="3359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Promotes excess cell growth, leading to cancer</a:t>
            </a:r>
          </a:p>
          <a:p>
            <a:r>
              <a:rPr lang="en-US" dirty="0" smtClean="0"/>
              <a:t>Inhibits/delays </a:t>
            </a:r>
            <a:r>
              <a:rPr lang="en-US" dirty="0"/>
              <a:t>healing</a:t>
            </a:r>
          </a:p>
          <a:p>
            <a:r>
              <a:rPr lang="en-US" dirty="0"/>
              <a:t>Weakens immune system</a:t>
            </a:r>
          </a:p>
          <a:p>
            <a:r>
              <a:rPr lang="en-US" dirty="0"/>
              <a:t>Dental treatments are less effective</a:t>
            </a:r>
          </a:p>
          <a:p>
            <a:r>
              <a:rPr lang="en-US" dirty="0"/>
              <a:t>Gum disease tends to progress more rapidly</a:t>
            </a:r>
          </a:p>
          <a:p>
            <a:r>
              <a:rPr lang="en-US" dirty="0"/>
              <a:t>Gums tend to be more fibrotic with little redness, masking gingivitis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8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128470"/>
            <a:ext cx="8246070" cy="763526"/>
          </a:xfrm>
        </p:spPr>
        <p:txBody>
          <a:bodyPr/>
          <a:lstStyle/>
          <a:p>
            <a:r>
              <a:rPr lang="en-US" dirty="0">
                <a:effectLst/>
                <a:latin typeface="Britannic Bold" panose="020B0903060703020204" pitchFamily="34" charset="0"/>
              </a:rPr>
              <a:t>Non-Neoplastic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287" y="1502815"/>
            <a:ext cx="8246070" cy="33595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Leukoedema</a:t>
            </a:r>
          </a:p>
          <a:p>
            <a:r>
              <a:rPr lang="en-US" dirty="0"/>
              <a:t>Nicotinic Stomatitis</a:t>
            </a:r>
          </a:p>
          <a:p>
            <a:r>
              <a:rPr lang="en-US" dirty="0"/>
              <a:t>Smoker’s Melanosis</a:t>
            </a:r>
          </a:p>
          <a:p>
            <a:r>
              <a:rPr lang="en-US" dirty="0"/>
              <a:t>Mouth and throat irritation</a:t>
            </a:r>
          </a:p>
          <a:p>
            <a:r>
              <a:rPr lang="en-US" dirty="0"/>
              <a:t>Halitosis</a:t>
            </a:r>
          </a:p>
          <a:p>
            <a:r>
              <a:rPr lang="en-US" dirty="0"/>
              <a:t>Xerostomia (dry mouth)</a:t>
            </a:r>
          </a:p>
          <a:p>
            <a:r>
              <a:rPr lang="en-US" dirty="0"/>
              <a:t>Staining</a:t>
            </a:r>
          </a:p>
          <a:p>
            <a:r>
              <a:rPr lang="en-US" dirty="0"/>
              <a:t>Tooth loss</a:t>
            </a:r>
          </a:p>
          <a:p>
            <a:r>
              <a:rPr lang="en-US" dirty="0"/>
              <a:t>Chronic Periodontitis</a:t>
            </a:r>
          </a:p>
          <a:p>
            <a:r>
              <a:rPr lang="en-US" dirty="0"/>
              <a:t>Increased rate/severity of bone loss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251505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On-screen Show (16:9)</PresentationFormat>
  <Paragraphs>183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Tobacco and  Oral Health</vt:lpstr>
      <vt:lpstr>Topics</vt:lpstr>
      <vt:lpstr>Carcinogens </vt:lpstr>
      <vt:lpstr>Cigarettes</vt:lpstr>
      <vt:lpstr>Vaping</vt:lpstr>
      <vt:lpstr>Smokeless Tobacco?</vt:lpstr>
      <vt:lpstr>What’s in Chewing Tobacco?</vt:lpstr>
      <vt:lpstr>What makes tobacco harmful?</vt:lpstr>
      <vt:lpstr>Non-Neoplastic Conditions</vt:lpstr>
      <vt:lpstr>Calculus</vt:lpstr>
      <vt:lpstr>Halitosis</vt:lpstr>
      <vt:lpstr>PowerPoint Presentation</vt:lpstr>
      <vt:lpstr>PowerPoint Presentation</vt:lpstr>
      <vt:lpstr>PowerPoint Presentation</vt:lpstr>
      <vt:lpstr>Periodontitis</vt:lpstr>
      <vt:lpstr>PowerPoint Presentation</vt:lpstr>
      <vt:lpstr>PowerPoint Presentation</vt:lpstr>
      <vt:lpstr>Link to Diabetes Type 2</vt:lpstr>
      <vt:lpstr>Pre-Malignant Conditions</vt:lpstr>
      <vt:lpstr>PowerPoint Presentation</vt:lpstr>
      <vt:lpstr>PowerPoint Presentation</vt:lpstr>
      <vt:lpstr>PowerPoint Presentation</vt:lpstr>
      <vt:lpstr>Neoplastic Conditions</vt:lpstr>
      <vt:lpstr>PowerPoint Presentation</vt:lpstr>
      <vt:lpstr>Tobacco and Pregnancy</vt:lpstr>
      <vt:lpstr>What can you do?</vt:lpstr>
      <vt:lpstr>Oral Cancer Screening</vt:lpstr>
      <vt:lpstr>Oral Cancer Screening</vt:lpstr>
      <vt:lpstr>Oral Cancer Screening</vt:lpstr>
      <vt:lpstr>Oral Cancer Screening</vt:lpstr>
      <vt:lpstr>Oral Cancer Screening</vt:lpstr>
      <vt:lpstr>Oral Cancer Screening</vt:lpstr>
      <vt:lpstr>Oral Cancer Screening</vt:lpstr>
      <vt:lpstr>Oral Cancer Screening</vt:lpstr>
      <vt:lpstr>Dental Visits</vt:lpstr>
      <vt:lpstr>Home Care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2020-07-23T15:24:29Z</dcterms:modified>
</cp:coreProperties>
</file>