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99" d="100"/>
          <a:sy n="99" d="100"/>
        </p:scale>
        <p:origin x="-858"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7/23/2020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7/23/2020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7/23/2020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7/23/2020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7/23/2020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7/23/2020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3209" y="1645921"/>
            <a:ext cx="4472539" cy="2704699"/>
          </a:xfrm>
        </p:spPr>
        <p:txBody>
          <a:bodyPr>
            <a:noAutofit/>
          </a:bodyPr>
          <a:lstStyle/>
          <a:p>
            <a:pPr algn="ctr"/>
            <a:r>
              <a:rPr lang="en-US" sz="6600" dirty="0" smtClean="0"/>
              <a:t>Filling in the Gaps</a:t>
            </a:r>
            <a:endParaRPr lang="en-US" sz="6600" dirty="0"/>
          </a:p>
        </p:txBody>
      </p:sp>
      <p:sp>
        <p:nvSpPr>
          <p:cNvPr id="3" name="Subtitle 2"/>
          <p:cNvSpPr>
            <a:spLocks noGrp="1"/>
          </p:cNvSpPr>
          <p:nvPr>
            <p:ph type="subTitle" idx="1"/>
          </p:nvPr>
        </p:nvSpPr>
        <p:spPr>
          <a:xfrm>
            <a:off x="8127873" y="3953975"/>
            <a:ext cx="3793678" cy="733528"/>
          </a:xfrm>
        </p:spPr>
        <p:txBody>
          <a:bodyPr>
            <a:noAutofit/>
          </a:bodyPr>
          <a:lstStyle/>
          <a:p>
            <a:pPr algn="r"/>
            <a:r>
              <a:rPr lang="en-US" sz="2800" dirty="0" smtClean="0"/>
              <a:t>Replacing Missing Teeth</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72" y="5845075"/>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10863" y="5364844"/>
            <a:ext cx="2858703" cy="369332"/>
          </a:xfrm>
          <a:prstGeom prst="rect">
            <a:avLst/>
          </a:prstGeom>
          <a:noFill/>
        </p:spPr>
        <p:txBody>
          <a:bodyPr wrap="square" rtlCol="0">
            <a:spAutoFit/>
          </a:bodyPr>
          <a:lstStyle/>
          <a:p>
            <a:pPr algn="ctr"/>
            <a:r>
              <a:rPr lang="en-US" dirty="0" smtClean="0"/>
              <a:t>BY: </a:t>
            </a:r>
            <a:r>
              <a:rPr lang="en-US" smtClean="0"/>
              <a:t>RACHEL </a:t>
            </a:r>
            <a:r>
              <a:rPr lang="en-US" smtClean="0"/>
              <a:t>MORSETTE, DA</a:t>
            </a:r>
            <a:endParaRPr lang="en-US" dirty="0"/>
          </a:p>
        </p:txBody>
      </p:sp>
    </p:spTree>
    <p:extLst>
      <p:ext uri="{BB962C8B-B14F-4D97-AF65-F5344CB8AC3E}">
        <p14:creationId xmlns:p14="http://schemas.microsoft.com/office/powerpoint/2010/main" val="341804210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2611" y="863089"/>
            <a:ext cx="7267072" cy="3046988"/>
          </a:xfrm>
          <a:prstGeom prst="rect">
            <a:avLst/>
          </a:prstGeom>
          <a:noFill/>
        </p:spPr>
        <p:txBody>
          <a:bodyPr wrap="square" rtlCol="0">
            <a:spAutoFit/>
          </a:bodyPr>
          <a:lstStyle/>
          <a:p>
            <a:r>
              <a:rPr lang="en-US" sz="3200" dirty="0" smtClean="0">
                <a:solidFill>
                  <a:schemeClr val="tx1">
                    <a:lumMod val="75000"/>
                    <a:lumOff val="25000"/>
                  </a:schemeClr>
                </a:solidFill>
              </a:rPr>
              <a:t>It </a:t>
            </a:r>
            <a:r>
              <a:rPr lang="en-US" sz="3200" dirty="0">
                <a:solidFill>
                  <a:schemeClr val="tx1">
                    <a:lumMod val="75000"/>
                    <a:lumOff val="25000"/>
                  </a:schemeClr>
                </a:solidFill>
              </a:rPr>
              <a:t>is estimated that 178 million Americans are </a:t>
            </a:r>
            <a:r>
              <a:rPr lang="en-US" sz="3200" b="1" dirty="0">
                <a:solidFill>
                  <a:schemeClr val="tx1">
                    <a:lumMod val="75000"/>
                    <a:lumOff val="25000"/>
                  </a:schemeClr>
                </a:solidFill>
              </a:rPr>
              <a:t>missing</a:t>
            </a:r>
            <a:r>
              <a:rPr lang="en-US" sz="3200" dirty="0">
                <a:solidFill>
                  <a:schemeClr val="tx1">
                    <a:lumMod val="75000"/>
                    <a:lumOff val="25000"/>
                  </a:schemeClr>
                </a:solidFill>
              </a:rPr>
              <a:t> at least one </a:t>
            </a:r>
            <a:r>
              <a:rPr lang="en-US" sz="3200" b="1" dirty="0">
                <a:solidFill>
                  <a:schemeClr val="tx1">
                    <a:lumMod val="75000"/>
                    <a:lumOff val="25000"/>
                  </a:schemeClr>
                </a:solidFill>
              </a:rPr>
              <a:t>tooth</a:t>
            </a:r>
            <a:r>
              <a:rPr lang="en-US" sz="3200" dirty="0">
                <a:solidFill>
                  <a:schemeClr val="tx1">
                    <a:lumMod val="75000"/>
                    <a:lumOff val="25000"/>
                  </a:schemeClr>
                </a:solidFill>
              </a:rPr>
              <a:t> and about 40 million Americans are </a:t>
            </a:r>
            <a:r>
              <a:rPr lang="en-US" sz="3200" b="1" dirty="0">
                <a:solidFill>
                  <a:schemeClr val="tx1">
                    <a:lumMod val="75000"/>
                    <a:lumOff val="25000"/>
                  </a:schemeClr>
                </a:solidFill>
              </a:rPr>
              <a:t>missing</a:t>
            </a:r>
            <a:r>
              <a:rPr lang="en-US" sz="3200" dirty="0">
                <a:solidFill>
                  <a:schemeClr val="tx1">
                    <a:lumMod val="75000"/>
                    <a:lumOff val="25000"/>
                  </a:schemeClr>
                </a:solidFill>
              </a:rPr>
              <a:t> all of their </a:t>
            </a:r>
            <a:r>
              <a:rPr lang="en-US" sz="3200" b="1" dirty="0">
                <a:solidFill>
                  <a:schemeClr val="tx1">
                    <a:lumMod val="75000"/>
                    <a:lumOff val="25000"/>
                  </a:schemeClr>
                </a:solidFill>
              </a:rPr>
              <a:t>teeth</a:t>
            </a:r>
            <a:r>
              <a:rPr lang="en-US" sz="3200" dirty="0">
                <a:solidFill>
                  <a:schemeClr val="tx1">
                    <a:lumMod val="75000"/>
                    <a:lumOff val="25000"/>
                  </a:schemeClr>
                </a:solidFill>
              </a:rPr>
              <a:t>. </a:t>
            </a:r>
            <a:r>
              <a:rPr lang="en-US" sz="3200" dirty="0" smtClean="0">
                <a:solidFill>
                  <a:schemeClr val="tx1">
                    <a:lumMod val="75000"/>
                    <a:lumOff val="25000"/>
                  </a:schemeClr>
                </a:solidFill>
              </a:rPr>
              <a:t>As </a:t>
            </a:r>
            <a:r>
              <a:rPr lang="en-US" sz="3200" dirty="0">
                <a:solidFill>
                  <a:schemeClr val="tx1">
                    <a:lumMod val="75000"/>
                    <a:lumOff val="25000"/>
                  </a:schemeClr>
                </a:solidFill>
              </a:rPr>
              <a:t>we age, the problem gets worse as 30 percent of adults between 65-74 years old have no natural </a:t>
            </a:r>
            <a:r>
              <a:rPr lang="en-US" sz="3200" b="1" dirty="0">
                <a:solidFill>
                  <a:schemeClr val="tx1">
                    <a:lumMod val="75000"/>
                    <a:lumOff val="25000"/>
                  </a:schemeClr>
                </a:solidFill>
              </a:rPr>
              <a:t>teeth</a:t>
            </a:r>
            <a:r>
              <a:rPr lang="en-US" sz="3200" dirty="0" smtClean="0">
                <a:solidFill>
                  <a:schemeClr val="tx1">
                    <a:lumMod val="75000"/>
                    <a:lumOff val="25000"/>
                  </a:schemeClr>
                </a:solidFill>
              </a:rPr>
              <a:t>.</a:t>
            </a:r>
          </a:p>
        </p:txBody>
      </p:sp>
      <p:sp>
        <p:nvSpPr>
          <p:cNvPr id="3" name="TextBox 2"/>
          <p:cNvSpPr txBox="1"/>
          <p:nvPr/>
        </p:nvSpPr>
        <p:spPr>
          <a:xfrm>
            <a:off x="9163250" y="3771578"/>
            <a:ext cx="2457404" cy="276999"/>
          </a:xfrm>
          <a:prstGeom prst="rect">
            <a:avLst/>
          </a:prstGeom>
          <a:noFill/>
        </p:spPr>
        <p:txBody>
          <a:bodyPr wrap="none" rtlCol="0">
            <a:spAutoFit/>
          </a:bodyPr>
          <a:lstStyle/>
          <a:p>
            <a:r>
              <a:rPr lang="en-US" sz="1200" dirty="0" smtClean="0"/>
              <a:t>American College of Prosthodontists</a:t>
            </a:r>
            <a:endParaRPr lang="en-US" sz="1200" dirty="0"/>
          </a:p>
        </p:txBody>
      </p:sp>
      <p:sp>
        <p:nvSpPr>
          <p:cNvPr id="4" name="TextBox 3"/>
          <p:cNvSpPr txBox="1"/>
          <p:nvPr/>
        </p:nvSpPr>
        <p:spPr>
          <a:xfrm>
            <a:off x="5242561" y="4265915"/>
            <a:ext cx="7074568" cy="2554545"/>
          </a:xfrm>
          <a:prstGeom prst="rect">
            <a:avLst/>
          </a:prstGeom>
          <a:noFill/>
        </p:spPr>
        <p:txBody>
          <a:bodyPr wrap="square" rtlCol="0">
            <a:spAutoFit/>
          </a:bodyPr>
          <a:lstStyle/>
          <a:p>
            <a:r>
              <a:rPr lang="en-US" sz="4000" dirty="0" smtClean="0">
                <a:solidFill>
                  <a:schemeClr val="tx1">
                    <a:lumMod val="75000"/>
                    <a:lumOff val="25000"/>
                  </a:schemeClr>
                </a:solidFill>
              </a:rPr>
              <a:t>The main cause of tooth loss:</a:t>
            </a:r>
          </a:p>
          <a:p>
            <a:pPr marL="457200" indent="-457200">
              <a:buFont typeface="Arial" pitchFamily="34" charset="0"/>
              <a:buChar char="•"/>
            </a:pPr>
            <a:r>
              <a:rPr lang="en-US" sz="2800" dirty="0" smtClean="0">
                <a:solidFill>
                  <a:schemeClr val="tx1">
                    <a:lumMod val="75000"/>
                    <a:lumOff val="25000"/>
                  </a:schemeClr>
                </a:solidFill>
              </a:rPr>
              <a:t>Periodontal Disease</a:t>
            </a:r>
          </a:p>
          <a:p>
            <a:pPr marL="457200" indent="-457200">
              <a:buFont typeface="Arial" pitchFamily="34" charset="0"/>
              <a:buChar char="•"/>
            </a:pPr>
            <a:r>
              <a:rPr lang="en-US" sz="2800" dirty="0" smtClean="0">
                <a:solidFill>
                  <a:schemeClr val="tx1">
                    <a:lumMod val="75000"/>
                    <a:lumOff val="25000"/>
                  </a:schemeClr>
                </a:solidFill>
              </a:rPr>
              <a:t>Decay</a:t>
            </a:r>
          </a:p>
          <a:p>
            <a:pPr marL="457200" indent="-457200">
              <a:buFont typeface="Arial" pitchFamily="34" charset="0"/>
              <a:buChar char="•"/>
            </a:pPr>
            <a:r>
              <a:rPr lang="en-US" sz="2800" dirty="0" smtClean="0">
                <a:solidFill>
                  <a:schemeClr val="tx1">
                    <a:lumMod val="75000"/>
                    <a:lumOff val="25000"/>
                  </a:schemeClr>
                </a:solidFill>
              </a:rPr>
              <a:t>Trauma</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71" y="5854700"/>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7259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147" y="1195899"/>
            <a:ext cx="3227715" cy="979411"/>
          </a:xfrm>
        </p:spPr>
        <p:txBody>
          <a:bodyPr>
            <a:noAutofit/>
          </a:bodyPr>
          <a:lstStyle/>
          <a:p>
            <a:r>
              <a:rPr lang="en-US" sz="3200" b="1" dirty="0" smtClean="0">
                <a:solidFill>
                  <a:schemeClr val="tx1">
                    <a:lumMod val="75000"/>
                    <a:lumOff val="25000"/>
                  </a:schemeClr>
                </a:solidFill>
              </a:rPr>
              <a:t>Periodontal Disease</a:t>
            </a:r>
            <a:endParaRPr lang="en-US" sz="3200" b="1" dirty="0">
              <a:solidFill>
                <a:schemeClr val="tx1">
                  <a:lumMod val="75000"/>
                  <a:lumOff val="2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164" y="385010"/>
            <a:ext cx="4414198" cy="2280669"/>
          </a:xfrm>
        </p:spPr>
      </p:pic>
      <p:sp>
        <p:nvSpPr>
          <p:cNvPr id="4" name="Text Placeholder 3"/>
          <p:cNvSpPr>
            <a:spLocks noGrp="1"/>
          </p:cNvSpPr>
          <p:nvPr>
            <p:ph type="body" sz="half" idx="2"/>
          </p:nvPr>
        </p:nvSpPr>
        <p:spPr>
          <a:xfrm>
            <a:off x="5967663" y="3291892"/>
            <a:ext cx="2011680" cy="1380773"/>
          </a:xfrm>
        </p:spPr>
        <p:txBody>
          <a:bodyPr>
            <a:normAutofit/>
          </a:bodyPr>
          <a:lstStyle/>
          <a:p>
            <a:r>
              <a:rPr lang="en-US" sz="3200" b="1" dirty="0" smtClean="0">
                <a:latin typeface="+mj-lt"/>
              </a:rPr>
              <a:t>Decay</a:t>
            </a:r>
            <a:endParaRPr lang="en-US" sz="3200" b="1"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41" y="2215317"/>
            <a:ext cx="3745427" cy="28090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179" y="3619852"/>
            <a:ext cx="3214839" cy="2899785"/>
          </a:xfrm>
          <a:prstGeom prst="rect">
            <a:avLst/>
          </a:prstGeom>
        </p:spPr>
      </p:pic>
      <p:sp>
        <p:nvSpPr>
          <p:cNvPr id="9" name="TextBox 8"/>
          <p:cNvSpPr txBox="1"/>
          <p:nvPr/>
        </p:nvSpPr>
        <p:spPr>
          <a:xfrm>
            <a:off x="5303521" y="5248136"/>
            <a:ext cx="1871025" cy="584775"/>
          </a:xfrm>
          <a:prstGeom prst="rect">
            <a:avLst/>
          </a:prstGeom>
          <a:noFill/>
        </p:spPr>
        <p:txBody>
          <a:bodyPr wrap="none" rtlCol="0">
            <a:spAutoFit/>
          </a:bodyPr>
          <a:lstStyle/>
          <a:p>
            <a:r>
              <a:rPr lang="en-US" sz="3200" b="1" dirty="0" smtClean="0">
                <a:solidFill>
                  <a:schemeClr val="tx1">
                    <a:lumMod val="75000"/>
                    <a:lumOff val="25000"/>
                  </a:schemeClr>
                </a:solidFill>
                <a:latin typeface="+mj-lt"/>
              </a:rPr>
              <a:t>Trauma</a:t>
            </a:r>
            <a:endParaRPr lang="en-US" sz="3200" b="1" dirty="0">
              <a:solidFill>
                <a:schemeClr val="tx1">
                  <a:lumMod val="75000"/>
                  <a:lumOff val="25000"/>
                </a:schemeClr>
              </a:solidFill>
              <a:latin typeface="+mj-l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 y="5832911"/>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31865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2155" y="449210"/>
            <a:ext cx="8239756" cy="646331"/>
          </a:xfrm>
          <a:prstGeom prst="rect">
            <a:avLst/>
          </a:prstGeom>
          <a:noFill/>
        </p:spPr>
        <p:txBody>
          <a:bodyPr wrap="none" rtlCol="0">
            <a:spAutoFit/>
          </a:bodyPr>
          <a:lstStyle/>
          <a:p>
            <a:r>
              <a:rPr lang="en-US" sz="3600" dirty="0" smtClean="0">
                <a:solidFill>
                  <a:schemeClr val="tx1">
                    <a:lumMod val="75000"/>
                    <a:lumOff val="25000"/>
                  </a:schemeClr>
                </a:solidFill>
                <a:latin typeface="+mj-lt"/>
              </a:rPr>
              <a:t>Do you have to replace missing teeth?</a:t>
            </a:r>
            <a:endParaRPr lang="en-US" sz="3600" dirty="0">
              <a:solidFill>
                <a:schemeClr val="tx1">
                  <a:lumMod val="75000"/>
                  <a:lumOff val="25000"/>
                </a:schemeClr>
              </a:solidFill>
              <a:latin typeface="+mj-lt"/>
            </a:endParaRPr>
          </a:p>
        </p:txBody>
      </p:sp>
      <p:sp>
        <p:nvSpPr>
          <p:cNvPr id="3" name="TextBox 2"/>
          <p:cNvSpPr txBox="1"/>
          <p:nvPr/>
        </p:nvSpPr>
        <p:spPr>
          <a:xfrm>
            <a:off x="4224121" y="1212783"/>
            <a:ext cx="7277789" cy="3046988"/>
          </a:xfrm>
          <a:prstGeom prst="rect">
            <a:avLst/>
          </a:prstGeom>
          <a:noFill/>
        </p:spPr>
        <p:txBody>
          <a:bodyPr wrap="square" rtlCol="0">
            <a:spAutoFit/>
          </a:bodyPr>
          <a:lstStyle/>
          <a:p>
            <a:r>
              <a:rPr lang="en-US" sz="2400" dirty="0" smtClean="0">
                <a:solidFill>
                  <a:schemeClr val="tx1">
                    <a:lumMod val="75000"/>
                    <a:lumOff val="25000"/>
                  </a:schemeClr>
                </a:solidFill>
                <a:latin typeface="+mj-lt"/>
              </a:rPr>
              <a:t>Your teeth are designed to work together to help you chew, speak and smile. Losing one or more can affect all of these things. Chewing can become difficult and painful.  Having gaps can affect the way your tongue moves in your mouth, altering speech. Smiling without teeth can become uncomfortable for most which plays a huge toll on confidence. </a:t>
            </a:r>
          </a:p>
        </p:txBody>
      </p:sp>
      <p:sp>
        <p:nvSpPr>
          <p:cNvPr id="4" name="TextBox 3"/>
          <p:cNvSpPr txBox="1"/>
          <p:nvPr/>
        </p:nvSpPr>
        <p:spPr>
          <a:xfrm>
            <a:off x="5814168" y="4471774"/>
            <a:ext cx="6099747" cy="584775"/>
          </a:xfrm>
          <a:prstGeom prst="rect">
            <a:avLst/>
          </a:prstGeom>
          <a:noFill/>
        </p:spPr>
        <p:txBody>
          <a:bodyPr wrap="none" rtlCol="0">
            <a:spAutoFit/>
          </a:bodyPr>
          <a:lstStyle/>
          <a:p>
            <a:r>
              <a:rPr lang="en-US" sz="3200" dirty="0" smtClean="0">
                <a:solidFill>
                  <a:schemeClr val="tx1">
                    <a:lumMod val="75000"/>
                    <a:lumOff val="25000"/>
                  </a:schemeClr>
                </a:solidFill>
                <a:latin typeface="+mj-lt"/>
              </a:rPr>
              <a:t>Options for tooth replacement: </a:t>
            </a:r>
            <a:endParaRPr lang="en-US" sz="3200" dirty="0">
              <a:solidFill>
                <a:schemeClr val="tx1">
                  <a:lumMod val="75000"/>
                  <a:lumOff val="25000"/>
                </a:schemeClr>
              </a:solidFill>
              <a:latin typeface="+mj-lt"/>
            </a:endParaRPr>
          </a:p>
        </p:txBody>
      </p:sp>
      <p:sp>
        <p:nvSpPr>
          <p:cNvPr id="5" name="TextBox 4"/>
          <p:cNvSpPr txBox="1"/>
          <p:nvPr/>
        </p:nvSpPr>
        <p:spPr>
          <a:xfrm>
            <a:off x="7481258" y="5187020"/>
            <a:ext cx="4020652" cy="1200329"/>
          </a:xfrm>
          <a:prstGeom prst="rect">
            <a:avLst/>
          </a:prstGeom>
          <a:noFill/>
        </p:spPr>
        <p:txBody>
          <a:bodyPr wrap="none" rtlCol="0">
            <a:spAutoFit/>
          </a:bodyPr>
          <a:lstStyle/>
          <a:p>
            <a:pPr algn="r"/>
            <a:r>
              <a:rPr lang="en-US" sz="2400" dirty="0" smtClean="0">
                <a:solidFill>
                  <a:schemeClr val="tx1">
                    <a:lumMod val="75000"/>
                    <a:lumOff val="25000"/>
                  </a:schemeClr>
                </a:solidFill>
                <a:latin typeface="+mj-lt"/>
              </a:rPr>
              <a:t>Bridges </a:t>
            </a:r>
          </a:p>
          <a:p>
            <a:pPr algn="r"/>
            <a:r>
              <a:rPr lang="en-US" sz="2400" dirty="0" smtClean="0">
                <a:solidFill>
                  <a:schemeClr val="tx1">
                    <a:lumMod val="75000"/>
                    <a:lumOff val="25000"/>
                  </a:schemeClr>
                </a:solidFill>
                <a:latin typeface="+mj-lt"/>
              </a:rPr>
              <a:t>Partials and Full Dentures</a:t>
            </a:r>
          </a:p>
          <a:p>
            <a:pPr algn="r"/>
            <a:r>
              <a:rPr lang="en-US" sz="2400" dirty="0" smtClean="0">
                <a:solidFill>
                  <a:schemeClr val="tx1">
                    <a:lumMod val="75000"/>
                    <a:lumOff val="25000"/>
                  </a:schemeClr>
                </a:solidFill>
                <a:latin typeface="+mj-lt"/>
              </a:rPr>
              <a:t>Implants</a:t>
            </a:r>
            <a:endParaRPr lang="en-US" sz="2400" dirty="0">
              <a:solidFill>
                <a:schemeClr val="tx1">
                  <a:lumMod val="75000"/>
                  <a:lumOff val="25000"/>
                </a:schemeClr>
              </a:solidFill>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72" y="5787184"/>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67096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54" y="221380"/>
            <a:ext cx="3227831" cy="1183907"/>
          </a:xfrm>
        </p:spPr>
        <p:txBody>
          <a:bodyPr>
            <a:normAutofit/>
          </a:bodyPr>
          <a:lstStyle/>
          <a:p>
            <a:pPr algn="ctr"/>
            <a:r>
              <a:rPr lang="en-US" sz="4400" dirty="0" smtClean="0">
                <a:solidFill>
                  <a:schemeClr val="tx1">
                    <a:lumMod val="75000"/>
                    <a:lumOff val="25000"/>
                  </a:schemeClr>
                </a:solidFill>
              </a:rPr>
              <a:t>Bridges</a:t>
            </a:r>
            <a:endParaRPr lang="en-US" sz="4400" dirty="0">
              <a:solidFill>
                <a:schemeClr val="tx1">
                  <a:lumMod val="75000"/>
                  <a:lumOff val="2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1439" y="576079"/>
            <a:ext cx="7301588" cy="5654675"/>
          </a:xfrm>
        </p:spPr>
      </p:pic>
      <p:sp>
        <p:nvSpPr>
          <p:cNvPr id="4" name="Text Placeholder 3"/>
          <p:cNvSpPr>
            <a:spLocks noGrp="1"/>
          </p:cNvSpPr>
          <p:nvPr>
            <p:ph type="body" sz="half" idx="2"/>
          </p:nvPr>
        </p:nvSpPr>
        <p:spPr>
          <a:xfrm>
            <a:off x="785902" y="1515976"/>
            <a:ext cx="3227715" cy="3352800"/>
          </a:xfrm>
        </p:spPr>
        <p:txBody>
          <a:bodyPr/>
          <a:lstStyle/>
          <a:p>
            <a:pPr algn="ctr"/>
            <a:r>
              <a:rPr lang="en-US" sz="1800" dirty="0" smtClean="0">
                <a:solidFill>
                  <a:schemeClr val="tx1">
                    <a:lumMod val="85000"/>
                    <a:lumOff val="15000"/>
                  </a:schemeClr>
                </a:solidFill>
                <a:latin typeface="+mj-lt"/>
              </a:rPr>
              <a:t>Fixed appliance that is permanently cemented onto prepared adjacent teeth. </a:t>
            </a:r>
          </a:p>
          <a:p>
            <a:pPr marL="285750" indent="-285750">
              <a:buFont typeface="Arial" pitchFamily="34" charset="0"/>
              <a:buChar char="•"/>
            </a:pPr>
            <a:r>
              <a:rPr lang="en-US" sz="1800" dirty="0" smtClean="0">
                <a:solidFill>
                  <a:schemeClr val="tx1">
                    <a:lumMod val="85000"/>
                    <a:lumOff val="15000"/>
                  </a:schemeClr>
                </a:solidFill>
                <a:latin typeface="+mj-lt"/>
              </a:rPr>
              <a:t>Pro’s- is a non-removable appliance</a:t>
            </a:r>
          </a:p>
          <a:p>
            <a:pPr marL="285750" indent="-285750">
              <a:buFont typeface="Arial" pitchFamily="34" charset="0"/>
              <a:buChar char="•"/>
            </a:pPr>
            <a:r>
              <a:rPr lang="en-US" sz="1800" dirty="0" smtClean="0">
                <a:solidFill>
                  <a:schemeClr val="tx1">
                    <a:lumMod val="85000"/>
                    <a:lumOff val="15000"/>
                  </a:schemeClr>
                </a:solidFill>
                <a:latin typeface="+mj-lt"/>
              </a:rPr>
              <a:t>Con’s- healthy tooth structure has to be removed on adjacent teeth</a:t>
            </a:r>
            <a:endParaRPr lang="en-US" sz="1800" dirty="0">
              <a:solidFill>
                <a:schemeClr val="tx1">
                  <a:lumMod val="85000"/>
                  <a:lumOff val="15000"/>
                </a:schemeClr>
              </a:solidFill>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4" y="5815999"/>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446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317" y="894187"/>
            <a:ext cx="8770573" cy="1563624"/>
          </a:xfrm>
        </p:spPr>
        <p:txBody>
          <a:bodyPr/>
          <a:lstStyle/>
          <a:p>
            <a:r>
              <a:rPr lang="en-US" dirty="0" smtClean="0"/>
              <a:t>Partials and Full Dentures</a:t>
            </a:r>
            <a:endParaRPr lang="en-US" dirty="0"/>
          </a:p>
        </p:txBody>
      </p:sp>
      <p:sp>
        <p:nvSpPr>
          <p:cNvPr id="3" name="Text Placeholder 2"/>
          <p:cNvSpPr>
            <a:spLocks noGrp="1"/>
          </p:cNvSpPr>
          <p:nvPr>
            <p:ph type="body" idx="1"/>
          </p:nvPr>
        </p:nvSpPr>
        <p:spPr>
          <a:xfrm>
            <a:off x="4579619" y="1878892"/>
            <a:ext cx="4160520" cy="823912"/>
          </a:xfrm>
        </p:spPr>
        <p:txBody>
          <a:bodyPr/>
          <a:lstStyle/>
          <a:p>
            <a:r>
              <a:rPr lang="en-US" dirty="0" smtClean="0">
                <a:solidFill>
                  <a:schemeClr val="tx2"/>
                </a:solidFill>
              </a:rPr>
              <a:t>Partial Denture</a:t>
            </a:r>
            <a:endParaRPr lang="en-US" dirty="0">
              <a:solidFill>
                <a:schemeClr val="tx2"/>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17156" y="2813646"/>
            <a:ext cx="3771299" cy="1546232"/>
          </a:xfrm>
        </p:spPr>
      </p:pic>
      <p:sp>
        <p:nvSpPr>
          <p:cNvPr id="5" name="Text Placeholder 4"/>
          <p:cNvSpPr>
            <a:spLocks noGrp="1"/>
          </p:cNvSpPr>
          <p:nvPr>
            <p:ph type="body" sz="quarter" idx="3"/>
          </p:nvPr>
        </p:nvSpPr>
        <p:spPr>
          <a:xfrm>
            <a:off x="8872038" y="1907768"/>
            <a:ext cx="2322143" cy="806556"/>
          </a:xfrm>
        </p:spPr>
        <p:txBody>
          <a:bodyPr/>
          <a:lstStyle/>
          <a:p>
            <a:r>
              <a:rPr lang="en-US" dirty="0" smtClean="0">
                <a:solidFill>
                  <a:schemeClr val="tx2"/>
                </a:solidFill>
              </a:rPr>
              <a:t>Full Denture</a:t>
            </a:r>
            <a:endParaRPr lang="en-US" dirty="0">
              <a:solidFill>
                <a:schemeClr val="tx2"/>
              </a:solidFill>
            </a:endParaRP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169443" y="2595759"/>
            <a:ext cx="3043989" cy="1857902"/>
          </a:xfrm>
        </p:spPr>
      </p:pic>
      <p:sp>
        <p:nvSpPr>
          <p:cNvPr id="10" name="TextBox 9"/>
          <p:cNvSpPr txBox="1"/>
          <p:nvPr/>
        </p:nvSpPr>
        <p:spPr>
          <a:xfrm>
            <a:off x="3195588" y="4443915"/>
            <a:ext cx="8855242" cy="2123658"/>
          </a:xfrm>
          <a:prstGeom prst="rect">
            <a:avLst/>
          </a:prstGeom>
          <a:noFill/>
        </p:spPr>
        <p:txBody>
          <a:bodyPr wrap="square" rtlCol="0">
            <a:spAutoFit/>
          </a:bodyPr>
          <a:lstStyle/>
          <a:p>
            <a:r>
              <a:rPr lang="en-US" sz="2200" dirty="0" smtClean="0">
                <a:solidFill>
                  <a:schemeClr val="tx1">
                    <a:lumMod val="75000"/>
                    <a:lumOff val="25000"/>
                  </a:schemeClr>
                </a:solidFill>
              </a:rPr>
              <a:t>Dentures are removable appliances that hold artificial teeth. They replace missing teeth to aid when chewing and to help the overall appearance of someone’s smile. </a:t>
            </a:r>
          </a:p>
          <a:p>
            <a:pPr marL="342900" indent="-342900" algn="ctr">
              <a:buFont typeface="Arial" pitchFamily="34" charset="0"/>
              <a:buChar char="•"/>
            </a:pPr>
            <a:r>
              <a:rPr lang="en-US" sz="2200" dirty="0" smtClean="0">
                <a:solidFill>
                  <a:schemeClr val="tx1">
                    <a:lumMod val="75000"/>
                    <a:lumOff val="25000"/>
                  </a:schemeClr>
                </a:solidFill>
              </a:rPr>
              <a:t>Pro’s- affordable option in tooth replacement</a:t>
            </a:r>
          </a:p>
          <a:p>
            <a:pPr marL="285750" indent="-285750" algn="ctr">
              <a:buFont typeface="Arial" pitchFamily="34" charset="0"/>
              <a:buChar char="•"/>
            </a:pPr>
            <a:r>
              <a:rPr lang="en-US" sz="2200" dirty="0" smtClean="0">
                <a:solidFill>
                  <a:schemeClr val="tx1">
                    <a:lumMod val="75000"/>
                    <a:lumOff val="25000"/>
                  </a:schemeClr>
                </a:solidFill>
              </a:rPr>
              <a:t>Con’s-  decreased ability to taste food, may shift around and be uncomfortable</a:t>
            </a:r>
            <a:endParaRPr lang="en-US" sz="2200" dirty="0">
              <a:solidFill>
                <a:schemeClr val="tx1">
                  <a:lumMod val="75000"/>
                  <a:lumOff val="25000"/>
                </a:schemeClr>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3951"/>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67231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90" y="116906"/>
            <a:ext cx="3227715" cy="1687924"/>
          </a:xfrm>
        </p:spPr>
        <p:txBody>
          <a:bodyPr>
            <a:normAutofit/>
          </a:bodyPr>
          <a:lstStyle/>
          <a:p>
            <a:pPr algn="ctr"/>
            <a:r>
              <a:rPr lang="en-US" sz="4400" dirty="0" smtClean="0"/>
              <a:t>Dental Implants</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7813" y="2423945"/>
            <a:ext cx="4629504" cy="3822852"/>
          </a:xfrm>
        </p:spPr>
      </p:pic>
      <p:sp>
        <p:nvSpPr>
          <p:cNvPr id="4" name="Text Placeholder 3"/>
          <p:cNvSpPr>
            <a:spLocks noGrp="1"/>
          </p:cNvSpPr>
          <p:nvPr>
            <p:ph type="body" sz="half" idx="2"/>
          </p:nvPr>
        </p:nvSpPr>
        <p:spPr>
          <a:xfrm>
            <a:off x="3792354" y="500513"/>
            <a:ext cx="7777212" cy="1434165"/>
          </a:xfrm>
        </p:spPr>
        <p:txBody>
          <a:bodyPr>
            <a:noAutofit/>
          </a:bodyPr>
          <a:lstStyle/>
          <a:p>
            <a:r>
              <a:rPr lang="en-US" sz="2200" dirty="0" smtClean="0">
                <a:latin typeface="+mj-lt"/>
              </a:rPr>
              <a:t>A dental implant is a titanium post that is </a:t>
            </a:r>
            <a:r>
              <a:rPr lang="en-US" sz="2200" smtClean="0">
                <a:latin typeface="+mj-lt"/>
              </a:rPr>
              <a:t>surgically placed into </a:t>
            </a:r>
            <a:r>
              <a:rPr lang="en-US" sz="2200" dirty="0" smtClean="0">
                <a:latin typeface="+mj-lt"/>
              </a:rPr>
              <a:t>bone in the mouth. Implants can be used to support a single tooth, multiple teeth or even a removable appliance. </a:t>
            </a:r>
            <a:endParaRPr lang="en-US" sz="22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76" y="2214512"/>
            <a:ext cx="5294142" cy="2591538"/>
          </a:xfrm>
          <a:prstGeom prst="rect">
            <a:avLst/>
          </a:prstGeom>
        </p:spPr>
      </p:pic>
      <p:sp>
        <p:nvSpPr>
          <p:cNvPr id="8" name="TextBox 7"/>
          <p:cNvSpPr txBox="1"/>
          <p:nvPr/>
        </p:nvSpPr>
        <p:spPr>
          <a:xfrm>
            <a:off x="1554483" y="4885587"/>
            <a:ext cx="5226518" cy="1200329"/>
          </a:xfrm>
          <a:prstGeom prst="rect">
            <a:avLst/>
          </a:prstGeom>
          <a:noFill/>
        </p:spPr>
        <p:txBody>
          <a:bodyPr wrap="square" rtlCol="0">
            <a:spAutoFit/>
          </a:bodyPr>
          <a:lstStyle/>
          <a:p>
            <a:pPr marL="285750" indent="-285750" algn="ctr">
              <a:buFont typeface="Arial" pitchFamily="34" charset="0"/>
              <a:buChar char="•"/>
            </a:pPr>
            <a:r>
              <a:rPr lang="en-US" dirty="0">
                <a:solidFill>
                  <a:schemeClr val="tx1">
                    <a:lumMod val="75000"/>
                    <a:lumOff val="25000"/>
                  </a:schemeClr>
                </a:solidFill>
                <a:latin typeface="+mj-lt"/>
              </a:rPr>
              <a:t>Pro’s- the most “tooth like” replacement for missing teeth, a permanent appliance</a:t>
            </a:r>
          </a:p>
          <a:p>
            <a:pPr marL="285750" indent="-285750" algn="ctr">
              <a:buFont typeface="Arial" pitchFamily="34" charset="0"/>
              <a:buChar char="•"/>
            </a:pPr>
            <a:r>
              <a:rPr lang="en-US" dirty="0" smtClean="0">
                <a:solidFill>
                  <a:schemeClr val="tx1">
                    <a:lumMod val="75000"/>
                    <a:lumOff val="25000"/>
                  </a:schemeClr>
                </a:solidFill>
                <a:latin typeface="+mj-lt"/>
              </a:rPr>
              <a:t>Con’s-  the most expensive option for tooth replacement</a:t>
            </a:r>
            <a:endParaRPr lang="en-US" dirty="0">
              <a:solidFill>
                <a:schemeClr val="tx1">
                  <a:lumMod val="75000"/>
                  <a:lumOff val="25000"/>
                </a:schemeClr>
              </a:solidFill>
              <a:latin typeface="+mj-lt"/>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22" y="5854500"/>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56663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700" y="1628449"/>
            <a:ext cx="6679933" cy="1884772"/>
          </a:xfrm>
        </p:spPr>
        <p:txBody>
          <a:bodyPr>
            <a:noAutofit/>
          </a:bodyPr>
          <a:lstStyle/>
          <a:p>
            <a:r>
              <a:rPr lang="en-US" sz="1800" dirty="0" smtClean="0"/>
              <a:t>Having missing teeth can be overwhelming and upsetting. </a:t>
            </a:r>
            <a:r>
              <a:rPr lang="en-US" sz="1800" dirty="0"/>
              <a:t>If you experience missing </a:t>
            </a:r>
            <a:r>
              <a:rPr lang="en-US" sz="1800" dirty="0" smtClean="0"/>
              <a:t>teeth, </a:t>
            </a:r>
            <a:r>
              <a:rPr lang="en-US" sz="1800" dirty="0"/>
              <a:t>it is important to see your dental provider for regular checkups and maintain a healthy mouth.</a:t>
            </a:r>
            <a:r>
              <a:rPr lang="en-US" sz="1800" dirty="0" smtClean="0"/>
              <a:t> </a:t>
            </a:r>
            <a:br>
              <a:rPr lang="en-US" sz="1800" dirty="0" smtClean="0"/>
            </a:br>
            <a:r>
              <a:rPr lang="en-US" sz="1800" dirty="0" smtClean="0"/>
              <a:t/>
            </a:r>
            <a:br>
              <a:rPr lang="en-US" sz="1800" dirty="0" smtClean="0"/>
            </a:br>
            <a:r>
              <a:rPr lang="en-US" sz="1800" dirty="0" smtClean="0"/>
              <a:t>Removable appliances can be a temporary fix until something more permanent or comfortable is attainable. </a:t>
            </a:r>
            <a:br>
              <a:rPr lang="en-US" sz="1800" dirty="0" smtClean="0"/>
            </a:br>
            <a:r>
              <a:rPr lang="en-US" sz="1800" dirty="0"/>
              <a:t/>
            </a:r>
            <a:br>
              <a:rPr lang="en-US" sz="1800" dirty="0"/>
            </a:br>
            <a:r>
              <a:rPr lang="en-US" sz="1800" dirty="0" smtClean="0"/>
              <a:t/>
            </a:r>
            <a:br>
              <a:rPr lang="en-US" sz="1800" dirty="0" smtClean="0"/>
            </a:br>
            <a:r>
              <a:rPr lang="en-US" sz="1800" dirty="0" smtClean="0"/>
              <a:t>Keeping </a:t>
            </a:r>
            <a:r>
              <a:rPr lang="en-US" sz="1800" dirty="0"/>
              <a:t>the remaining teeth </a:t>
            </a:r>
            <a:r>
              <a:rPr lang="en-US" sz="1800" dirty="0" smtClean="0"/>
              <a:t>healthy will affect your overall health in a positive way. </a:t>
            </a:r>
            <a:endParaRPr lang="en-US"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6" y="5883375"/>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86377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Questions?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72" y="5854500"/>
            <a:ext cx="6889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23063"/>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TF00001244</Template>
  <TotalTime>280</TotalTime>
  <Words>338</Words>
  <Application>Microsoft Office PowerPoint</Application>
  <PresentationFormat>Custom</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Feathered</vt:lpstr>
      <vt:lpstr>Filling in the Gaps</vt:lpstr>
      <vt:lpstr>PowerPoint Presentation</vt:lpstr>
      <vt:lpstr>Periodontal Disease</vt:lpstr>
      <vt:lpstr>PowerPoint Presentation</vt:lpstr>
      <vt:lpstr>Bridges</vt:lpstr>
      <vt:lpstr>Partials and Full Dentures</vt:lpstr>
      <vt:lpstr>Dental Implants</vt:lpstr>
      <vt:lpstr>Having missing teeth can be overwhelming and upsetting. If you experience missing teeth, it is important to see your dental provider for regular checkups and maintain a healthy mouth.   Removable appliances can be a temporary fix until something more permanent or comfortable is attainable.    Keeping the remaining teeth healthy will affect your overall health in a positive way. </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Morsette</dc:creator>
  <cp:lastModifiedBy>Sally Beach</cp:lastModifiedBy>
  <cp:revision>27</cp:revision>
  <dcterms:created xsi:type="dcterms:W3CDTF">2015-02-11T21:49:57Z</dcterms:created>
  <dcterms:modified xsi:type="dcterms:W3CDTF">2020-07-23T15:27:34Z</dcterms:modified>
</cp:coreProperties>
</file>