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61" r:id="rId4"/>
    <p:sldId id="259" r:id="rId5"/>
    <p:sldId id="262" r:id="rId6"/>
    <p:sldId id="260" r:id="rId7"/>
    <p:sldId id="263" r:id="rId8"/>
    <p:sldId id="257" r:id="rId9"/>
    <p:sldId id="267" r:id="rId10"/>
    <p:sldId id="264" r:id="rId11"/>
    <p:sldId id="265" r:id="rId12"/>
    <p:sldId id="268" r:id="rId13"/>
    <p:sldId id="258" r:id="rId14"/>
    <p:sldId id="269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7000" t="-2000" r="13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13EDE4-2BFA-4721-9025-DDC7DA0C6D49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42D5DA-FEEC-46C2-B79E-442D132C2F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ved=2ahUKEwjv9rqFi6HkAhXQGDQIHW_qA4EQjRx6BAgBEAQ&amp;url=https://dentagama.com/news/best-dentist-jokes&amp;psig=AOvVaw0HKo61UIeiLgErxsbbXUyr&amp;ust=15669277396929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1829761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Oral Health and Diabetes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19800"/>
            <a:ext cx="7772400" cy="1199704"/>
          </a:xfrm>
        </p:spPr>
        <p:txBody>
          <a:bodyPr/>
          <a:lstStyle/>
          <a:p>
            <a:r>
              <a:rPr lang="en-US" dirty="0" smtClean="0"/>
              <a:t>By Sally </a:t>
            </a:r>
            <a:r>
              <a:rPr lang="en-US" dirty="0" smtClean="0"/>
              <a:t>Wiedeman, </a:t>
            </a:r>
            <a:r>
              <a:rPr lang="en-US" dirty="0" smtClean="0"/>
              <a:t>EPDH, MBA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2866" r="40190" b="2685"/>
          <a:stretch/>
        </p:blipFill>
        <p:spPr bwMode="auto">
          <a:xfrm>
            <a:off x="3145971" y="2362200"/>
            <a:ext cx="2797629" cy="24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486400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 in the gums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auses </a:t>
            </a:r>
            <a:r>
              <a:rPr lang="en-US" dirty="0"/>
              <a:t>bleeding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welling 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one </a:t>
            </a:r>
            <a:r>
              <a:rPr lang="en-US" dirty="0"/>
              <a:t>loss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or Gum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096000" cy="317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486400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367536" cy="3373700"/>
          </a:xfrm>
        </p:spPr>
        <p:txBody>
          <a:bodyPr/>
          <a:lstStyle/>
          <a:p>
            <a:r>
              <a:rPr lang="en-US" sz="2400" dirty="0"/>
              <a:t>95% of US adults with diabetes have periodontal disease</a:t>
            </a:r>
          </a:p>
          <a:p>
            <a:pPr lvl="1"/>
            <a:r>
              <a:rPr lang="en-US" sz="2400" dirty="0"/>
              <a:t>1/3 have advanced periodontal disease that has lead to tooth </a:t>
            </a:r>
            <a:r>
              <a:rPr lang="en-US" sz="2400" dirty="0" smtClean="0"/>
              <a:t>loss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Untreated </a:t>
            </a:r>
            <a:r>
              <a:rPr lang="en-US" sz="2400" dirty="0"/>
              <a:t>can lead to other systemic </a:t>
            </a:r>
            <a:r>
              <a:rPr lang="en-US" sz="2400" dirty="0" smtClean="0"/>
              <a:t>problems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Periodontal or Gum Disease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7" y="4343400"/>
            <a:ext cx="8534060" cy="23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5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Reduction of saliva</a:t>
            </a:r>
          </a:p>
          <a:p>
            <a:pPr lvl="1"/>
            <a:r>
              <a:rPr lang="en-US" sz="2000" dirty="0" smtClean="0"/>
              <a:t>Medications can decrease salivary flow</a:t>
            </a:r>
          </a:p>
          <a:p>
            <a:pPr lvl="1"/>
            <a:r>
              <a:rPr lang="en-US" sz="2000" dirty="0" smtClean="0"/>
              <a:t>Increases risk of cavities</a:t>
            </a:r>
          </a:p>
          <a:p>
            <a:pPr lvl="1"/>
            <a:r>
              <a:rPr lang="en-US" sz="2000" dirty="0" smtClean="0"/>
              <a:t>Can make eating spicy/acidic foods painful</a:t>
            </a:r>
          </a:p>
          <a:p>
            <a:pPr lvl="1"/>
            <a:endParaRPr lang="en-US" dirty="0"/>
          </a:p>
          <a:p>
            <a:r>
              <a:rPr lang="en-US" sz="2000" dirty="0" smtClean="0"/>
              <a:t>What can help</a:t>
            </a:r>
          </a:p>
          <a:p>
            <a:pPr lvl="1"/>
            <a:r>
              <a:rPr lang="en-US" sz="2000" dirty="0" smtClean="0"/>
              <a:t>Sip on water</a:t>
            </a:r>
          </a:p>
          <a:p>
            <a:pPr lvl="1"/>
            <a:r>
              <a:rPr lang="en-US" sz="2000" dirty="0" smtClean="0"/>
              <a:t>Use fluoridated toothpaste and/or mouth rinse</a:t>
            </a:r>
          </a:p>
          <a:p>
            <a:pPr lvl="1"/>
            <a:r>
              <a:rPr lang="en-US" sz="2000" dirty="0" smtClean="0"/>
              <a:t>Use a saliva substitute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Mouth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33189"/>
            <a:ext cx="3912513" cy="219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486400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Increased </a:t>
            </a:r>
            <a:r>
              <a:rPr lang="en-US" sz="2400" dirty="0"/>
              <a:t>risk for thrush/oral </a:t>
            </a:r>
            <a:r>
              <a:rPr lang="en-US" sz="2400" dirty="0" smtClean="0"/>
              <a:t>candidiasis</a:t>
            </a:r>
          </a:p>
          <a:p>
            <a:pPr lvl="1"/>
            <a:r>
              <a:rPr lang="en-US" sz="2000" dirty="0" smtClean="0"/>
              <a:t>White patches that do not wipe off</a:t>
            </a:r>
          </a:p>
          <a:p>
            <a:pPr lvl="1"/>
            <a:r>
              <a:rPr lang="en-US" sz="2000" dirty="0" smtClean="0"/>
              <a:t>Burning sensation in the mouth</a:t>
            </a:r>
          </a:p>
          <a:p>
            <a:pPr lvl="1"/>
            <a:r>
              <a:rPr lang="en-US" sz="2000" dirty="0" smtClean="0"/>
              <a:t>Can reduce ability to taste</a:t>
            </a:r>
          </a:p>
          <a:p>
            <a:pPr lvl="1"/>
            <a:r>
              <a:rPr lang="en-US" sz="2000" dirty="0" smtClean="0"/>
              <a:t>Can turn into ulcers/canker sores</a:t>
            </a:r>
          </a:p>
          <a:p>
            <a:pPr lvl="1"/>
            <a:r>
              <a:rPr lang="en-US" sz="2000" dirty="0" smtClean="0"/>
              <a:t>Treated with antifungal medication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Infections or Sores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853"/>
          <a:stretch/>
        </p:blipFill>
        <p:spPr bwMode="auto">
          <a:xfrm>
            <a:off x="1382486" y="3962400"/>
            <a:ext cx="2427513" cy="200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8256"/>
            <a:ext cx="2895600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486400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Bone loss can cause dentures to not fit properly</a:t>
            </a:r>
          </a:p>
          <a:p>
            <a:r>
              <a:rPr lang="en-US" sz="2000" dirty="0" smtClean="0"/>
              <a:t>Dirty dentures can cause gum irritation or infections</a:t>
            </a:r>
          </a:p>
          <a:p>
            <a:endParaRPr lang="en-US" sz="2000" dirty="0"/>
          </a:p>
          <a:p>
            <a:r>
              <a:rPr lang="en-US" sz="2000" dirty="0" smtClean="0"/>
              <a:t>Remove dentures daily</a:t>
            </a:r>
          </a:p>
          <a:p>
            <a:pPr lvl="1"/>
            <a:r>
              <a:rPr lang="en-US" sz="2000" dirty="0" smtClean="0"/>
              <a:t>Allows for gums to get oxygen</a:t>
            </a:r>
          </a:p>
          <a:p>
            <a:pPr lvl="1"/>
            <a:r>
              <a:rPr lang="en-US" sz="2000" dirty="0" smtClean="0"/>
              <a:t>Brush off debris/bacteria</a:t>
            </a:r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Have dentist or denturist check for needed adjustment and/or relines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Denture Problems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5236662" cy="19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486400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55949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See a dental provider</a:t>
            </a:r>
          </a:p>
          <a:p>
            <a:endParaRPr lang="en-US" dirty="0" smtClean="0"/>
          </a:p>
          <a:p>
            <a:r>
              <a:rPr lang="en-US" sz="2400" dirty="0" smtClean="0"/>
              <a:t>Routine </a:t>
            </a:r>
            <a:r>
              <a:rPr lang="en-US" sz="2400" dirty="0"/>
              <a:t>dental exams and cleanings </a:t>
            </a:r>
            <a:r>
              <a:rPr lang="en-US" sz="2400" dirty="0" smtClean="0"/>
              <a:t>can: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revent </a:t>
            </a:r>
            <a:r>
              <a:rPr lang="en-US" sz="2000" dirty="0"/>
              <a:t>or significantly reduce bacterial infections </a:t>
            </a:r>
          </a:p>
          <a:p>
            <a:pPr lvl="1"/>
            <a:r>
              <a:rPr lang="en-US" sz="2000" dirty="0" smtClean="0"/>
              <a:t>Improve oral </a:t>
            </a:r>
            <a:r>
              <a:rPr lang="en-US" sz="2000" dirty="0"/>
              <a:t>health</a:t>
            </a:r>
          </a:p>
          <a:p>
            <a:pPr lvl="1"/>
            <a:r>
              <a:rPr lang="en-US" sz="2000" dirty="0"/>
              <a:t>Reduce or eliminate oral pain</a:t>
            </a:r>
          </a:p>
          <a:p>
            <a:pPr lvl="1"/>
            <a:r>
              <a:rPr lang="en-US" sz="2000" dirty="0"/>
              <a:t>Reduce the need for extractions</a:t>
            </a:r>
          </a:p>
          <a:p>
            <a:pPr lvl="1"/>
            <a:r>
              <a:rPr lang="en-US" sz="2000" dirty="0"/>
              <a:t>Reduce risk of heart attack, stroke and </a:t>
            </a:r>
            <a:r>
              <a:rPr lang="en-US" sz="2000" dirty="0" smtClean="0"/>
              <a:t>cancer</a:t>
            </a:r>
          </a:p>
          <a:p>
            <a:pPr lvl="1"/>
            <a:r>
              <a:rPr lang="en-US" sz="2000" dirty="0" smtClean="0"/>
              <a:t>Helps regulate healthy blood sugar levels</a:t>
            </a:r>
          </a:p>
          <a:p>
            <a:pPr lvl="1"/>
            <a:endParaRPr lang="en-US" sz="2000" dirty="0"/>
          </a:p>
          <a:p>
            <a:r>
              <a:rPr lang="en-US" sz="2600" dirty="0" smtClean="0"/>
              <a:t> </a:t>
            </a:r>
            <a:r>
              <a:rPr lang="en-US" sz="2400" dirty="0" smtClean="0"/>
              <a:t>Exercise proper oral hygiene habits</a:t>
            </a:r>
          </a:p>
          <a:p>
            <a:pPr lvl="1"/>
            <a:r>
              <a:rPr lang="en-US" sz="2000" dirty="0" smtClean="0"/>
              <a:t>Brush 2 times a day</a:t>
            </a:r>
          </a:p>
          <a:p>
            <a:pPr lvl="1"/>
            <a:r>
              <a:rPr lang="en-US" sz="2000" dirty="0" smtClean="0"/>
              <a:t>Floss once a day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486400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irc_mi" descr="Image result for dental jokes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56157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6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factors contribute to our oral health </a:t>
            </a:r>
          </a:p>
          <a:p>
            <a:endParaRPr lang="en-US" dirty="0" smtClean="0"/>
          </a:p>
          <a:p>
            <a:r>
              <a:rPr lang="en-US" dirty="0" smtClean="0"/>
              <a:t>Evaluate the oral systemic link</a:t>
            </a:r>
          </a:p>
          <a:p>
            <a:endParaRPr lang="en-US" dirty="0" smtClean="0"/>
          </a:p>
          <a:p>
            <a:r>
              <a:rPr lang="en-US" dirty="0" smtClean="0"/>
              <a:t>Discuss oral concerns linked to diabetes</a:t>
            </a:r>
          </a:p>
          <a:p>
            <a:endParaRPr lang="en-US" dirty="0" smtClean="0"/>
          </a:p>
          <a:p>
            <a:r>
              <a:rPr lang="en-US" dirty="0" smtClean="0"/>
              <a:t>Review oral health preventatives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593184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Players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5330" y="1524000"/>
            <a:ext cx="8229600" cy="4525963"/>
          </a:xfrm>
        </p:spPr>
        <p:txBody>
          <a:bodyPr/>
          <a:lstStyle/>
          <a:p>
            <a:r>
              <a:rPr lang="en-US" dirty="0" smtClean="0"/>
              <a:t>What oral factors do we look at?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Plaque	   		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Calculus/Tartar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Bone </a:t>
            </a:r>
            <a:r>
              <a:rPr lang="en-US" dirty="0"/>
              <a:t>Loss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1504950" y="2830286"/>
            <a:ext cx="3429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543050" y="4403271"/>
            <a:ext cx="3429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1543050" y="3597728"/>
            <a:ext cx="3429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3" y="2495550"/>
            <a:ext cx="4400387" cy="292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5593184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sticky film that builds up on teeth</a:t>
            </a:r>
          </a:p>
          <a:p>
            <a:pPr lvl="1"/>
            <a:r>
              <a:rPr lang="en-US" dirty="0"/>
              <a:t>Contains millions of bacteria</a:t>
            </a:r>
          </a:p>
          <a:p>
            <a:pPr lvl="1"/>
            <a:r>
              <a:rPr lang="en-US" dirty="0"/>
              <a:t>Can cause decay or gum disease if left untreated</a:t>
            </a:r>
          </a:p>
          <a:p>
            <a:pPr lvl="1"/>
            <a:r>
              <a:rPr lang="en-US" dirty="0"/>
              <a:t>Requires proper brushing and flossing to remove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Plaque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3219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792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of the gums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Gingivitis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713" y="4153548"/>
            <a:ext cx="130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MODERATE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" y="4561344"/>
            <a:ext cx="3078163" cy="204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50458"/>
            <a:ext cx="3057525" cy="203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8114" y="39688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MILD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89951" y="4170862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SEVERE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2060224"/>
            <a:ext cx="2895600" cy="192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9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hardened dental plaque</a:t>
            </a:r>
          </a:p>
          <a:p>
            <a:pPr lvl="1"/>
            <a:r>
              <a:rPr lang="en-US" dirty="0"/>
              <a:t>Cannot be removed with brushing or flossing, requires the use of dental instruments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Calculus or Tartar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65437"/>
            <a:ext cx="2882900" cy="1579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10356"/>
            <a:ext cx="2832439" cy="198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39" y="2865437"/>
            <a:ext cx="2725737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" y="5614955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Loss of gum attachment</a:t>
            </a:r>
          </a:p>
          <a:p>
            <a:pPr marL="598932" lvl="1" indent="-342900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Gums pull away from the crowns of the teeth, exposing the roots</a:t>
            </a:r>
          </a:p>
          <a:p>
            <a:pPr marL="598932" lvl="1" indent="-342900">
              <a:spcBef>
                <a:spcPts val="0"/>
              </a:spcBef>
            </a:pPr>
            <a:r>
              <a:rPr lang="en-US" dirty="0">
                <a:ea typeface="Calibri"/>
                <a:cs typeface="Times New Roman"/>
              </a:rPr>
              <a:t>M</a:t>
            </a:r>
            <a:r>
              <a:rPr lang="en-US" dirty="0" smtClean="0">
                <a:ea typeface="Calibri"/>
                <a:cs typeface="Times New Roman"/>
              </a:rPr>
              <a:t>ore </a:t>
            </a:r>
            <a:r>
              <a:rPr lang="en-US" dirty="0">
                <a:ea typeface="Calibri"/>
                <a:cs typeface="Times New Roman"/>
              </a:rPr>
              <a:t>susceptible to decay and sensitivity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3391210"/>
            <a:ext cx="3276600" cy="218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445917" cy="214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8475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6657"/>
            <a:ext cx="4953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Diabetes affects the ability to fight the bacteria in your mouth</a:t>
            </a:r>
          </a:p>
          <a:p>
            <a:endParaRPr lang="en-US" sz="2400" dirty="0" smtClean="0"/>
          </a:p>
          <a:p>
            <a:r>
              <a:rPr lang="en-US" sz="2400" dirty="0" smtClean="0"/>
              <a:t>High blood sugar levels increases the growth of bacteria</a:t>
            </a:r>
          </a:p>
          <a:p>
            <a:pPr lvl="1"/>
            <a:r>
              <a:rPr lang="en-US" sz="2000" dirty="0" smtClean="0"/>
              <a:t>High levels of bacteria increases the risk of periodontal (gum) disease 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Oral </a:t>
            </a:r>
            <a:r>
              <a:rPr lang="en-US" dirty="0"/>
              <a:t>S</a:t>
            </a:r>
            <a:r>
              <a:rPr lang="en-US" dirty="0" smtClean="0"/>
              <a:t>ystemic </a:t>
            </a:r>
            <a:r>
              <a:rPr lang="en-US" dirty="0"/>
              <a:t>L</a:t>
            </a:r>
            <a:r>
              <a:rPr lang="en-US" dirty="0" smtClean="0"/>
              <a:t>ink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524000"/>
            <a:ext cx="368275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486400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Periodontal/Gum Disease</a:t>
            </a:r>
          </a:p>
          <a:p>
            <a:pPr lvl="1"/>
            <a:r>
              <a:rPr lang="en-US" dirty="0" smtClean="0"/>
              <a:t>Tooth Loss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Dry Mouth</a:t>
            </a:r>
          </a:p>
          <a:p>
            <a:endParaRPr lang="en-US" dirty="0" smtClean="0"/>
          </a:p>
          <a:p>
            <a:r>
              <a:rPr lang="en-US" dirty="0" smtClean="0"/>
              <a:t>Infections or Sores</a:t>
            </a:r>
          </a:p>
          <a:p>
            <a:endParaRPr lang="en-US" dirty="0" smtClean="0"/>
          </a:p>
          <a:p>
            <a:r>
              <a:rPr lang="en-US" dirty="0" smtClean="0"/>
              <a:t>Ill Fitting Dentures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Oral Issues Related to Diabetes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38650" cy="35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5594454"/>
            <a:ext cx="950898" cy="12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653</TotalTime>
  <Words>400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 Oral Health and Diabetes</vt:lpstr>
      <vt:lpstr>Objectives</vt:lpstr>
      <vt:lpstr>The Key Players</vt:lpstr>
      <vt:lpstr>Plaque</vt:lpstr>
      <vt:lpstr>Gingivitis</vt:lpstr>
      <vt:lpstr>Calculus or Tartar </vt:lpstr>
      <vt:lpstr>Recession</vt:lpstr>
      <vt:lpstr> The Oral Systemic Link</vt:lpstr>
      <vt:lpstr>Oral Issues Related to Diabetes</vt:lpstr>
      <vt:lpstr>Periodontal or Gum Disease</vt:lpstr>
      <vt:lpstr>Periodontal or Gum Disease</vt:lpstr>
      <vt:lpstr>Dry Mouth</vt:lpstr>
      <vt:lpstr>Oral Infections or Sores</vt:lpstr>
      <vt:lpstr>Denture Problems</vt:lpstr>
      <vt:lpstr>What Can You Do?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and Oral Health</dc:title>
  <dc:creator>Sally Beach</dc:creator>
  <cp:lastModifiedBy>Sally Beach</cp:lastModifiedBy>
  <cp:revision>28</cp:revision>
  <dcterms:created xsi:type="dcterms:W3CDTF">2017-10-19T15:02:20Z</dcterms:created>
  <dcterms:modified xsi:type="dcterms:W3CDTF">2020-07-27T15:00:13Z</dcterms:modified>
</cp:coreProperties>
</file>