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8"/>
  </p:notesMasterIdLst>
  <p:sldIdLst>
    <p:sldId id="313" r:id="rId5"/>
    <p:sldId id="285" r:id="rId6"/>
    <p:sldId id="316" r:id="rId7"/>
    <p:sldId id="317" r:id="rId8"/>
    <p:sldId id="318" r:id="rId9"/>
    <p:sldId id="319" r:id="rId10"/>
    <p:sldId id="311" r:id="rId11"/>
    <p:sldId id="281" r:id="rId12"/>
    <p:sldId id="309" r:id="rId13"/>
    <p:sldId id="315" r:id="rId14"/>
    <p:sldId id="263" r:id="rId15"/>
    <p:sldId id="304" r:id="rId16"/>
    <p:sldId id="31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BCFA"/>
    <a:srgbClr val="6E8EF6"/>
    <a:srgbClr val="6586F5"/>
    <a:srgbClr val="6576CD"/>
    <a:srgbClr val="7092F2"/>
    <a:srgbClr val="4C5FEE"/>
    <a:srgbClr val="4055C0"/>
    <a:srgbClr val="083E60"/>
    <a:srgbClr val="094B5F"/>
    <a:srgbClr val="4195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196" autoAdjust="0"/>
  </p:normalViewPr>
  <p:slideViewPr>
    <p:cSldViewPr snapToGrid="0">
      <p:cViewPr varScale="1">
        <p:scale>
          <a:sx n="56" d="100"/>
          <a:sy n="56" d="100"/>
        </p:scale>
        <p:origin x="1290" y="78"/>
      </p:cViewPr>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15.svg"/><Relationship Id="rId5" Type="http://schemas.openxmlformats.org/officeDocument/2006/relationships/image" Target="../media/image20.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15.svg"/><Relationship Id="rId5" Type="http://schemas.openxmlformats.org/officeDocument/2006/relationships/image" Target="../media/image20.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D6E28A-1A1D-42E8-9558-5AE646374BD3}" type="doc">
      <dgm:prSet loTypeId="urn:microsoft.com/office/officeart/2005/8/layout/hList7" loCatId="list" qsTypeId="urn:microsoft.com/office/officeart/2005/8/quickstyle/simple1" qsCatId="simple" csTypeId="urn:microsoft.com/office/officeart/2005/8/colors/colorful1" csCatId="colorful" phldr="1"/>
      <dgm:spPr/>
    </dgm:pt>
    <dgm:pt modelId="{D574CBF0-0378-4AFD-B6CF-E2DDBBA0C374}">
      <dgm:prSet phldrT="[Text]"/>
      <dgm:spPr/>
      <dgm:t>
        <a:bodyPr/>
        <a:lstStyle/>
        <a:p>
          <a:r>
            <a:rPr lang="en-US" dirty="0"/>
            <a:t>Knowledge</a:t>
          </a:r>
        </a:p>
      </dgm:t>
    </dgm:pt>
    <dgm:pt modelId="{6097D589-6408-464B-B0F1-D35781187963}" type="parTrans" cxnId="{844A104B-7CE7-41DC-8534-E1032A87EC91}">
      <dgm:prSet/>
      <dgm:spPr/>
      <dgm:t>
        <a:bodyPr/>
        <a:lstStyle/>
        <a:p>
          <a:endParaRPr lang="en-US"/>
        </a:p>
      </dgm:t>
    </dgm:pt>
    <dgm:pt modelId="{DBB397F8-7665-49C2-B13A-7692E829E499}" type="sibTrans" cxnId="{844A104B-7CE7-41DC-8534-E1032A87EC91}">
      <dgm:prSet/>
      <dgm:spPr/>
      <dgm:t>
        <a:bodyPr/>
        <a:lstStyle/>
        <a:p>
          <a:endParaRPr lang="en-US"/>
        </a:p>
      </dgm:t>
    </dgm:pt>
    <dgm:pt modelId="{8C5EEAB0-60B5-4259-82BF-30F18698EEA6}">
      <dgm:prSet phldrT="[Text]"/>
      <dgm:spPr/>
      <dgm:t>
        <a:bodyPr/>
        <a:lstStyle/>
        <a:p>
          <a:r>
            <a:rPr lang="en-US" dirty="0"/>
            <a:t>Skill</a:t>
          </a:r>
        </a:p>
      </dgm:t>
    </dgm:pt>
    <dgm:pt modelId="{7EA6C622-952A-41F5-BEA3-053402F4EBC4}" type="parTrans" cxnId="{51697FED-F502-4F94-B5CC-202DC3843733}">
      <dgm:prSet/>
      <dgm:spPr/>
      <dgm:t>
        <a:bodyPr/>
        <a:lstStyle/>
        <a:p>
          <a:endParaRPr lang="en-US"/>
        </a:p>
      </dgm:t>
    </dgm:pt>
    <dgm:pt modelId="{5874A556-71AC-4036-AC34-D3F2341D21CD}" type="sibTrans" cxnId="{51697FED-F502-4F94-B5CC-202DC3843733}">
      <dgm:prSet/>
      <dgm:spPr/>
      <dgm:t>
        <a:bodyPr/>
        <a:lstStyle/>
        <a:p>
          <a:endParaRPr lang="en-US"/>
        </a:p>
      </dgm:t>
    </dgm:pt>
    <dgm:pt modelId="{F6A46CAC-7FE2-4A06-A16D-6314850A6459}">
      <dgm:prSet phldrT="[Text]"/>
      <dgm:spPr/>
      <dgm:t>
        <a:bodyPr/>
        <a:lstStyle/>
        <a:p>
          <a:r>
            <a:rPr lang="en-US" dirty="0"/>
            <a:t>Confidence</a:t>
          </a:r>
        </a:p>
      </dgm:t>
    </dgm:pt>
    <dgm:pt modelId="{4A32B812-0170-4A03-8D55-1F1ACC0DD686}" type="parTrans" cxnId="{BD43B46D-B0CF-47F1-AD4E-3305337236FF}">
      <dgm:prSet/>
      <dgm:spPr/>
      <dgm:t>
        <a:bodyPr/>
        <a:lstStyle/>
        <a:p>
          <a:endParaRPr lang="en-US"/>
        </a:p>
      </dgm:t>
    </dgm:pt>
    <dgm:pt modelId="{3E0DF3C3-DDF9-4137-9556-B9E6A99B8E1D}" type="sibTrans" cxnId="{BD43B46D-B0CF-47F1-AD4E-3305337236FF}">
      <dgm:prSet/>
      <dgm:spPr/>
      <dgm:t>
        <a:bodyPr/>
        <a:lstStyle/>
        <a:p>
          <a:endParaRPr lang="en-US"/>
        </a:p>
      </dgm:t>
    </dgm:pt>
    <dgm:pt modelId="{96039EF8-8A0A-4946-A3B5-9376B02B47DD}" type="pres">
      <dgm:prSet presAssocID="{F6D6E28A-1A1D-42E8-9558-5AE646374BD3}" presName="Name0" presStyleCnt="0">
        <dgm:presLayoutVars>
          <dgm:dir/>
          <dgm:resizeHandles val="exact"/>
        </dgm:presLayoutVars>
      </dgm:prSet>
      <dgm:spPr/>
    </dgm:pt>
    <dgm:pt modelId="{885C6D53-A1DF-49FF-B8C4-1CF75E22E16C}" type="pres">
      <dgm:prSet presAssocID="{F6D6E28A-1A1D-42E8-9558-5AE646374BD3}" presName="fgShape" presStyleLbl="fgShp" presStyleIdx="0" presStyleCnt="1"/>
      <dgm:spPr/>
    </dgm:pt>
    <dgm:pt modelId="{AEEAE6B4-FA9C-4A75-8A98-A13414DA7098}" type="pres">
      <dgm:prSet presAssocID="{F6D6E28A-1A1D-42E8-9558-5AE646374BD3}" presName="linComp" presStyleCnt="0"/>
      <dgm:spPr/>
    </dgm:pt>
    <dgm:pt modelId="{2129641C-2CF9-43D5-A911-44A2A3F0396C}" type="pres">
      <dgm:prSet presAssocID="{D574CBF0-0378-4AFD-B6CF-E2DDBBA0C374}" presName="compNode" presStyleCnt="0"/>
      <dgm:spPr/>
    </dgm:pt>
    <dgm:pt modelId="{CFAC29AB-E85E-4583-8A03-D46ED627536D}" type="pres">
      <dgm:prSet presAssocID="{D574CBF0-0378-4AFD-B6CF-E2DDBBA0C374}" presName="bkgdShape" presStyleLbl="node1" presStyleIdx="0" presStyleCnt="3"/>
      <dgm:spPr/>
    </dgm:pt>
    <dgm:pt modelId="{FAFE67E8-4623-4C54-9792-2D4C8FAF411D}" type="pres">
      <dgm:prSet presAssocID="{D574CBF0-0378-4AFD-B6CF-E2DDBBA0C374}" presName="nodeTx" presStyleLbl="node1" presStyleIdx="0" presStyleCnt="3">
        <dgm:presLayoutVars>
          <dgm:bulletEnabled val="1"/>
        </dgm:presLayoutVars>
      </dgm:prSet>
      <dgm:spPr/>
    </dgm:pt>
    <dgm:pt modelId="{4A3D7D50-4A6B-4E02-918D-8207EE8966DC}" type="pres">
      <dgm:prSet presAssocID="{D574CBF0-0378-4AFD-B6CF-E2DDBBA0C374}" presName="invisiNode" presStyleLbl="node1" presStyleIdx="0" presStyleCnt="3"/>
      <dgm:spPr/>
    </dgm:pt>
    <dgm:pt modelId="{F11E2D7D-8715-4B74-92FB-E8C7FE9929A5}" type="pres">
      <dgm:prSet presAssocID="{D574CBF0-0378-4AFD-B6CF-E2DDBBA0C374}"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rain in head"/>
        </a:ext>
      </dgm:extLst>
    </dgm:pt>
    <dgm:pt modelId="{C7ED6378-B3AE-4669-B345-74818385157F}" type="pres">
      <dgm:prSet presAssocID="{DBB397F8-7665-49C2-B13A-7692E829E499}" presName="sibTrans" presStyleLbl="sibTrans2D1" presStyleIdx="0" presStyleCnt="0"/>
      <dgm:spPr/>
    </dgm:pt>
    <dgm:pt modelId="{26CF35A9-3EF4-450E-BC1E-38BF303A8646}" type="pres">
      <dgm:prSet presAssocID="{8C5EEAB0-60B5-4259-82BF-30F18698EEA6}" presName="compNode" presStyleCnt="0"/>
      <dgm:spPr/>
    </dgm:pt>
    <dgm:pt modelId="{9237E97E-E35F-4160-864B-6D2BFD9C1CB6}" type="pres">
      <dgm:prSet presAssocID="{8C5EEAB0-60B5-4259-82BF-30F18698EEA6}" presName="bkgdShape" presStyleLbl="node1" presStyleIdx="1" presStyleCnt="3"/>
      <dgm:spPr/>
    </dgm:pt>
    <dgm:pt modelId="{2622F5CA-DF03-4EA0-8A74-E8DBC270C13F}" type="pres">
      <dgm:prSet presAssocID="{8C5EEAB0-60B5-4259-82BF-30F18698EEA6}" presName="nodeTx" presStyleLbl="node1" presStyleIdx="1" presStyleCnt="3">
        <dgm:presLayoutVars>
          <dgm:bulletEnabled val="1"/>
        </dgm:presLayoutVars>
      </dgm:prSet>
      <dgm:spPr/>
    </dgm:pt>
    <dgm:pt modelId="{1049B69A-E635-4C10-80B6-DBD9B9806DAF}" type="pres">
      <dgm:prSet presAssocID="{8C5EEAB0-60B5-4259-82BF-30F18698EEA6}" presName="invisiNode" presStyleLbl="node1" presStyleIdx="1" presStyleCnt="3"/>
      <dgm:spPr/>
    </dgm:pt>
    <dgm:pt modelId="{D944AF5E-EAAE-4BA7-9E90-0F05C140058A}" type="pres">
      <dgm:prSet presAssocID="{8C5EEAB0-60B5-4259-82BF-30F18698EEA6}" presName="imagNode"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Puzzle pieces"/>
        </a:ext>
      </dgm:extLst>
    </dgm:pt>
    <dgm:pt modelId="{B3D887E5-5050-4096-826F-B79657052F7D}" type="pres">
      <dgm:prSet presAssocID="{5874A556-71AC-4036-AC34-D3F2341D21CD}" presName="sibTrans" presStyleLbl="sibTrans2D1" presStyleIdx="0" presStyleCnt="0"/>
      <dgm:spPr/>
    </dgm:pt>
    <dgm:pt modelId="{0D67A9EA-5A14-4B13-8D27-7A5B3AFD2B45}" type="pres">
      <dgm:prSet presAssocID="{F6A46CAC-7FE2-4A06-A16D-6314850A6459}" presName="compNode" presStyleCnt="0"/>
      <dgm:spPr/>
    </dgm:pt>
    <dgm:pt modelId="{318380B2-2AC5-4200-8BE4-71A9813482B0}" type="pres">
      <dgm:prSet presAssocID="{F6A46CAC-7FE2-4A06-A16D-6314850A6459}" presName="bkgdShape" presStyleLbl="node1" presStyleIdx="2" presStyleCnt="3"/>
      <dgm:spPr/>
    </dgm:pt>
    <dgm:pt modelId="{D378DD29-3B61-4A38-AF34-468EE97E462F}" type="pres">
      <dgm:prSet presAssocID="{F6A46CAC-7FE2-4A06-A16D-6314850A6459}" presName="nodeTx" presStyleLbl="node1" presStyleIdx="2" presStyleCnt="3">
        <dgm:presLayoutVars>
          <dgm:bulletEnabled val="1"/>
        </dgm:presLayoutVars>
      </dgm:prSet>
      <dgm:spPr/>
    </dgm:pt>
    <dgm:pt modelId="{62A31761-0BF2-4E4D-82B3-5E6B76FACE4B}" type="pres">
      <dgm:prSet presAssocID="{F6A46CAC-7FE2-4A06-A16D-6314850A6459}" presName="invisiNode" presStyleLbl="node1" presStyleIdx="2" presStyleCnt="3"/>
      <dgm:spPr/>
    </dgm:pt>
    <dgm:pt modelId="{690E65BF-0777-416E-B187-2356985D1E4A}" type="pres">
      <dgm:prSet presAssocID="{F6A46CAC-7FE2-4A06-A16D-6314850A6459}" presName="imagNode"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Heart"/>
        </a:ext>
      </dgm:extLst>
    </dgm:pt>
  </dgm:ptLst>
  <dgm:cxnLst>
    <dgm:cxn modelId="{D01E8A03-59FA-4709-A1F7-2C6A2F7D7E42}" type="presOf" srcId="{F6A46CAC-7FE2-4A06-A16D-6314850A6459}" destId="{D378DD29-3B61-4A38-AF34-468EE97E462F}" srcOrd="1" destOrd="0" presId="urn:microsoft.com/office/officeart/2005/8/layout/hList7"/>
    <dgm:cxn modelId="{1FBA3512-E5B5-4EC2-905F-B643E1E1557E}" type="presOf" srcId="{D574CBF0-0378-4AFD-B6CF-E2DDBBA0C374}" destId="{CFAC29AB-E85E-4583-8A03-D46ED627536D}" srcOrd="0" destOrd="0" presId="urn:microsoft.com/office/officeart/2005/8/layout/hList7"/>
    <dgm:cxn modelId="{5ACCCA27-FF67-4DA0-A7D0-79D12E3654D0}" type="presOf" srcId="{8C5EEAB0-60B5-4259-82BF-30F18698EEA6}" destId="{9237E97E-E35F-4160-864B-6D2BFD9C1CB6}" srcOrd="0" destOrd="0" presId="urn:microsoft.com/office/officeart/2005/8/layout/hList7"/>
    <dgm:cxn modelId="{9F039B29-F2DF-438A-930F-0DA95908EB04}" type="presOf" srcId="{5874A556-71AC-4036-AC34-D3F2341D21CD}" destId="{B3D887E5-5050-4096-826F-B79657052F7D}" srcOrd="0" destOrd="0" presId="urn:microsoft.com/office/officeart/2005/8/layout/hList7"/>
    <dgm:cxn modelId="{7770E730-E1C9-4B1C-A4FD-59E766907373}" type="presOf" srcId="{DBB397F8-7665-49C2-B13A-7692E829E499}" destId="{C7ED6378-B3AE-4669-B345-74818385157F}" srcOrd="0" destOrd="0" presId="urn:microsoft.com/office/officeart/2005/8/layout/hList7"/>
    <dgm:cxn modelId="{844A104B-7CE7-41DC-8534-E1032A87EC91}" srcId="{F6D6E28A-1A1D-42E8-9558-5AE646374BD3}" destId="{D574CBF0-0378-4AFD-B6CF-E2DDBBA0C374}" srcOrd="0" destOrd="0" parTransId="{6097D589-6408-464B-B0F1-D35781187963}" sibTransId="{DBB397F8-7665-49C2-B13A-7692E829E499}"/>
    <dgm:cxn modelId="{BD43B46D-B0CF-47F1-AD4E-3305337236FF}" srcId="{F6D6E28A-1A1D-42E8-9558-5AE646374BD3}" destId="{F6A46CAC-7FE2-4A06-A16D-6314850A6459}" srcOrd="2" destOrd="0" parTransId="{4A32B812-0170-4A03-8D55-1F1ACC0DD686}" sibTransId="{3E0DF3C3-DDF9-4137-9556-B9E6A99B8E1D}"/>
    <dgm:cxn modelId="{202347B6-52A5-4B7A-8CAE-8C3208EDA8EC}" type="presOf" srcId="{8C5EEAB0-60B5-4259-82BF-30F18698EEA6}" destId="{2622F5CA-DF03-4EA0-8A74-E8DBC270C13F}" srcOrd="1" destOrd="0" presId="urn:microsoft.com/office/officeart/2005/8/layout/hList7"/>
    <dgm:cxn modelId="{06D443C2-8A77-407D-AC4E-D4C843158930}" type="presOf" srcId="{D574CBF0-0378-4AFD-B6CF-E2DDBBA0C374}" destId="{FAFE67E8-4623-4C54-9792-2D4C8FAF411D}" srcOrd="1" destOrd="0" presId="urn:microsoft.com/office/officeart/2005/8/layout/hList7"/>
    <dgm:cxn modelId="{889FD6DC-DC53-4E4C-B2BE-9344408E70F4}" type="presOf" srcId="{F6A46CAC-7FE2-4A06-A16D-6314850A6459}" destId="{318380B2-2AC5-4200-8BE4-71A9813482B0}" srcOrd="0" destOrd="0" presId="urn:microsoft.com/office/officeart/2005/8/layout/hList7"/>
    <dgm:cxn modelId="{95348EE4-3019-4DA3-AB50-6171D6ABCF1C}" type="presOf" srcId="{F6D6E28A-1A1D-42E8-9558-5AE646374BD3}" destId="{96039EF8-8A0A-4946-A3B5-9376B02B47DD}" srcOrd="0" destOrd="0" presId="urn:microsoft.com/office/officeart/2005/8/layout/hList7"/>
    <dgm:cxn modelId="{51697FED-F502-4F94-B5CC-202DC3843733}" srcId="{F6D6E28A-1A1D-42E8-9558-5AE646374BD3}" destId="{8C5EEAB0-60B5-4259-82BF-30F18698EEA6}" srcOrd="1" destOrd="0" parTransId="{7EA6C622-952A-41F5-BEA3-053402F4EBC4}" sibTransId="{5874A556-71AC-4036-AC34-D3F2341D21CD}"/>
    <dgm:cxn modelId="{763CF453-4E87-4E6F-9CCC-1050AE4DF107}" type="presParOf" srcId="{96039EF8-8A0A-4946-A3B5-9376B02B47DD}" destId="{885C6D53-A1DF-49FF-B8C4-1CF75E22E16C}" srcOrd="0" destOrd="0" presId="urn:microsoft.com/office/officeart/2005/8/layout/hList7"/>
    <dgm:cxn modelId="{8AC4A2FB-489F-4818-B1A4-0D9C7CA54332}" type="presParOf" srcId="{96039EF8-8A0A-4946-A3B5-9376B02B47DD}" destId="{AEEAE6B4-FA9C-4A75-8A98-A13414DA7098}" srcOrd="1" destOrd="0" presId="urn:microsoft.com/office/officeart/2005/8/layout/hList7"/>
    <dgm:cxn modelId="{A1381146-41F5-47C2-B051-6A8C058D222F}" type="presParOf" srcId="{AEEAE6B4-FA9C-4A75-8A98-A13414DA7098}" destId="{2129641C-2CF9-43D5-A911-44A2A3F0396C}" srcOrd="0" destOrd="0" presId="urn:microsoft.com/office/officeart/2005/8/layout/hList7"/>
    <dgm:cxn modelId="{52621793-2F53-436D-845B-7514F875178F}" type="presParOf" srcId="{2129641C-2CF9-43D5-A911-44A2A3F0396C}" destId="{CFAC29AB-E85E-4583-8A03-D46ED627536D}" srcOrd="0" destOrd="0" presId="urn:microsoft.com/office/officeart/2005/8/layout/hList7"/>
    <dgm:cxn modelId="{1FB77BBD-449E-41C5-9DD9-E14095C1C873}" type="presParOf" srcId="{2129641C-2CF9-43D5-A911-44A2A3F0396C}" destId="{FAFE67E8-4623-4C54-9792-2D4C8FAF411D}" srcOrd="1" destOrd="0" presId="urn:microsoft.com/office/officeart/2005/8/layout/hList7"/>
    <dgm:cxn modelId="{DD58000B-9BEF-451F-BFFF-1D7644A76D67}" type="presParOf" srcId="{2129641C-2CF9-43D5-A911-44A2A3F0396C}" destId="{4A3D7D50-4A6B-4E02-918D-8207EE8966DC}" srcOrd="2" destOrd="0" presId="urn:microsoft.com/office/officeart/2005/8/layout/hList7"/>
    <dgm:cxn modelId="{F2885B76-FC20-48B3-BDD3-B64B3D16C315}" type="presParOf" srcId="{2129641C-2CF9-43D5-A911-44A2A3F0396C}" destId="{F11E2D7D-8715-4B74-92FB-E8C7FE9929A5}" srcOrd="3" destOrd="0" presId="urn:microsoft.com/office/officeart/2005/8/layout/hList7"/>
    <dgm:cxn modelId="{8649B771-289F-4C14-A597-0FA33BE62AC7}" type="presParOf" srcId="{AEEAE6B4-FA9C-4A75-8A98-A13414DA7098}" destId="{C7ED6378-B3AE-4669-B345-74818385157F}" srcOrd="1" destOrd="0" presId="urn:microsoft.com/office/officeart/2005/8/layout/hList7"/>
    <dgm:cxn modelId="{68DD0AF6-4705-4F5B-AD80-9FF496339B96}" type="presParOf" srcId="{AEEAE6B4-FA9C-4A75-8A98-A13414DA7098}" destId="{26CF35A9-3EF4-450E-BC1E-38BF303A8646}" srcOrd="2" destOrd="0" presId="urn:microsoft.com/office/officeart/2005/8/layout/hList7"/>
    <dgm:cxn modelId="{B78185B0-0696-4695-9167-ED14BE88BA70}" type="presParOf" srcId="{26CF35A9-3EF4-450E-BC1E-38BF303A8646}" destId="{9237E97E-E35F-4160-864B-6D2BFD9C1CB6}" srcOrd="0" destOrd="0" presId="urn:microsoft.com/office/officeart/2005/8/layout/hList7"/>
    <dgm:cxn modelId="{FD5897A9-8D5D-45CE-92A7-BA414D268345}" type="presParOf" srcId="{26CF35A9-3EF4-450E-BC1E-38BF303A8646}" destId="{2622F5CA-DF03-4EA0-8A74-E8DBC270C13F}" srcOrd="1" destOrd="0" presId="urn:microsoft.com/office/officeart/2005/8/layout/hList7"/>
    <dgm:cxn modelId="{AE7E4E45-7669-4442-9D91-19BAEB10CBF4}" type="presParOf" srcId="{26CF35A9-3EF4-450E-BC1E-38BF303A8646}" destId="{1049B69A-E635-4C10-80B6-DBD9B9806DAF}" srcOrd="2" destOrd="0" presId="urn:microsoft.com/office/officeart/2005/8/layout/hList7"/>
    <dgm:cxn modelId="{5ADD4307-90C0-4E7E-BE6B-AC376E5A150C}" type="presParOf" srcId="{26CF35A9-3EF4-450E-BC1E-38BF303A8646}" destId="{D944AF5E-EAAE-4BA7-9E90-0F05C140058A}" srcOrd="3" destOrd="0" presId="urn:microsoft.com/office/officeart/2005/8/layout/hList7"/>
    <dgm:cxn modelId="{3CC4CECE-C652-4B84-BB84-4DF0B664CD9F}" type="presParOf" srcId="{AEEAE6B4-FA9C-4A75-8A98-A13414DA7098}" destId="{B3D887E5-5050-4096-826F-B79657052F7D}" srcOrd="3" destOrd="0" presId="urn:microsoft.com/office/officeart/2005/8/layout/hList7"/>
    <dgm:cxn modelId="{7CCCF803-4367-43FD-A14E-BD857FA78E62}" type="presParOf" srcId="{AEEAE6B4-FA9C-4A75-8A98-A13414DA7098}" destId="{0D67A9EA-5A14-4B13-8D27-7A5B3AFD2B45}" srcOrd="4" destOrd="0" presId="urn:microsoft.com/office/officeart/2005/8/layout/hList7"/>
    <dgm:cxn modelId="{90D53E53-9D11-40A2-A063-D87F4D2C4DBE}" type="presParOf" srcId="{0D67A9EA-5A14-4B13-8D27-7A5B3AFD2B45}" destId="{318380B2-2AC5-4200-8BE4-71A9813482B0}" srcOrd="0" destOrd="0" presId="urn:microsoft.com/office/officeart/2005/8/layout/hList7"/>
    <dgm:cxn modelId="{905C3B5B-65DC-446E-8F20-8094A8C60FF4}" type="presParOf" srcId="{0D67A9EA-5A14-4B13-8D27-7A5B3AFD2B45}" destId="{D378DD29-3B61-4A38-AF34-468EE97E462F}" srcOrd="1" destOrd="0" presId="urn:microsoft.com/office/officeart/2005/8/layout/hList7"/>
    <dgm:cxn modelId="{DBE349F7-BD48-4674-92A1-7303807A3C05}" type="presParOf" srcId="{0D67A9EA-5A14-4B13-8D27-7A5B3AFD2B45}" destId="{62A31761-0BF2-4E4D-82B3-5E6B76FACE4B}" srcOrd="2" destOrd="0" presId="urn:microsoft.com/office/officeart/2005/8/layout/hList7"/>
    <dgm:cxn modelId="{79F20D52-38D4-4522-B525-E269CAAA8EB6}" type="presParOf" srcId="{0D67A9EA-5A14-4B13-8D27-7A5B3AFD2B45}" destId="{690E65BF-0777-416E-B187-2356985D1E4A}"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AC29AB-E85E-4583-8A03-D46ED627536D}">
      <dsp:nvSpPr>
        <dsp:cNvPr id="0" name=""/>
        <dsp:cNvSpPr/>
      </dsp:nvSpPr>
      <dsp:spPr>
        <a:xfrm>
          <a:off x="1918" y="0"/>
          <a:ext cx="2984391" cy="3698711"/>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en-US" sz="3800" kern="1200" dirty="0"/>
            <a:t>Knowledge</a:t>
          </a:r>
        </a:p>
      </dsp:txBody>
      <dsp:txXfrm>
        <a:off x="1918" y="1479484"/>
        <a:ext cx="2984391" cy="1479484"/>
      </dsp:txXfrm>
    </dsp:sp>
    <dsp:sp modelId="{F11E2D7D-8715-4B74-92FB-E8C7FE9929A5}">
      <dsp:nvSpPr>
        <dsp:cNvPr id="0" name=""/>
        <dsp:cNvSpPr/>
      </dsp:nvSpPr>
      <dsp:spPr>
        <a:xfrm>
          <a:off x="878278" y="221922"/>
          <a:ext cx="1231670" cy="1231670"/>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37E97E-E35F-4160-864B-6D2BFD9C1CB6}">
      <dsp:nvSpPr>
        <dsp:cNvPr id="0" name=""/>
        <dsp:cNvSpPr/>
      </dsp:nvSpPr>
      <dsp:spPr>
        <a:xfrm>
          <a:off x="3075841" y="0"/>
          <a:ext cx="2984391" cy="369871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en-US" sz="3800" kern="1200" dirty="0"/>
            <a:t>Skill</a:t>
          </a:r>
        </a:p>
      </dsp:txBody>
      <dsp:txXfrm>
        <a:off x="3075841" y="1479484"/>
        <a:ext cx="2984391" cy="1479484"/>
      </dsp:txXfrm>
    </dsp:sp>
    <dsp:sp modelId="{D944AF5E-EAAE-4BA7-9E90-0F05C140058A}">
      <dsp:nvSpPr>
        <dsp:cNvPr id="0" name=""/>
        <dsp:cNvSpPr/>
      </dsp:nvSpPr>
      <dsp:spPr>
        <a:xfrm>
          <a:off x="3952201" y="221922"/>
          <a:ext cx="1231670" cy="1231670"/>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8380B2-2AC5-4200-8BE4-71A9813482B0}">
      <dsp:nvSpPr>
        <dsp:cNvPr id="0" name=""/>
        <dsp:cNvSpPr/>
      </dsp:nvSpPr>
      <dsp:spPr>
        <a:xfrm>
          <a:off x="6149764" y="0"/>
          <a:ext cx="2984391" cy="3698711"/>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en-US" sz="3800" kern="1200" dirty="0"/>
            <a:t>Confidence</a:t>
          </a:r>
        </a:p>
      </dsp:txBody>
      <dsp:txXfrm>
        <a:off x="6149764" y="1479484"/>
        <a:ext cx="2984391" cy="1479484"/>
      </dsp:txXfrm>
    </dsp:sp>
    <dsp:sp modelId="{690E65BF-0777-416E-B187-2356985D1E4A}">
      <dsp:nvSpPr>
        <dsp:cNvPr id="0" name=""/>
        <dsp:cNvSpPr/>
      </dsp:nvSpPr>
      <dsp:spPr>
        <a:xfrm>
          <a:off x="7026124" y="221922"/>
          <a:ext cx="1231670" cy="1231670"/>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5C6D53-A1DF-49FF-B8C4-1CF75E22E16C}">
      <dsp:nvSpPr>
        <dsp:cNvPr id="0" name=""/>
        <dsp:cNvSpPr/>
      </dsp:nvSpPr>
      <dsp:spPr>
        <a:xfrm>
          <a:off x="365442" y="2958968"/>
          <a:ext cx="8405188" cy="554806"/>
        </a:xfrm>
        <a:prstGeom prst="leftRightArrow">
          <a:avLst/>
        </a:prstGeom>
        <a:solidFill>
          <a:schemeClr val="accent2">
            <a:tint val="4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1B1888-CCC0-4DFE-8A5A-3BB8536EAE49}" type="datetimeFigureOut">
              <a:rPr lang="en-US" smtClean="0"/>
              <a:t>5/14/2020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447223-B2B8-41BF-9E3F-08D56BD88E61}" type="slidenum">
              <a:rPr lang="en-US" smtClean="0"/>
              <a:t>‹#›</a:t>
            </a:fld>
            <a:endParaRPr lang="en-US"/>
          </a:p>
        </p:txBody>
      </p:sp>
    </p:spTree>
    <p:extLst>
      <p:ext uri="{BB962C8B-B14F-4D97-AF65-F5344CB8AC3E}">
        <p14:creationId xmlns:p14="http://schemas.microsoft.com/office/powerpoint/2010/main" val="1673722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447223-B2B8-41BF-9E3F-08D56BD88E61}" type="slidenum">
              <a:rPr lang="en-US" smtClean="0"/>
              <a:t>5</a:t>
            </a:fld>
            <a:endParaRPr lang="en-US"/>
          </a:p>
        </p:txBody>
      </p:sp>
    </p:spTree>
    <p:extLst>
      <p:ext uri="{BB962C8B-B14F-4D97-AF65-F5344CB8AC3E}">
        <p14:creationId xmlns:p14="http://schemas.microsoft.com/office/powerpoint/2010/main" val="1122011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447223-B2B8-41BF-9E3F-08D56BD88E61}" type="slidenum">
              <a:rPr lang="en-US" smtClean="0"/>
              <a:t>7</a:t>
            </a:fld>
            <a:endParaRPr lang="en-US"/>
          </a:p>
        </p:txBody>
      </p:sp>
    </p:spTree>
    <p:extLst>
      <p:ext uri="{BB962C8B-B14F-4D97-AF65-F5344CB8AC3E}">
        <p14:creationId xmlns:p14="http://schemas.microsoft.com/office/powerpoint/2010/main" val="1181224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451D33-43C3-4963-8D49-03A521D96105}" type="slidenum">
              <a:rPr lang="en-US" smtClean="0"/>
              <a:t>8</a:t>
            </a:fld>
            <a:endParaRPr lang="en-US"/>
          </a:p>
        </p:txBody>
      </p:sp>
    </p:spTree>
    <p:extLst>
      <p:ext uri="{BB962C8B-B14F-4D97-AF65-F5344CB8AC3E}">
        <p14:creationId xmlns:p14="http://schemas.microsoft.com/office/powerpoint/2010/main" val="285324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 of Carol Dweck on fixed vs growth mindset</a:t>
            </a:r>
          </a:p>
          <a:p>
            <a:r>
              <a:rPr lang="en-US" dirty="0"/>
              <a:t>ALL SIGNIFICANTLY IMPACTED BY FUNCTIONAL COGNITION</a:t>
            </a:r>
          </a:p>
          <a:p>
            <a:endParaRPr lang="en-US" dirty="0"/>
          </a:p>
        </p:txBody>
      </p:sp>
      <p:sp>
        <p:nvSpPr>
          <p:cNvPr id="4" name="Slide Number Placeholder 3"/>
          <p:cNvSpPr>
            <a:spLocks noGrp="1"/>
          </p:cNvSpPr>
          <p:nvPr>
            <p:ph type="sldNum" sz="quarter" idx="10"/>
          </p:nvPr>
        </p:nvSpPr>
        <p:spPr/>
        <p:txBody>
          <a:bodyPr/>
          <a:lstStyle/>
          <a:p>
            <a:fld id="{19451D33-43C3-4963-8D49-03A521D96105}" type="slidenum">
              <a:rPr lang="en-US" smtClean="0"/>
              <a:t>9</a:t>
            </a:fld>
            <a:endParaRPr lang="en-US"/>
          </a:p>
        </p:txBody>
      </p:sp>
    </p:spTree>
    <p:extLst>
      <p:ext uri="{BB962C8B-B14F-4D97-AF65-F5344CB8AC3E}">
        <p14:creationId xmlns:p14="http://schemas.microsoft.com/office/powerpoint/2010/main" val="1493523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we do influences our: </a:t>
            </a:r>
          </a:p>
          <a:p>
            <a:r>
              <a:rPr lang="en-US" dirty="0"/>
              <a:t>Health</a:t>
            </a:r>
          </a:p>
          <a:p>
            <a:r>
              <a:rPr lang="en-US" dirty="0"/>
              <a:t>Self-respect</a:t>
            </a:r>
          </a:p>
          <a:p>
            <a:r>
              <a:rPr lang="en-US" dirty="0"/>
              <a:t>Sense of dignity</a:t>
            </a:r>
          </a:p>
          <a:p>
            <a:endParaRPr lang="en-US" dirty="0"/>
          </a:p>
        </p:txBody>
      </p:sp>
      <p:sp>
        <p:nvSpPr>
          <p:cNvPr id="4" name="Slide Number Placeholder 3"/>
          <p:cNvSpPr>
            <a:spLocks noGrp="1"/>
          </p:cNvSpPr>
          <p:nvPr>
            <p:ph type="sldNum" sz="quarter" idx="10"/>
          </p:nvPr>
        </p:nvSpPr>
        <p:spPr/>
        <p:txBody>
          <a:bodyPr/>
          <a:lstStyle/>
          <a:p>
            <a:fld id="{19451D33-43C3-4963-8D49-03A521D96105}" type="slidenum">
              <a:rPr lang="en-US" smtClean="0"/>
              <a:t>10</a:t>
            </a:fld>
            <a:endParaRPr lang="en-US"/>
          </a:p>
        </p:txBody>
      </p:sp>
    </p:spTree>
    <p:extLst>
      <p:ext uri="{BB962C8B-B14F-4D97-AF65-F5344CB8AC3E}">
        <p14:creationId xmlns:p14="http://schemas.microsoft.com/office/powerpoint/2010/main" val="1211081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451D33-43C3-4963-8D49-03A521D96105}" type="slidenum">
              <a:rPr lang="en-US" smtClean="0"/>
              <a:t>11</a:t>
            </a:fld>
            <a:endParaRPr lang="en-US"/>
          </a:p>
        </p:txBody>
      </p:sp>
    </p:spTree>
    <p:extLst>
      <p:ext uri="{BB962C8B-B14F-4D97-AF65-F5344CB8AC3E}">
        <p14:creationId xmlns:p14="http://schemas.microsoft.com/office/powerpoint/2010/main" val="1026949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 y/o girl in dental for bi-annual teeth cleaning, noted to have several cavities.  Mom ID’s sugary foods as one source and DH counselled on reducing.  Then mom mentioned kiddo sneaking out of bed at night to eat fruit by the foot and tooth fairy concerns…gave son $2/tooth- “will I have enough money to keep up with that?”  Food insecurity?  Access to healthy foods?</a:t>
            </a:r>
          </a:p>
        </p:txBody>
      </p:sp>
      <p:sp>
        <p:nvSpPr>
          <p:cNvPr id="4" name="Slide Number Placeholder 3"/>
          <p:cNvSpPr>
            <a:spLocks noGrp="1"/>
          </p:cNvSpPr>
          <p:nvPr>
            <p:ph type="sldNum" sz="quarter" idx="10"/>
          </p:nvPr>
        </p:nvSpPr>
        <p:spPr/>
        <p:txBody>
          <a:bodyPr/>
          <a:lstStyle/>
          <a:p>
            <a:fld id="{19451D33-43C3-4963-8D49-03A521D96105}" type="slidenum">
              <a:rPr lang="en-US" smtClean="0"/>
              <a:t>12</a:t>
            </a:fld>
            <a:endParaRPr lang="en-US"/>
          </a:p>
        </p:txBody>
      </p:sp>
    </p:spTree>
    <p:extLst>
      <p:ext uri="{BB962C8B-B14F-4D97-AF65-F5344CB8AC3E}">
        <p14:creationId xmlns:p14="http://schemas.microsoft.com/office/powerpoint/2010/main" val="776376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451D33-43C3-4963-8D49-03A521D96105}" type="slidenum">
              <a:rPr lang="en-US" smtClean="0"/>
              <a:t>13</a:t>
            </a:fld>
            <a:endParaRPr lang="en-US"/>
          </a:p>
        </p:txBody>
      </p:sp>
    </p:spTree>
    <p:extLst>
      <p:ext uri="{BB962C8B-B14F-4D97-AF65-F5344CB8AC3E}">
        <p14:creationId xmlns:p14="http://schemas.microsoft.com/office/powerpoint/2010/main" val="2055485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0B050"/>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070C0"/>
                </a:solidFill>
                <a:latin typeface="Calibri" panose="020F0502020204030204" pitchFamily="34" charset="0"/>
                <a:cs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rgbClr val="0070C0"/>
                </a:solidFill>
                <a:latin typeface="Calibri" panose="020F0502020204030204" pitchFamily="34" charset="0"/>
                <a:cs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7" name="Slide Number Placeholder 3">
            <a:extLst>
              <a:ext uri="{FF2B5EF4-FFF2-40B4-BE49-F238E27FC236}">
                <a16:creationId xmlns:a16="http://schemas.microsoft.com/office/drawing/2014/main" id="{A266BAB5-C8E8-494E-960A-EC35993CEBBA}"/>
              </a:ext>
            </a:extLst>
          </p:cNvPr>
          <p:cNvSpPr txBox="1">
            <a:spLocks/>
          </p:cNvSpPr>
          <p:nvPr userDrawn="1"/>
        </p:nvSpPr>
        <p:spPr>
          <a:xfrm>
            <a:off x="11370439" y="6406487"/>
            <a:ext cx="683339" cy="365125"/>
          </a:xfrm>
          <a:prstGeom prst="rect">
            <a:avLst/>
          </a:prstGeom>
        </p:spPr>
        <p:txBody>
          <a:bodyPr/>
          <a:lstStyle>
            <a:defPPr>
              <a:defRPr lang="en-US"/>
            </a:defPPr>
            <a:lvl1pPr marL="0" algn="ctr" defTabSz="457200" rtl="0" eaLnBrk="1" latinLnBrk="0" hangingPunct="1">
              <a:defRPr sz="1200" kern="1200">
                <a:solidFill>
                  <a:schemeClr val="bg1"/>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rgbClr val="0070C0"/>
                </a:solidFill>
                <a:latin typeface="Calibri" panose="020F0502020204030204" pitchFamily="34" charset="0"/>
                <a:cs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0" name="Slide Number Placeholder 3">
            <a:extLst>
              <a:ext uri="{FF2B5EF4-FFF2-40B4-BE49-F238E27FC236}">
                <a16:creationId xmlns:a16="http://schemas.microsoft.com/office/drawing/2014/main" id="{807C0A32-774D-4F18-8F98-CAEA49781D08}"/>
              </a:ext>
            </a:extLst>
          </p:cNvPr>
          <p:cNvSpPr txBox="1">
            <a:spLocks/>
          </p:cNvSpPr>
          <p:nvPr userDrawn="1"/>
        </p:nvSpPr>
        <p:spPr>
          <a:xfrm>
            <a:off x="11370439" y="6406487"/>
            <a:ext cx="683339" cy="365125"/>
          </a:xfrm>
          <a:prstGeom prst="rect">
            <a:avLst/>
          </a:prstGeom>
        </p:spPr>
        <p:txBody>
          <a:bodyPr/>
          <a:lstStyle>
            <a:defPPr>
              <a:defRPr lang="en-US"/>
            </a:defPPr>
            <a:lvl1pPr marL="0" algn="ctr" defTabSz="457200" rtl="0" eaLnBrk="1" latinLnBrk="0" hangingPunct="1">
              <a:defRPr sz="1200" kern="1200">
                <a:solidFill>
                  <a:schemeClr val="bg1"/>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7" name="Slide Number Placeholder 3">
            <a:extLst>
              <a:ext uri="{FF2B5EF4-FFF2-40B4-BE49-F238E27FC236}">
                <a16:creationId xmlns:a16="http://schemas.microsoft.com/office/drawing/2014/main" id="{3834BB4B-C8FB-4167-B0AD-A1E15F70B62E}"/>
              </a:ext>
            </a:extLst>
          </p:cNvPr>
          <p:cNvSpPr txBox="1">
            <a:spLocks/>
          </p:cNvSpPr>
          <p:nvPr userDrawn="1"/>
        </p:nvSpPr>
        <p:spPr>
          <a:xfrm>
            <a:off x="11370439" y="6406487"/>
            <a:ext cx="683339" cy="365125"/>
          </a:xfrm>
          <a:prstGeom prst="rect">
            <a:avLst/>
          </a:prstGeom>
        </p:spPr>
        <p:txBody>
          <a:bodyPr/>
          <a:lstStyle>
            <a:defPPr>
              <a:defRPr lang="en-US"/>
            </a:defPPr>
            <a:lvl1pPr marL="0" algn="ctr" defTabSz="457200" rtl="0" eaLnBrk="1" latinLnBrk="0" hangingPunct="1">
              <a:defRPr sz="1200" kern="1200">
                <a:solidFill>
                  <a:schemeClr val="bg1"/>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rgbClr val="0070C0"/>
                </a:solidFill>
                <a:latin typeface="Calibri" panose="020F0502020204030204" pitchFamily="34" charset="0"/>
                <a:cs typeface="Calibri" panose="020F050202020403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0" name="Slide Number Placeholder 3">
            <a:extLst>
              <a:ext uri="{FF2B5EF4-FFF2-40B4-BE49-F238E27FC236}">
                <a16:creationId xmlns:a16="http://schemas.microsoft.com/office/drawing/2014/main" id="{F3163B38-BACC-499E-9193-9549ED6F0CCD}"/>
              </a:ext>
            </a:extLst>
          </p:cNvPr>
          <p:cNvSpPr txBox="1">
            <a:spLocks/>
          </p:cNvSpPr>
          <p:nvPr userDrawn="1"/>
        </p:nvSpPr>
        <p:spPr>
          <a:xfrm>
            <a:off x="11370439" y="6406487"/>
            <a:ext cx="683339" cy="365125"/>
          </a:xfrm>
          <a:prstGeom prst="rect">
            <a:avLst/>
          </a:prstGeom>
        </p:spPr>
        <p:txBody>
          <a:bodyPr/>
          <a:lstStyle>
            <a:defPPr>
              <a:defRPr lang="en-US"/>
            </a:defPPr>
            <a:lvl1pPr marL="0" algn="ctr" defTabSz="457200" rtl="0" eaLnBrk="1" latinLnBrk="0" hangingPunct="1">
              <a:defRPr sz="1200" kern="1200">
                <a:solidFill>
                  <a:schemeClr val="bg1"/>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8" name="Slide Number Placeholder 3">
            <a:extLst>
              <a:ext uri="{FF2B5EF4-FFF2-40B4-BE49-F238E27FC236}">
                <a16:creationId xmlns:a16="http://schemas.microsoft.com/office/drawing/2014/main" id="{C53662C4-C512-4A5B-941B-40EF136E3B95}"/>
              </a:ext>
            </a:extLst>
          </p:cNvPr>
          <p:cNvSpPr txBox="1">
            <a:spLocks/>
          </p:cNvSpPr>
          <p:nvPr userDrawn="1"/>
        </p:nvSpPr>
        <p:spPr>
          <a:xfrm>
            <a:off x="11370439" y="6406487"/>
            <a:ext cx="683339" cy="365125"/>
          </a:xfrm>
          <a:prstGeom prst="rect">
            <a:avLst/>
          </a:prstGeom>
        </p:spPr>
        <p:txBody>
          <a:bodyPr/>
          <a:lstStyle>
            <a:defPPr>
              <a:defRPr lang="en-US"/>
            </a:defPPr>
            <a:lvl1pPr marL="0" algn="ctr" defTabSz="457200" rtl="0" eaLnBrk="1" latinLnBrk="0" hangingPunct="1">
              <a:defRPr sz="1200" kern="1200">
                <a:solidFill>
                  <a:schemeClr val="bg1"/>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3">
            <a:extLst>
              <a:ext uri="{FF2B5EF4-FFF2-40B4-BE49-F238E27FC236}">
                <a16:creationId xmlns:a16="http://schemas.microsoft.com/office/drawing/2014/main" id="{FBAAA3A2-8369-414D-8FFB-0E7472294F13}"/>
              </a:ext>
            </a:extLst>
          </p:cNvPr>
          <p:cNvSpPr txBox="1">
            <a:spLocks/>
          </p:cNvSpPr>
          <p:nvPr userDrawn="1"/>
        </p:nvSpPr>
        <p:spPr>
          <a:xfrm>
            <a:off x="11370439" y="6406487"/>
            <a:ext cx="683339" cy="365125"/>
          </a:xfrm>
          <a:prstGeom prst="rect">
            <a:avLst/>
          </a:prstGeom>
        </p:spPr>
        <p:txBody>
          <a:bodyPr/>
          <a:lstStyle>
            <a:defPPr>
              <a:defRPr lang="en-US"/>
            </a:defPPr>
            <a:lvl1pPr marL="0" algn="ctr" defTabSz="457200" rtl="0" eaLnBrk="1" latinLnBrk="0" hangingPunct="1">
              <a:defRPr sz="1200" kern="1200">
                <a:solidFill>
                  <a:schemeClr val="bg1"/>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a:extLst>
              <a:ext uri="{FF2B5EF4-FFF2-40B4-BE49-F238E27FC236}">
                <a16:creationId xmlns:a16="http://schemas.microsoft.com/office/drawing/2014/main" id="{38A5E23F-842B-4D12-B5A3-84CF5509E865}"/>
              </a:ext>
            </a:extLst>
          </p:cNvPr>
          <p:cNvSpPr txBox="1">
            <a:spLocks/>
          </p:cNvSpPr>
          <p:nvPr userDrawn="1"/>
        </p:nvSpPr>
        <p:spPr>
          <a:xfrm>
            <a:off x="11370439" y="6406487"/>
            <a:ext cx="683339" cy="365125"/>
          </a:xfrm>
          <a:prstGeom prst="rect">
            <a:avLst/>
          </a:prstGeom>
        </p:spPr>
        <p:txBody>
          <a:bodyPr/>
          <a:lstStyle>
            <a:defPPr>
              <a:defRPr lang="en-US"/>
            </a:defPPr>
            <a:lvl1pPr marL="0" algn="ctr" defTabSz="457200" rtl="0" eaLnBrk="1" latinLnBrk="0" hangingPunct="1">
              <a:defRPr sz="1200" kern="1200">
                <a:solidFill>
                  <a:schemeClr val="bg1"/>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marL="0" indent="0">
              <a:buFontTx/>
              <a:buNone/>
              <a:defRPr>
                <a:solidFill>
                  <a:srgbClr val="0070C0"/>
                </a:solidFill>
                <a:latin typeface="Calibri" panose="020F0502020204030204" pitchFamily="34" charset="0"/>
                <a:cs typeface="Calibri" panose="020F0502020204030204" pitchFamily="34" charset="0"/>
              </a:defRPr>
            </a:lvl1pPr>
            <a:lvl2pPr marL="457200" indent="0">
              <a:buFontTx/>
              <a:buNone/>
              <a:defRPr>
                <a:latin typeface="Calibri" panose="020F0502020204030204" pitchFamily="34" charset="0"/>
                <a:cs typeface="Calibri" panose="020F0502020204030204" pitchFamily="34" charset="0"/>
              </a:defRPr>
            </a:lvl2pPr>
            <a:lvl3pPr marL="914400" indent="0">
              <a:buFontTx/>
              <a:buNone/>
              <a:defRPr>
                <a:latin typeface="Calibri" panose="020F0502020204030204" pitchFamily="34" charset="0"/>
                <a:cs typeface="Calibri" panose="020F0502020204030204" pitchFamily="34" charset="0"/>
              </a:defRPr>
            </a:lvl3pPr>
            <a:lvl4pPr marL="1371600" indent="0">
              <a:buFontTx/>
              <a:buNone/>
              <a:defRPr>
                <a:latin typeface="Calibri" panose="020F0502020204030204" pitchFamily="34" charset="0"/>
                <a:cs typeface="Calibri" panose="020F0502020204030204" pitchFamily="34" charset="0"/>
              </a:defRPr>
            </a:lvl4pPr>
            <a:lvl5pPr marL="1828800" indent="0">
              <a:buFontTx/>
              <a:buNone/>
              <a:defRPr>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3">
            <a:extLst>
              <a:ext uri="{FF2B5EF4-FFF2-40B4-BE49-F238E27FC236}">
                <a16:creationId xmlns:a16="http://schemas.microsoft.com/office/drawing/2014/main" id="{C657E490-DED3-4E0B-B74E-4CC52970CD40}"/>
              </a:ext>
            </a:extLst>
          </p:cNvPr>
          <p:cNvSpPr txBox="1">
            <a:spLocks/>
          </p:cNvSpPr>
          <p:nvPr userDrawn="1"/>
        </p:nvSpPr>
        <p:spPr>
          <a:xfrm>
            <a:off x="11370439" y="6406487"/>
            <a:ext cx="683339" cy="365125"/>
          </a:xfrm>
          <a:prstGeom prst="rect">
            <a:avLst/>
          </a:prstGeom>
        </p:spPr>
        <p:txBody>
          <a:bodyPr/>
          <a:lstStyle>
            <a:defPPr>
              <a:defRPr lang="en-US"/>
            </a:defPPr>
            <a:lvl1pPr marL="0" algn="ctr" defTabSz="457200" rtl="0" eaLnBrk="1" latinLnBrk="0" hangingPunct="1">
              <a:defRPr sz="1200" kern="1200">
                <a:solidFill>
                  <a:schemeClr val="bg1"/>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1" cap="small" baseline="0"/>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rgbClr val="0070C0"/>
                </a:solidFill>
                <a:latin typeface="Calibri" panose="020F0502020204030204" pitchFamily="34" charset="0"/>
                <a:cs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lvl1pPr marL="0" indent="0">
              <a:buFontTx/>
              <a:buNone/>
              <a:defRPr>
                <a:solidFill>
                  <a:srgbClr val="0070C0"/>
                </a:solidFill>
                <a:latin typeface="Calibri" panose="020F0502020204030204" pitchFamily="34" charset="0"/>
                <a:cs typeface="Calibri" panose="020F0502020204030204" pitchFamily="34" charset="0"/>
              </a:defRPr>
            </a:lvl1pPr>
            <a:lvl2pPr marL="457200" indent="0">
              <a:buFontTx/>
              <a:buNone/>
              <a:defRPr>
                <a:latin typeface="Calibri" panose="020F0502020204030204" pitchFamily="34" charset="0"/>
                <a:cs typeface="Calibri" panose="020F0502020204030204" pitchFamily="34" charset="0"/>
              </a:defRPr>
            </a:lvl2pPr>
            <a:lvl3pPr marL="914400" indent="0">
              <a:buFontTx/>
              <a:buNone/>
              <a:defRPr>
                <a:latin typeface="Calibri" panose="020F0502020204030204" pitchFamily="34" charset="0"/>
                <a:cs typeface="Calibri" panose="020F0502020204030204" pitchFamily="34" charset="0"/>
              </a:defRPr>
            </a:lvl3pPr>
            <a:lvl4pPr marL="1371600" indent="0">
              <a:buFontTx/>
              <a:buNone/>
              <a:defRPr>
                <a:latin typeface="Calibri" panose="020F0502020204030204" pitchFamily="34" charset="0"/>
                <a:cs typeface="Calibri" panose="020F0502020204030204" pitchFamily="34" charset="0"/>
              </a:defRPr>
            </a:lvl4pPr>
            <a:lvl5pPr marL="1828800" indent="0">
              <a:buFontTx/>
              <a:buNone/>
              <a:defRPr>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lvl1pPr marL="0" indent="0">
              <a:buFontTx/>
              <a:buNone/>
              <a:defRPr>
                <a:solidFill>
                  <a:srgbClr val="0070C0"/>
                </a:solidFill>
                <a:latin typeface="Calibri" panose="020F0502020204030204" pitchFamily="34" charset="0"/>
                <a:cs typeface="Calibri" panose="020F0502020204030204" pitchFamily="34" charset="0"/>
              </a:defRPr>
            </a:lvl1pPr>
            <a:lvl2pPr marL="457200" indent="0">
              <a:buFontTx/>
              <a:buNone/>
              <a:defRPr>
                <a:latin typeface="Calibri" panose="020F0502020204030204" pitchFamily="34" charset="0"/>
                <a:cs typeface="Calibri" panose="020F0502020204030204" pitchFamily="34" charset="0"/>
              </a:defRPr>
            </a:lvl2pPr>
            <a:lvl3pPr marL="914400" indent="0">
              <a:buFontTx/>
              <a:buNone/>
              <a:defRPr>
                <a:latin typeface="Calibri" panose="020F0502020204030204" pitchFamily="34" charset="0"/>
                <a:cs typeface="Calibri" panose="020F0502020204030204" pitchFamily="34" charset="0"/>
              </a:defRPr>
            </a:lvl3pPr>
            <a:lvl4pPr marL="1371600" indent="0">
              <a:buFontTx/>
              <a:buNone/>
              <a:defRPr>
                <a:latin typeface="Calibri" panose="020F0502020204030204" pitchFamily="34" charset="0"/>
                <a:cs typeface="Calibri" panose="020F0502020204030204" pitchFamily="34" charset="0"/>
              </a:defRPr>
            </a:lvl4pPr>
            <a:lvl5pPr marL="1828800" indent="0">
              <a:buFontTx/>
              <a:buNone/>
              <a:defRPr>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3">
            <a:extLst>
              <a:ext uri="{FF2B5EF4-FFF2-40B4-BE49-F238E27FC236}">
                <a16:creationId xmlns:a16="http://schemas.microsoft.com/office/drawing/2014/main" id="{F458221E-4F1C-41FE-BBFD-5B57C8AC0657}"/>
              </a:ext>
            </a:extLst>
          </p:cNvPr>
          <p:cNvSpPr>
            <a:spLocks noGrp="1"/>
          </p:cNvSpPr>
          <p:nvPr>
            <p:ph type="sldNum" sz="quarter" idx="12"/>
          </p:nvPr>
        </p:nvSpPr>
        <p:spPr>
          <a:xfrm>
            <a:off x="11370439" y="6406487"/>
            <a:ext cx="683339" cy="365125"/>
          </a:xfrm>
          <a:prstGeom prst="rect">
            <a:avLst/>
          </a:prstGeom>
        </p:spPr>
        <p:txBody>
          <a:bodyPr/>
          <a:lstStyle>
            <a:lvl1pPr algn="ctr">
              <a:defRPr sz="1200">
                <a:solidFill>
                  <a:schemeClr val="bg1"/>
                </a:solidFill>
                <a:latin typeface="Calibri" panose="020F0502020204030204" pitchFamily="34" charset="0"/>
                <a:cs typeface="Calibri" panose="020F0502020204030204" pitchFamily="34" charset="0"/>
              </a:defRPr>
            </a:lvl1p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3">
            <a:extLst>
              <a:ext uri="{FF2B5EF4-FFF2-40B4-BE49-F238E27FC236}">
                <a16:creationId xmlns:a16="http://schemas.microsoft.com/office/drawing/2014/main" id="{F4FBAD6A-4650-4937-9FA4-C464C6EAB7D3}"/>
              </a:ext>
            </a:extLst>
          </p:cNvPr>
          <p:cNvSpPr>
            <a:spLocks noGrp="1"/>
          </p:cNvSpPr>
          <p:nvPr>
            <p:ph type="sldNum" sz="quarter" idx="12"/>
          </p:nvPr>
        </p:nvSpPr>
        <p:spPr>
          <a:xfrm>
            <a:off x="11370439" y="6406487"/>
            <a:ext cx="683339" cy="365125"/>
          </a:xfrm>
          <a:prstGeom prst="rect">
            <a:avLst/>
          </a:prstGeom>
        </p:spPr>
        <p:txBody>
          <a:bodyPr/>
          <a:lstStyle>
            <a:lvl1pPr algn="ctr">
              <a:defRPr sz="1200">
                <a:solidFill>
                  <a:schemeClr val="bg1"/>
                </a:solidFill>
                <a:latin typeface="Calibri" panose="020F0502020204030204" pitchFamily="34" charset="0"/>
                <a:cs typeface="Calibri" panose="020F0502020204030204" pitchFamily="34" charset="0"/>
              </a:defRPr>
            </a:lvl1p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6" name="Slide Number Placeholder 3">
            <a:extLst>
              <a:ext uri="{FF2B5EF4-FFF2-40B4-BE49-F238E27FC236}">
                <a16:creationId xmlns:a16="http://schemas.microsoft.com/office/drawing/2014/main" id="{21463B5D-F772-42D3-99F3-EE46D718B8A0}"/>
              </a:ext>
            </a:extLst>
          </p:cNvPr>
          <p:cNvSpPr>
            <a:spLocks noGrp="1"/>
          </p:cNvSpPr>
          <p:nvPr>
            <p:ph type="sldNum" sz="quarter" idx="12"/>
          </p:nvPr>
        </p:nvSpPr>
        <p:spPr>
          <a:xfrm>
            <a:off x="11370439" y="6406487"/>
            <a:ext cx="683339" cy="365125"/>
          </a:xfrm>
          <a:prstGeom prst="rect">
            <a:avLst/>
          </a:prstGeom>
        </p:spPr>
        <p:txBody>
          <a:bodyPr/>
          <a:lstStyle>
            <a:lvl1pPr algn="ctr">
              <a:defRPr sz="1200">
                <a:solidFill>
                  <a:schemeClr val="bg1"/>
                </a:solidFill>
                <a:latin typeface="Calibri" panose="020F0502020204030204" pitchFamily="34" charset="0"/>
                <a:cs typeface="Calibri" panose="020F0502020204030204" pitchFamily="34" charset="0"/>
              </a:defRPr>
            </a:lvl1p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1370439" y="6406487"/>
            <a:ext cx="683339" cy="365125"/>
          </a:xfrm>
          <a:prstGeom prst="rect">
            <a:avLst/>
          </a:prstGeom>
        </p:spPr>
        <p:txBody>
          <a:bodyPr/>
          <a:lstStyle>
            <a:lvl1pPr algn="ctr">
              <a:defRPr sz="1200">
                <a:solidFill>
                  <a:schemeClr val="bg1"/>
                </a:solidFill>
                <a:latin typeface="Calibri" panose="020F0502020204030204" pitchFamily="34" charset="0"/>
                <a:cs typeface="Calibri" panose="020F0502020204030204" pitchFamily="34" charset="0"/>
              </a:defRPr>
            </a:lvl1p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lvl1pPr marL="0" indent="0">
              <a:buFontTx/>
              <a:buNone/>
              <a:defRPr>
                <a:solidFill>
                  <a:srgbClr val="0070C0"/>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solidFill>
                  <a:srgbClr val="0070C0"/>
                </a:solidFill>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Edit Master text styles</a:t>
            </a:r>
          </a:p>
        </p:txBody>
      </p:sp>
      <p:sp>
        <p:nvSpPr>
          <p:cNvPr id="8" name="Slide Number Placeholder 3">
            <a:extLst>
              <a:ext uri="{FF2B5EF4-FFF2-40B4-BE49-F238E27FC236}">
                <a16:creationId xmlns:a16="http://schemas.microsoft.com/office/drawing/2014/main" id="{F37D3D22-264E-42F7-A225-E01CF5648B10}"/>
              </a:ext>
            </a:extLst>
          </p:cNvPr>
          <p:cNvSpPr>
            <a:spLocks noGrp="1"/>
          </p:cNvSpPr>
          <p:nvPr>
            <p:ph type="sldNum" sz="quarter" idx="12"/>
          </p:nvPr>
        </p:nvSpPr>
        <p:spPr>
          <a:xfrm>
            <a:off x="11370439" y="6406487"/>
            <a:ext cx="683339" cy="365125"/>
          </a:xfrm>
          <a:prstGeom prst="rect">
            <a:avLst/>
          </a:prstGeom>
        </p:spPr>
        <p:txBody>
          <a:bodyPr/>
          <a:lstStyle>
            <a:lvl1pPr algn="ctr">
              <a:defRPr sz="1200">
                <a:solidFill>
                  <a:schemeClr val="bg1"/>
                </a:solidFill>
                <a:latin typeface="Calibri" panose="020F0502020204030204" pitchFamily="34" charset="0"/>
                <a:cs typeface="Calibri" panose="020F0502020204030204" pitchFamily="34" charset="0"/>
              </a:defRPr>
            </a:lvl1p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1"/>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solidFill>
                  <a:srgbClr val="0070C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8" name="Slide Number Placeholder 3">
            <a:extLst>
              <a:ext uri="{FF2B5EF4-FFF2-40B4-BE49-F238E27FC236}">
                <a16:creationId xmlns:a16="http://schemas.microsoft.com/office/drawing/2014/main" id="{FFE05F8A-635D-4221-A4FE-CE59D6AEE917}"/>
              </a:ext>
            </a:extLst>
          </p:cNvPr>
          <p:cNvSpPr>
            <a:spLocks noGrp="1"/>
          </p:cNvSpPr>
          <p:nvPr>
            <p:ph type="sldNum" sz="quarter" idx="12"/>
          </p:nvPr>
        </p:nvSpPr>
        <p:spPr>
          <a:xfrm>
            <a:off x="11370439" y="6406487"/>
            <a:ext cx="683339" cy="365125"/>
          </a:xfrm>
          <a:prstGeom prst="rect">
            <a:avLst/>
          </a:prstGeom>
        </p:spPr>
        <p:txBody>
          <a:bodyPr/>
          <a:lstStyle>
            <a:lvl1pPr algn="ctr">
              <a:defRPr sz="1200">
                <a:solidFill>
                  <a:schemeClr val="bg1"/>
                </a:solidFill>
                <a:latin typeface="Calibri" panose="020F0502020204030204" pitchFamily="34" charset="0"/>
                <a:cs typeface="Calibri" panose="020F0502020204030204" pitchFamily="34" charset="0"/>
              </a:defRPr>
            </a:lvl1p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8" name="Picture 17">
            <a:extLst>
              <a:ext uri="{FF2B5EF4-FFF2-40B4-BE49-F238E27FC236}">
                <a16:creationId xmlns:a16="http://schemas.microsoft.com/office/drawing/2014/main" id="{69D5C326-B32A-4E4B-BDE7-43945D3C0C37}"/>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0" y="5860163"/>
            <a:ext cx="1653582" cy="971053"/>
          </a:xfrm>
          <a:prstGeom prst="rect">
            <a:avLst/>
          </a:prstGeom>
        </p:spPr>
      </p:pic>
      <p:sp>
        <p:nvSpPr>
          <p:cNvPr id="29" name="Slide Number Placeholder 3">
            <a:extLst>
              <a:ext uri="{FF2B5EF4-FFF2-40B4-BE49-F238E27FC236}">
                <a16:creationId xmlns:a16="http://schemas.microsoft.com/office/drawing/2014/main" id="{CD5EE319-ED94-470D-B476-C032DD624079}"/>
              </a:ext>
            </a:extLst>
          </p:cNvPr>
          <p:cNvSpPr>
            <a:spLocks noGrp="1"/>
          </p:cNvSpPr>
          <p:nvPr>
            <p:ph type="sldNum" sz="quarter" idx="4"/>
          </p:nvPr>
        </p:nvSpPr>
        <p:spPr>
          <a:xfrm>
            <a:off x="11370439" y="6406487"/>
            <a:ext cx="683339" cy="365125"/>
          </a:xfrm>
          <a:prstGeom prst="rect">
            <a:avLst/>
          </a:prstGeom>
        </p:spPr>
        <p:txBody>
          <a:bodyPr/>
          <a:lstStyle>
            <a:lvl1pPr algn="ctr">
              <a:defRPr sz="1200">
                <a:solidFill>
                  <a:schemeClr val="bg1"/>
                </a:solidFill>
                <a:latin typeface="Calibri" panose="020F0502020204030204" pitchFamily="34" charset="0"/>
                <a:cs typeface="Calibri" panose="020F0502020204030204" pitchFamily="34" charset="0"/>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b="1" kern="1200" cap="small" baseline="0">
          <a:solidFill>
            <a:srgbClr val="00B050"/>
          </a:solidFill>
          <a:latin typeface="Candara" panose="020E0502030303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457200" rtl="0" eaLnBrk="1" latinLnBrk="0" hangingPunct="1">
        <a:spcBef>
          <a:spcPts val="1000"/>
        </a:spcBef>
        <a:spcAft>
          <a:spcPts val="0"/>
        </a:spcAft>
        <a:buClr>
          <a:schemeClr val="accent1"/>
        </a:buClr>
        <a:buSzPct val="80000"/>
        <a:buFontTx/>
        <a:buNone/>
        <a:defRPr sz="1800" kern="1200">
          <a:solidFill>
            <a:schemeClr val="tx1">
              <a:lumMod val="75000"/>
              <a:lumOff val="25000"/>
            </a:schemeClr>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1000"/>
        </a:spcBef>
        <a:spcAft>
          <a:spcPts val="0"/>
        </a:spcAft>
        <a:buClr>
          <a:schemeClr val="accent1"/>
        </a:buClr>
        <a:buSzPct val="80000"/>
        <a:buFontTx/>
        <a:buNone/>
        <a:defRPr sz="1600" kern="1200">
          <a:solidFill>
            <a:schemeClr val="tx1">
              <a:lumMod val="75000"/>
              <a:lumOff val="25000"/>
            </a:schemeClr>
          </a:solidFill>
          <a:latin typeface="Calibri" panose="020F0502020204030204" pitchFamily="34" charset="0"/>
          <a:ea typeface="+mn-ea"/>
          <a:cs typeface="Calibri" panose="020F0502020204030204" pitchFamily="34" charset="0"/>
        </a:defRPr>
      </a:lvl2pPr>
      <a:lvl3pPr marL="914400" indent="0" algn="l" defTabSz="457200" rtl="0" eaLnBrk="1" latinLnBrk="0" hangingPunct="1">
        <a:spcBef>
          <a:spcPts val="1000"/>
        </a:spcBef>
        <a:spcAft>
          <a:spcPts val="0"/>
        </a:spcAft>
        <a:buClr>
          <a:schemeClr val="accent1"/>
        </a:buClr>
        <a:buSzPct val="80000"/>
        <a:buFontTx/>
        <a:buNone/>
        <a:defRPr sz="1400" kern="1200">
          <a:solidFill>
            <a:schemeClr val="tx1">
              <a:lumMod val="75000"/>
              <a:lumOff val="25000"/>
            </a:schemeClr>
          </a:solidFill>
          <a:latin typeface="Calibri" panose="020F0502020204030204" pitchFamily="34" charset="0"/>
          <a:ea typeface="+mn-ea"/>
          <a:cs typeface="Calibri" panose="020F0502020204030204" pitchFamily="34" charset="0"/>
        </a:defRPr>
      </a:lvl3pPr>
      <a:lvl4pPr marL="1371600" indent="0" algn="l" defTabSz="457200" rtl="0" eaLnBrk="1" latinLnBrk="0" hangingPunct="1">
        <a:spcBef>
          <a:spcPts val="1000"/>
        </a:spcBef>
        <a:spcAft>
          <a:spcPts val="0"/>
        </a:spcAft>
        <a:buClr>
          <a:schemeClr val="accent1"/>
        </a:buClr>
        <a:buSzPct val="80000"/>
        <a:buFontTx/>
        <a:buNone/>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4pPr>
      <a:lvl5pPr marL="1828800" indent="0" algn="l" defTabSz="457200" rtl="0" eaLnBrk="1" latinLnBrk="0" hangingPunct="1">
        <a:spcBef>
          <a:spcPts val="1000"/>
        </a:spcBef>
        <a:spcAft>
          <a:spcPts val="0"/>
        </a:spcAft>
        <a:buClr>
          <a:schemeClr val="accent1"/>
        </a:buClr>
        <a:buSzPct val="80000"/>
        <a:buFontTx/>
        <a:buNone/>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6018B-1775-42E6-BF74-20953C63CFB2}"/>
              </a:ext>
            </a:extLst>
          </p:cNvPr>
          <p:cNvSpPr>
            <a:spLocks noGrp="1"/>
          </p:cNvSpPr>
          <p:nvPr>
            <p:ph type="ctrTitle"/>
          </p:nvPr>
        </p:nvSpPr>
        <p:spPr>
          <a:xfrm>
            <a:off x="536026" y="1355834"/>
            <a:ext cx="9160933" cy="2694999"/>
          </a:xfrm>
        </p:spPr>
        <p:txBody>
          <a:bodyPr/>
          <a:lstStyle/>
          <a:p>
            <a:r>
              <a:rPr lang="en-US" sz="4800" dirty="0"/>
              <a:t>Prenatal to 5, </a:t>
            </a:r>
            <a:br>
              <a:rPr lang="en-US" sz="4800" dirty="0"/>
            </a:br>
            <a:r>
              <a:rPr lang="en-US" sz="4800" dirty="0"/>
              <a:t>Patient Activation Towards Health </a:t>
            </a:r>
            <a:br>
              <a:rPr lang="en-US" sz="4800" dirty="0"/>
            </a:br>
            <a:r>
              <a:rPr lang="en-US" sz="4800" dirty="0"/>
              <a:t>P-5 PATH</a:t>
            </a:r>
          </a:p>
        </p:txBody>
      </p:sp>
      <p:sp>
        <p:nvSpPr>
          <p:cNvPr id="3" name="Subtitle 2">
            <a:extLst>
              <a:ext uri="{FF2B5EF4-FFF2-40B4-BE49-F238E27FC236}">
                <a16:creationId xmlns:a16="http://schemas.microsoft.com/office/drawing/2014/main" id="{7C9E61E9-B769-43C5-819F-324CC47AD93C}"/>
              </a:ext>
            </a:extLst>
          </p:cNvPr>
          <p:cNvSpPr>
            <a:spLocks noGrp="1"/>
          </p:cNvSpPr>
          <p:nvPr>
            <p:ph type="subTitle" idx="1"/>
          </p:nvPr>
        </p:nvSpPr>
        <p:spPr>
          <a:xfrm>
            <a:off x="1507066" y="4050833"/>
            <a:ext cx="8189893" cy="1096899"/>
          </a:xfrm>
        </p:spPr>
        <p:txBody>
          <a:bodyPr>
            <a:normAutofit/>
          </a:bodyPr>
          <a:lstStyle/>
          <a:p>
            <a:r>
              <a:rPr lang="en-US" sz="3000" dirty="0"/>
              <a:t>What, Who, &amp; Why</a:t>
            </a:r>
          </a:p>
        </p:txBody>
      </p:sp>
    </p:spTree>
    <p:extLst>
      <p:ext uri="{BB962C8B-B14F-4D97-AF65-F5344CB8AC3E}">
        <p14:creationId xmlns:p14="http://schemas.microsoft.com/office/powerpoint/2010/main" val="1593833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BDC4CB-BCA9-4C5B-8722-249A27762F57}"/>
              </a:ext>
            </a:extLst>
          </p:cNvPr>
          <p:cNvSpPr txBox="1">
            <a:spLocks/>
          </p:cNvSpPr>
          <p:nvPr/>
        </p:nvSpPr>
        <p:spPr>
          <a:xfrm>
            <a:off x="581516" y="105104"/>
            <a:ext cx="7784717" cy="1239894"/>
          </a:xfrm>
          <a:prstGeom prst="rect">
            <a:avLst/>
          </a:prstGeom>
        </p:spPr>
        <p:txBody>
          <a:bodyPr vert="horz" lIns="274320" tIns="182880" rIns="274320" bIns="182880" rtlCol="0" anchor="ctr" anchorCtr="1">
            <a:noAutofit/>
          </a:bodyPr>
          <a:lstStyle>
            <a:lvl1pPr algn="l" defTabSz="457200" rtl="0" eaLnBrk="1" latinLnBrk="0" hangingPunct="1">
              <a:spcBef>
                <a:spcPct val="0"/>
              </a:spcBef>
              <a:buNone/>
              <a:defRPr sz="3600" b="1" kern="1200" cap="small" baseline="0">
                <a:solidFill>
                  <a:srgbClr val="00B050"/>
                </a:solidFill>
                <a:latin typeface="Candara" panose="020E0502030303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000" dirty="0"/>
              <a:t>Why Occupational Therapy</a:t>
            </a:r>
          </a:p>
        </p:txBody>
      </p:sp>
      <p:sp>
        <p:nvSpPr>
          <p:cNvPr id="5" name="Content Placeholder 2">
            <a:extLst>
              <a:ext uri="{FF2B5EF4-FFF2-40B4-BE49-F238E27FC236}">
                <a16:creationId xmlns:a16="http://schemas.microsoft.com/office/drawing/2014/main" id="{35A15854-31EE-453E-843D-0901C4BDD659}"/>
              </a:ext>
            </a:extLst>
          </p:cNvPr>
          <p:cNvSpPr txBox="1">
            <a:spLocks/>
          </p:cNvSpPr>
          <p:nvPr/>
        </p:nvSpPr>
        <p:spPr>
          <a:xfrm>
            <a:off x="730842" y="1512809"/>
            <a:ext cx="9096205" cy="460865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None/>
            </a:pPr>
            <a:r>
              <a:rPr lang="en-US" sz="3000" dirty="0"/>
              <a:t>“Occupational Therapy is the only spending category where additional spending has a statistically significant association with lower [hospital] readmission rates” (Rogers, Bai, Lavin, &amp; Anderson, 2016)</a:t>
            </a:r>
          </a:p>
          <a:p>
            <a:pPr marL="0" indent="0" algn="ctr">
              <a:buNone/>
            </a:pPr>
            <a:endParaRPr lang="en-US" dirty="0"/>
          </a:p>
          <a:p>
            <a:pPr marL="0" indent="0" algn="ctr">
              <a:buNone/>
            </a:pPr>
            <a:endParaRPr lang="en-US" dirty="0"/>
          </a:p>
          <a:p>
            <a:pPr marL="0" indent="0" algn="ctr">
              <a:buFont typeface="Arial" panose="020B0604020202020204" pitchFamily="34" charset="0"/>
              <a:buNone/>
            </a:pPr>
            <a:r>
              <a:rPr lang="en-US" dirty="0"/>
              <a:t> </a:t>
            </a:r>
            <a:r>
              <a:rPr lang="en-US" sz="3600" dirty="0">
                <a:solidFill>
                  <a:srgbClr val="0070C0"/>
                </a:solidFill>
              </a:rPr>
              <a:t>We address motivation AND we focus on function</a:t>
            </a:r>
          </a:p>
          <a:p>
            <a:pPr marL="0" indent="0" algn="ctr">
              <a:buFont typeface="Arial" panose="020B0604020202020204" pitchFamily="34" charset="0"/>
              <a:buNone/>
            </a:pPr>
            <a:endParaRPr lang="en-US" sz="3600" dirty="0">
              <a:solidFill>
                <a:srgbClr val="0070C0"/>
              </a:solidFill>
            </a:endParaRPr>
          </a:p>
          <a:p>
            <a:pPr marL="0" indent="0" algn="ctr">
              <a:buFont typeface="Arial" panose="020B0604020202020204" pitchFamily="34" charset="0"/>
              <a:buNone/>
            </a:pPr>
            <a:endParaRPr lang="en-US" sz="3600" dirty="0">
              <a:solidFill>
                <a:srgbClr val="0070C0"/>
              </a:solidFill>
            </a:endParaRPr>
          </a:p>
          <a:p>
            <a:pPr marL="0" indent="0" algn="ctr">
              <a:buFont typeface="Arial" panose="020B0604020202020204" pitchFamily="34" charset="0"/>
              <a:buNone/>
            </a:pPr>
            <a:r>
              <a:rPr lang="en-US" sz="1400" dirty="0"/>
              <a:t>Roger, A.T., Bai, G., Lavin, R.A., Anderson, G.F., (2016). Higher hospital spending on occupational therapy is associated with lower readmission rates. Medical Care Research and Review. 74(6), 668-686. </a:t>
            </a:r>
          </a:p>
        </p:txBody>
      </p:sp>
    </p:spTree>
    <p:extLst>
      <p:ext uri="{BB962C8B-B14F-4D97-AF65-F5344CB8AC3E}">
        <p14:creationId xmlns:p14="http://schemas.microsoft.com/office/powerpoint/2010/main" val="3823795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D333E8-3533-4FF9-B956-310AF435F7A0}"/>
              </a:ext>
            </a:extLst>
          </p:cNvPr>
          <p:cNvSpPr txBox="1"/>
          <p:nvPr/>
        </p:nvSpPr>
        <p:spPr>
          <a:xfrm>
            <a:off x="581518" y="1344998"/>
            <a:ext cx="6533986" cy="4708981"/>
          </a:xfrm>
          <a:prstGeom prst="rect">
            <a:avLst/>
          </a:prstGeom>
          <a:noFill/>
        </p:spPr>
        <p:txBody>
          <a:bodyPr wrap="square" rtlCol="0">
            <a:spAutoFit/>
          </a:bodyPr>
          <a:lstStyle/>
          <a:p>
            <a:pPr algn="ctr"/>
            <a:r>
              <a:rPr lang="en-US" sz="4000" dirty="0"/>
              <a:t>“Mundane, everyday experiences affect psychological well-being to a greater extent than do major life events…and can be enormously health-promoting” </a:t>
            </a:r>
          </a:p>
          <a:p>
            <a:pPr algn="ctr"/>
            <a:r>
              <a:rPr lang="en-US" sz="2000" dirty="0"/>
              <a:t>(Clarke, et al, 1990)</a:t>
            </a:r>
          </a:p>
        </p:txBody>
      </p:sp>
      <p:sp>
        <p:nvSpPr>
          <p:cNvPr id="4" name="Title 1">
            <a:extLst>
              <a:ext uri="{FF2B5EF4-FFF2-40B4-BE49-F238E27FC236}">
                <a16:creationId xmlns:a16="http://schemas.microsoft.com/office/drawing/2014/main" id="{1BBDC4CB-BCA9-4C5B-8722-249A27762F57}"/>
              </a:ext>
            </a:extLst>
          </p:cNvPr>
          <p:cNvSpPr txBox="1">
            <a:spLocks/>
          </p:cNvSpPr>
          <p:nvPr/>
        </p:nvSpPr>
        <p:spPr>
          <a:xfrm>
            <a:off x="581517" y="105104"/>
            <a:ext cx="6327228" cy="1239894"/>
          </a:xfrm>
          <a:prstGeom prst="rect">
            <a:avLst/>
          </a:prstGeom>
        </p:spPr>
        <p:txBody>
          <a:bodyPr vert="horz" lIns="274320" tIns="182880" rIns="274320" bIns="182880" rtlCol="0" anchor="ctr" anchorCtr="1">
            <a:normAutofit/>
          </a:bodyPr>
          <a:lstStyle>
            <a:lvl1pPr algn="l" defTabSz="457200" rtl="0" eaLnBrk="1" latinLnBrk="0" hangingPunct="1">
              <a:spcBef>
                <a:spcPct val="0"/>
              </a:spcBef>
              <a:buNone/>
              <a:defRPr sz="3600" b="1" kern="1200" cap="small" baseline="0">
                <a:solidFill>
                  <a:srgbClr val="00B050"/>
                </a:solidFill>
                <a:latin typeface="Candara" panose="020E0502030303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000" dirty="0"/>
              <a:t>Occupational science</a:t>
            </a:r>
          </a:p>
        </p:txBody>
      </p:sp>
    </p:spTree>
    <p:extLst>
      <p:ext uri="{BB962C8B-B14F-4D97-AF65-F5344CB8AC3E}">
        <p14:creationId xmlns:p14="http://schemas.microsoft.com/office/powerpoint/2010/main" val="4270663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12958-744D-425A-924A-1E2BD413F104}"/>
              </a:ext>
            </a:extLst>
          </p:cNvPr>
          <p:cNvSpPr>
            <a:spLocks noGrp="1"/>
          </p:cNvSpPr>
          <p:nvPr>
            <p:ph type="title"/>
          </p:nvPr>
        </p:nvSpPr>
        <p:spPr>
          <a:xfrm>
            <a:off x="9131645" y="2144109"/>
            <a:ext cx="2974427" cy="3037492"/>
          </a:xfrm>
          <a:prstGeom prst="ellipse">
            <a:avLst/>
          </a:prstGeom>
          <a:solidFill>
            <a:schemeClr val="accent2"/>
          </a:solidFill>
          <a:ln>
            <a:noFill/>
          </a:ln>
        </p:spPr>
        <p:txBody>
          <a:bodyPr>
            <a:normAutofit/>
          </a:bodyPr>
          <a:lstStyle/>
          <a:p>
            <a:pPr algn="ctr"/>
            <a:br>
              <a:rPr lang="en-US" sz="1000" dirty="0">
                <a:solidFill>
                  <a:srgbClr val="FFFFFF"/>
                </a:solidFill>
              </a:rPr>
            </a:br>
            <a:br>
              <a:rPr lang="en-US" sz="3000" dirty="0">
                <a:solidFill>
                  <a:srgbClr val="FFFFFF"/>
                </a:solidFill>
              </a:rPr>
            </a:br>
            <a:r>
              <a:rPr lang="en-US" sz="3000" dirty="0">
                <a:solidFill>
                  <a:srgbClr val="FFFFFF"/>
                </a:solidFill>
              </a:rPr>
              <a:t>Standard health care</a:t>
            </a:r>
          </a:p>
        </p:txBody>
      </p:sp>
      <p:sp>
        <p:nvSpPr>
          <p:cNvPr id="3" name="Content Placeholder 2">
            <a:extLst>
              <a:ext uri="{FF2B5EF4-FFF2-40B4-BE49-F238E27FC236}">
                <a16:creationId xmlns:a16="http://schemas.microsoft.com/office/drawing/2014/main" id="{F16AA4B2-BEF2-4FD3-AA87-DA11949D87D0}"/>
              </a:ext>
            </a:extLst>
          </p:cNvPr>
          <p:cNvSpPr>
            <a:spLocks noGrp="1"/>
          </p:cNvSpPr>
          <p:nvPr>
            <p:ph idx="1"/>
          </p:nvPr>
        </p:nvSpPr>
        <p:spPr>
          <a:xfrm>
            <a:off x="1140314" y="1073395"/>
            <a:ext cx="8564088" cy="4937760"/>
          </a:xfrm>
        </p:spPr>
        <p:txBody>
          <a:bodyPr anchor="ctr">
            <a:noAutofit/>
          </a:bodyPr>
          <a:lstStyle/>
          <a:p>
            <a:pPr>
              <a:lnSpc>
                <a:spcPct val="150000"/>
              </a:lnSpc>
            </a:pPr>
            <a:r>
              <a:rPr lang="en-US" sz="2800" dirty="0">
                <a:solidFill>
                  <a:srgbClr val="404040"/>
                </a:solidFill>
              </a:rPr>
              <a:t>Patients consistently share “red flags”</a:t>
            </a:r>
          </a:p>
          <a:p>
            <a:pPr>
              <a:lnSpc>
                <a:spcPct val="150000"/>
              </a:lnSpc>
            </a:pPr>
            <a:r>
              <a:rPr lang="en-US" sz="2800" dirty="0">
                <a:solidFill>
                  <a:srgbClr val="404040"/>
                </a:solidFill>
              </a:rPr>
              <a:t>No formal systems for identification or intervention.</a:t>
            </a:r>
          </a:p>
          <a:p>
            <a:pPr>
              <a:lnSpc>
                <a:spcPct val="150000"/>
              </a:lnSpc>
            </a:pPr>
            <a:r>
              <a:rPr lang="en-US" sz="2800" dirty="0">
                <a:solidFill>
                  <a:srgbClr val="404040"/>
                </a:solidFill>
              </a:rPr>
              <a:t>Providers already picking up on some of these risks.</a:t>
            </a:r>
          </a:p>
          <a:p>
            <a:pPr>
              <a:lnSpc>
                <a:spcPct val="150000"/>
              </a:lnSpc>
            </a:pPr>
            <a:r>
              <a:rPr lang="en-US" sz="2800" dirty="0">
                <a:solidFill>
                  <a:srgbClr val="404040"/>
                </a:solidFill>
              </a:rPr>
              <a:t>Universal lack of time for intervention for red flags. </a:t>
            </a:r>
          </a:p>
          <a:p>
            <a:pPr>
              <a:lnSpc>
                <a:spcPct val="150000"/>
              </a:lnSpc>
            </a:pPr>
            <a:r>
              <a:rPr lang="en-US" sz="2800" dirty="0">
                <a:solidFill>
                  <a:srgbClr val="404040"/>
                </a:solidFill>
              </a:rPr>
              <a:t>Potential for missing “root cause” of illness and disease.</a:t>
            </a:r>
          </a:p>
          <a:p>
            <a:pPr>
              <a:lnSpc>
                <a:spcPct val="150000"/>
              </a:lnSpc>
            </a:pPr>
            <a:r>
              <a:rPr lang="en-US" sz="2800" dirty="0">
                <a:solidFill>
                  <a:srgbClr val="404040"/>
                </a:solidFill>
              </a:rPr>
              <a:t>Care is often disconnected</a:t>
            </a:r>
          </a:p>
          <a:p>
            <a:pPr>
              <a:lnSpc>
                <a:spcPct val="150000"/>
              </a:lnSpc>
            </a:pPr>
            <a:r>
              <a:rPr lang="en-US" sz="2800" dirty="0">
                <a:solidFill>
                  <a:srgbClr val="404040"/>
                </a:solidFill>
              </a:rPr>
              <a:t>Care focuses on “educating” families</a:t>
            </a:r>
          </a:p>
        </p:txBody>
      </p:sp>
      <p:sp>
        <p:nvSpPr>
          <p:cNvPr id="7" name="Title 1">
            <a:extLst>
              <a:ext uri="{FF2B5EF4-FFF2-40B4-BE49-F238E27FC236}">
                <a16:creationId xmlns:a16="http://schemas.microsoft.com/office/drawing/2014/main" id="{449B1D90-B4FA-4987-A03E-B0430329CCF9}"/>
              </a:ext>
            </a:extLst>
          </p:cNvPr>
          <p:cNvSpPr txBox="1">
            <a:spLocks/>
          </p:cNvSpPr>
          <p:nvPr/>
        </p:nvSpPr>
        <p:spPr>
          <a:xfrm>
            <a:off x="1140314" y="221033"/>
            <a:ext cx="10358120" cy="852362"/>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b="1" kern="1200" cap="small" baseline="0">
                <a:solidFill>
                  <a:srgbClr val="00B050"/>
                </a:solidFill>
                <a:latin typeface="Candara" panose="020E0502030303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000" dirty="0"/>
              <a:t>Why P-5 Path?</a:t>
            </a:r>
          </a:p>
        </p:txBody>
      </p:sp>
    </p:spTree>
    <p:extLst>
      <p:ext uri="{BB962C8B-B14F-4D97-AF65-F5344CB8AC3E}">
        <p14:creationId xmlns:p14="http://schemas.microsoft.com/office/powerpoint/2010/main" val="1372035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12958-744D-425A-924A-1E2BD413F104}"/>
              </a:ext>
            </a:extLst>
          </p:cNvPr>
          <p:cNvSpPr>
            <a:spLocks noGrp="1"/>
          </p:cNvSpPr>
          <p:nvPr>
            <p:ph type="title"/>
          </p:nvPr>
        </p:nvSpPr>
        <p:spPr>
          <a:xfrm>
            <a:off x="9091449" y="3259246"/>
            <a:ext cx="2974427" cy="3037492"/>
          </a:xfrm>
          <a:prstGeom prst="ellipse">
            <a:avLst/>
          </a:prstGeom>
          <a:solidFill>
            <a:schemeClr val="accent2"/>
          </a:solidFill>
          <a:ln>
            <a:noFill/>
          </a:ln>
        </p:spPr>
        <p:txBody>
          <a:bodyPr>
            <a:normAutofit/>
          </a:bodyPr>
          <a:lstStyle/>
          <a:p>
            <a:pPr algn="ctr"/>
            <a:br>
              <a:rPr lang="en-US" sz="1000" dirty="0">
                <a:solidFill>
                  <a:srgbClr val="FFFFFF"/>
                </a:solidFill>
              </a:rPr>
            </a:br>
            <a:br>
              <a:rPr lang="en-US" sz="1000" dirty="0">
                <a:solidFill>
                  <a:srgbClr val="FFFFFF"/>
                </a:solidFill>
              </a:rPr>
            </a:br>
            <a:br>
              <a:rPr lang="en-US" sz="3000" dirty="0">
                <a:solidFill>
                  <a:srgbClr val="FFFFFF"/>
                </a:solidFill>
              </a:rPr>
            </a:br>
            <a:r>
              <a:rPr lang="en-US" sz="3000" dirty="0">
                <a:solidFill>
                  <a:srgbClr val="FFFFFF"/>
                </a:solidFill>
              </a:rPr>
              <a:t>P-5 PATH</a:t>
            </a:r>
          </a:p>
        </p:txBody>
      </p:sp>
      <p:sp>
        <p:nvSpPr>
          <p:cNvPr id="3" name="Content Placeholder 2">
            <a:extLst>
              <a:ext uri="{FF2B5EF4-FFF2-40B4-BE49-F238E27FC236}">
                <a16:creationId xmlns:a16="http://schemas.microsoft.com/office/drawing/2014/main" id="{F16AA4B2-BEF2-4FD3-AA87-DA11949D87D0}"/>
              </a:ext>
            </a:extLst>
          </p:cNvPr>
          <p:cNvSpPr>
            <a:spLocks noGrp="1"/>
          </p:cNvSpPr>
          <p:nvPr>
            <p:ph idx="1"/>
          </p:nvPr>
        </p:nvSpPr>
        <p:spPr>
          <a:xfrm>
            <a:off x="1119350" y="1031526"/>
            <a:ext cx="9459313" cy="4070148"/>
          </a:xfrm>
        </p:spPr>
        <p:txBody>
          <a:bodyPr anchor="ctr">
            <a:noAutofit/>
          </a:bodyPr>
          <a:lstStyle/>
          <a:p>
            <a:pPr>
              <a:lnSpc>
                <a:spcPct val="150000"/>
              </a:lnSpc>
            </a:pPr>
            <a:r>
              <a:rPr lang="en-US" sz="3000" dirty="0">
                <a:solidFill>
                  <a:srgbClr val="404040"/>
                </a:solidFill>
              </a:rPr>
              <a:t>Children are an “upstream” population</a:t>
            </a:r>
          </a:p>
          <a:p>
            <a:pPr>
              <a:lnSpc>
                <a:spcPct val="150000"/>
              </a:lnSpc>
            </a:pPr>
            <a:r>
              <a:rPr lang="en-US" sz="3000" dirty="0">
                <a:solidFill>
                  <a:srgbClr val="404040"/>
                </a:solidFill>
              </a:rPr>
              <a:t>Habits developed early tend to persist throughout life</a:t>
            </a:r>
          </a:p>
          <a:p>
            <a:pPr>
              <a:lnSpc>
                <a:spcPct val="150000"/>
              </a:lnSpc>
            </a:pPr>
            <a:r>
              <a:rPr lang="en-US" sz="3000" dirty="0">
                <a:solidFill>
                  <a:srgbClr val="404040"/>
                </a:solidFill>
              </a:rPr>
              <a:t>Education must be contextualized with barriers addressed</a:t>
            </a:r>
          </a:p>
          <a:p>
            <a:pPr>
              <a:lnSpc>
                <a:spcPct val="150000"/>
              </a:lnSpc>
            </a:pPr>
            <a:r>
              <a:rPr lang="en-US" sz="3000" dirty="0">
                <a:solidFill>
                  <a:srgbClr val="404040"/>
                </a:solidFill>
              </a:rPr>
              <a:t>We must help build skill for self-management</a:t>
            </a:r>
          </a:p>
          <a:p>
            <a:pPr>
              <a:lnSpc>
                <a:spcPct val="150000"/>
              </a:lnSpc>
            </a:pPr>
            <a:r>
              <a:rPr lang="en-US" sz="3000" dirty="0">
                <a:solidFill>
                  <a:srgbClr val="404040"/>
                </a:solidFill>
              </a:rPr>
              <a:t>We can do more as a team</a:t>
            </a:r>
          </a:p>
        </p:txBody>
      </p:sp>
      <p:sp>
        <p:nvSpPr>
          <p:cNvPr id="7" name="Title 1">
            <a:extLst>
              <a:ext uri="{FF2B5EF4-FFF2-40B4-BE49-F238E27FC236}">
                <a16:creationId xmlns:a16="http://schemas.microsoft.com/office/drawing/2014/main" id="{449B1D90-B4FA-4987-A03E-B0430329CCF9}"/>
              </a:ext>
            </a:extLst>
          </p:cNvPr>
          <p:cNvSpPr txBox="1">
            <a:spLocks/>
          </p:cNvSpPr>
          <p:nvPr/>
        </p:nvSpPr>
        <p:spPr>
          <a:xfrm>
            <a:off x="1119351" y="179164"/>
            <a:ext cx="10358120" cy="852362"/>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b="1" kern="1200" cap="small" baseline="0">
                <a:solidFill>
                  <a:srgbClr val="00B050"/>
                </a:solidFill>
                <a:latin typeface="Candara" panose="020E0502030303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000" dirty="0"/>
              <a:t>Why P-5 Path?</a:t>
            </a:r>
          </a:p>
        </p:txBody>
      </p:sp>
    </p:spTree>
    <p:extLst>
      <p:ext uri="{BB962C8B-B14F-4D97-AF65-F5344CB8AC3E}">
        <p14:creationId xmlns:p14="http://schemas.microsoft.com/office/powerpoint/2010/main" val="3249009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908" y="267873"/>
            <a:ext cx="10358120" cy="869299"/>
          </a:xfrm>
        </p:spPr>
        <p:txBody>
          <a:bodyPr>
            <a:noAutofit/>
          </a:bodyPr>
          <a:lstStyle/>
          <a:p>
            <a:r>
              <a:rPr lang="en-US" sz="5000" b="1" dirty="0"/>
              <a:t>What is </a:t>
            </a:r>
            <a:r>
              <a:rPr lang="en-US" sz="5000" dirty="0"/>
              <a:t>NHC’s P-5 Path?</a:t>
            </a:r>
            <a:endParaRPr lang="en-US" sz="5000" b="1" dirty="0"/>
          </a:p>
        </p:txBody>
      </p:sp>
      <p:sp>
        <p:nvSpPr>
          <p:cNvPr id="3" name="Content Placeholder 2"/>
          <p:cNvSpPr>
            <a:spLocks noGrp="1"/>
          </p:cNvSpPr>
          <p:nvPr>
            <p:ph idx="1"/>
          </p:nvPr>
        </p:nvSpPr>
        <p:spPr>
          <a:xfrm>
            <a:off x="677908" y="1137172"/>
            <a:ext cx="9296409" cy="2291828"/>
          </a:xfrm>
        </p:spPr>
        <p:txBody>
          <a:bodyPr>
            <a:normAutofit fontScale="92500" lnSpcReduction="10000"/>
          </a:bodyPr>
          <a:lstStyle/>
          <a:p>
            <a:pPr marL="457200" indent="-457200">
              <a:buFont typeface="Arial" panose="020B0604020202020204" pitchFamily="34" charset="0"/>
              <a:buChar char="•"/>
            </a:pPr>
            <a:r>
              <a:rPr lang="en-US" sz="2800" dirty="0"/>
              <a:t>Holistic, interdisciplinary healthcare model for pregnant women &amp; 0-5 year </a:t>
            </a:r>
            <a:r>
              <a:rPr lang="en-US" sz="2800" dirty="0" err="1"/>
              <a:t>olds</a:t>
            </a:r>
            <a:endParaRPr lang="en-US" sz="2800" dirty="0"/>
          </a:p>
          <a:p>
            <a:pPr marL="457200" indent="-457200">
              <a:buFont typeface="Arial" panose="020B0604020202020204" pitchFamily="34" charset="0"/>
              <a:buChar char="•"/>
            </a:pPr>
            <a:r>
              <a:rPr lang="en-US" sz="2800" dirty="0"/>
              <a:t>Integrated medical, dental, and modified behavioral health care</a:t>
            </a:r>
          </a:p>
          <a:p>
            <a:pPr marL="457200" indent="-457200">
              <a:buFont typeface="Arial" panose="020B0604020202020204" pitchFamily="34" charset="0"/>
              <a:buChar char="•"/>
            </a:pPr>
            <a:r>
              <a:rPr lang="en-US" sz="2800" dirty="0"/>
              <a:t>Includes </a:t>
            </a:r>
            <a:r>
              <a:rPr lang="en-US" sz="2800" dirty="0">
                <a:solidFill>
                  <a:schemeClr val="accent1">
                    <a:lumMod val="75000"/>
                  </a:schemeClr>
                </a:solidFill>
              </a:rPr>
              <a:t>risk</a:t>
            </a:r>
            <a:r>
              <a:rPr lang="en-US" sz="2800" dirty="0"/>
              <a:t> </a:t>
            </a:r>
            <a:r>
              <a:rPr lang="en-US" sz="2800" dirty="0">
                <a:solidFill>
                  <a:schemeClr val="accent1">
                    <a:lumMod val="75000"/>
                  </a:schemeClr>
                </a:solidFill>
              </a:rPr>
              <a:t>screening </a:t>
            </a:r>
            <a:r>
              <a:rPr lang="en-US" sz="2800" dirty="0"/>
              <a:t>and tailored </a:t>
            </a:r>
            <a:r>
              <a:rPr lang="en-US" sz="2800" dirty="0">
                <a:solidFill>
                  <a:srgbClr val="7030A0"/>
                </a:solidFill>
              </a:rPr>
              <a:t>care pathways</a:t>
            </a:r>
          </a:p>
          <a:p>
            <a:pPr marL="457200" indent="-457200">
              <a:buFont typeface="Arial" panose="020B0604020202020204" pitchFamily="34" charset="0"/>
              <a:buChar char="•"/>
            </a:pPr>
            <a:r>
              <a:rPr lang="en-US" sz="2800" dirty="0"/>
              <a:t>Plus universal as well as tailored intervention in the health home</a:t>
            </a:r>
          </a:p>
        </p:txBody>
      </p:sp>
      <p:pic>
        <p:nvPicPr>
          <p:cNvPr id="24" name="Picture 23">
            <a:extLst>
              <a:ext uri="{FF2B5EF4-FFF2-40B4-BE49-F238E27FC236}">
                <a16:creationId xmlns:a16="http://schemas.microsoft.com/office/drawing/2014/main" id="{C8445B01-50D8-411E-8BF7-B44D493CFC8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45021" y="3638708"/>
            <a:ext cx="7938431" cy="3429000"/>
          </a:xfrm>
          <a:prstGeom prst="rect">
            <a:avLst/>
          </a:prstGeom>
          <a:noFill/>
          <a:ln>
            <a:noFill/>
          </a:ln>
        </p:spPr>
      </p:pic>
    </p:spTree>
    <p:extLst>
      <p:ext uri="{BB962C8B-B14F-4D97-AF65-F5344CB8AC3E}">
        <p14:creationId xmlns:p14="http://schemas.microsoft.com/office/powerpoint/2010/main" val="2254032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908" y="267873"/>
            <a:ext cx="10358120" cy="869299"/>
          </a:xfrm>
        </p:spPr>
        <p:txBody>
          <a:bodyPr>
            <a:noAutofit/>
          </a:bodyPr>
          <a:lstStyle/>
          <a:p>
            <a:r>
              <a:rPr lang="en-US" sz="5000" b="1" dirty="0"/>
              <a:t>What is </a:t>
            </a:r>
            <a:r>
              <a:rPr lang="en-US" sz="5000" dirty="0"/>
              <a:t>NHC’s P-5 Path?</a:t>
            </a:r>
            <a:endParaRPr lang="en-US" sz="5000" b="1" dirty="0"/>
          </a:p>
        </p:txBody>
      </p:sp>
      <p:sp>
        <p:nvSpPr>
          <p:cNvPr id="3" name="Content Placeholder 2"/>
          <p:cNvSpPr>
            <a:spLocks noGrp="1"/>
          </p:cNvSpPr>
          <p:nvPr>
            <p:ph idx="1"/>
          </p:nvPr>
        </p:nvSpPr>
        <p:spPr>
          <a:xfrm>
            <a:off x="3983430" y="1252786"/>
            <a:ext cx="6526923" cy="4895766"/>
          </a:xfrm>
        </p:spPr>
        <p:txBody>
          <a:bodyPr>
            <a:normAutofit/>
          </a:bodyPr>
          <a:lstStyle/>
          <a:p>
            <a:pPr marL="514350" indent="-514350">
              <a:buFont typeface="+mj-lt"/>
              <a:buAutoNum type="arabicPeriod"/>
            </a:pPr>
            <a:r>
              <a:rPr lang="en-US" sz="2800" dirty="0"/>
              <a:t>Move towards care that is:</a:t>
            </a:r>
          </a:p>
          <a:p>
            <a:pPr marL="914400" lvl="1" indent="-457200">
              <a:buFont typeface="Arial" panose="020B0604020202020204" pitchFamily="34" charset="0"/>
              <a:buChar char="•"/>
            </a:pPr>
            <a:r>
              <a:rPr lang="en-US" sz="2600" dirty="0"/>
              <a:t>Team-based (Interdisciplinary)</a:t>
            </a:r>
          </a:p>
          <a:p>
            <a:pPr marL="914400" lvl="1" indent="-457200">
              <a:buFont typeface="Arial" panose="020B0604020202020204" pitchFamily="34" charset="0"/>
              <a:buChar char="•"/>
            </a:pPr>
            <a:r>
              <a:rPr lang="en-US" sz="2600" dirty="0"/>
              <a:t>Holistic</a:t>
            </a:r>
          </a:p>
          <a:p>
            <a:pPr marL="914400" lvl="1" indent="-457200">
              <a:buFont typeface="Arial" panose="020B0604020202020204" pitchFamily="34" charset="0"/>
              <a:buChar char="•"/>
            </a:pPr>
            <a:r>
              <a:rPr lang="en-US" sz="2600" dirty="0"/>
              <a:t>Trauma informed</a:t>
            </a:r>
          </a:p>
          <a:p>
            <a:pPr marL="914400" lvl="1" indent="-457200">
              <a:buFont typeface="Arial" panose="020B0604020202020204" pitchFamily="34" charset="0"/>
              <a:buChar char="•"/>
            </a:pPr>
            <a:r>
              <a:rPr lang="en-US" sz="2600" dirty="0"/>
              <a:t>Activation focused</a:t>
            </a:r>
          </a:p>
          <a:p>
            <a:pPr marL="514350" indent="-514350">
              <a:buFont typeface="+mj-lt"/>
              <a:buAutoNum type="arabicPeriod" startAt="2"/>
            </a:pPr>
            <a:r>
              <a:rPr lang="en-US" sz="2800" dirty="0"/>
              <a:t>Incorporating OT on care team</a:t>
            </a:r>
          </a:p>
          <a:p>
            <a:pPr marL="514350" indent="-514350">
              <a:buFont typeface="+mj-lt"/>
              <a:buAutoNum type="arabicPeriod" startAt="2"/>
            </a:pPr>
            <a:r>
              <a:rPr lang="en-US" sz="2800" dirty="0"/>
              <a:t>Building pediatric infrastructure</a:t>
            </a:r>
          </a:p>
          <a:p>
            <a:pPr marL="514350" indent="-514350">
              <a:buFont typeface="+mj-lt"/>
              <a:buAutoNum type="arabicPeriod" startAt="2"/>
            </a:pPr>
            <a:r>
              <a:rPr lang="en-US" sz="2800" dirty="0"/>
              <a:t>Implementing new tools and workflows</a:t>
            </a:r>
          </a:p>
        </p:txBody>
      </p:sp>
      <p:pic>
        <p:nvPicPr>
          <p:cNvPr id="23" name="Picture 22">
            <a:extLst>
              <a:ext uri="{FF2B5EF4-FFF2-40B4-BE49-F238E27FC236}">
                <a16:creationId xmlns:a16="http://schemas.microsoft.com/office/drawing/2014/main" id="{80CDE5D4-CAE8-4504-B1D7-6379A7C12FEA}"/>
              </a:ext>
            </a:extLst>
          </p:cNvPr>
          <p:cNvPicPr>
            <a:picLocks noChangeAspect="1"/>
          </p:cNvPicPr>
          <p:nvPr/>
        </p:nvPicPr>
        <p:blipFill rotWithShape="1">
          <a:blip r:embed="rId2"/>
          <a:srcRect l="16080" t="5192" r="16025" b="6948"/>
          <a:stretch/>
        </p:blipFill>
        <p:spPr>
          <a:xfrm>
            <a:off x="756744" y="2438400"/>
            <a:ext cx="3195146" cy="3205656"/>
          </a:xfrm>
          <a:prstGeom prst="rect">
            <a:avLst/>
          </a:prstGeom>
        </p:spPr>
      </p:pic>
      <p:sp>
        <p:nvSpPr>
          <p:cNvPr id="25" name="Content Placeholder 2">
            <a:extLst>
              <a:ext uri="{FF2B5EF4-FFF2-40B4-BE49-F238E27FC236}">
                <a16:creationId xmlns:a16="http://schemas.microsoft.com/office/drawing/2014/main" id="{1EC032B6-B8AB-4498-913D-B18C2198CB3F}"/>
              </a:ext>
            </a:extLst>
          </p:cNvPr>
          <p:cNvSpPr txBox="1">
            <a:spLocks/>
          </p:cNvSpPr>
          <p:nvPr/>
        </p:nvSpPr>
        <p:spPr>
          <a:xfrm>
            <a:off x="969574" y="1411792"/>
            <a:ext cx="2580299" cy="1026608"/>
          </a:xfrm>
          <a:prstGeom prst="rect">
            <a:avLst/>
          </a:prstGeom>
          <a:solidFill>
            <a:schemeClr val="accent2">
              <a:lumMod val="75000"/>
            </a:schemeClr>
          </a:solidFill>
          <a:ln>
            <a:solidFill>
              <a:schemeClr val="accent2">
                <a:lumMod val="75000"/>
              </a:schemeClr>
            </a:solidFill>
          </a:ln>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Tx/>
              <a:buNone/>
              <a:defRPr sz="1800" kern="1200">
                <a:solidFill>
                  <a:srgbClr val="0070C0"/>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1000"/>
              </a:spcBef>
              <a:spcAft>
                <a:spcPts val="0"/>
              </a:spcAft>
              <a:buClr>
                <a:schemeClr val="accent1"/>
              </a:buClr>
              <a:buSzPct val="80000"/>
              <a:buFontTx/>
              <a:buNone/>
              <a:defRPr sz="1600" kern="1200">
                <a:solidFill>
                  <a:schemeClr val="tx1">
                    <a:lumMod val="75000"/>
                    <a:lumOff val="25000"/>
                  </a:schemeClr>
                </a:solidFill>
                <a:latin typeface="Calibri" panose="020F0502020204030204" pitchFamily="34" charset="0"/>
                <a:ea typeface="+mn-ea"/>
                <a:cs typeface="Calibri" panose="020F0502020204030204" pitchFamily="34" charset="0"/>
              </a:defRPr>
            </a:lvl2pPr>
            <a:lvl3pPr marL="914400" indent="0" algn="l" defTabSz="457200" rtl="0" eaLnBrk="1" latinLnBrk="0" hangingPunct="1">
              <a:spcBef>
                <a:spcPts val="1000"/>
              </a:spcBef>
              <a:spcAft>
                <a:spcPts val="0"/>
              </a:spcAft>
              <a:buClr>
                <a:schemeClr val="accent1"/>
              </a:buClr>
              <a:buSzPct val="80000"/>
              <a:buFontTx/>
              <a:buNone/>
              <a:defRPr sz="1400" kern="1200">
                <a:solidFill>
                  <a:schemeClr val="tx1">
                    <a:lumMod val="75000"/>
                    <a:lumOff val="25000"/>
                  </a:schemeClr>
                </a:solidFill>
                <a:latin typeface="Calibri" panose="020F0502020204030204" pitchFamily="34" charset="0"/>
                <a:ea typeface="+mn-ea"/>
                <a:cs typeface="Calibri" panose="020F0502020204030204" pitchFamily="34" charset="0"/>
              </a:defRPr>
            </a:lvl3pPr>
            <a:lvl4pPr marL="1371600" indent="0" algn="l" defTabSz="457200" rtl="0" eaLnBrk="1" latinLnBrk="0" hangingPunct="1">
              <a:spcBef>
                <a:spcPts val="1000"/>
              </a:spcBef>
              <a:spcAft>
                <a:spcPts val="0"/>
              </a:spcAft>
              <a:buClr>
                <a:schemeClr val="accent1"/>
              </a:buClr>
              <a:buSzPct val="80000"/>
              <a:buFontTx/>
              <a:buNone/>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4pPr>
            <a:lvl5pPr marL="1828800" indent="0" algn="l" defTabSz="457200" rtl="0" eaLnBrk="1" latinLnBrk="0" hangingPunct="1">
              <a:spcBef>
                <a:spcPts val="1000"/>
              </a:spcBef>
              <a:spcAft>
                <a:spcPts val="0"/>
              </a:spcAft>
              <a:buClr>
                <a:schemeClr val="accent1"/>
              </a:buClr>
              <a:buSzPct val="80000"/>
              <a:buFontTx/>
              <a:buNone/>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endParaRPr lang="en-US" sz="800" dirty="0">
              <a:solidFill>
                <a:schemeClr val="bg1"/>
              </a:solidFill>
            </a:endParaRPr>
          </a:p>
          <a:p>
            <a:pPr algn="ctr"/>
            <a:r>
              <a:rPr lang="en-US" sz="2200" dirty="0">
                <a:solidFill>
                  <a:schemeClr val="bg1"/>
                </a:solidFill>
              </a:rPr>
              <a:t>System Redesign</a:t>
            </a:r>
          </a:p>
        </p:txBody>
      </p:sp>
    </p:spTree>
    <p:extLst>
      <p:ext uri="{BB962C8B-B14F-4D97-AF65-F5344CB8AC3E}">
        <p14:creationId xmlns:p14="http://schemas.microsoft.com/office/powerpoint/2010/main" val="882066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object&#10;&#10;Description automatically generated">
            <a:extLst>
              <a:ext uri="{FF2B5EF4-FFF2-40B4-BE49-F238E27FC236}">
                <a16:creationId xmlns:a16="http://schemas.microsoft.com/office/drawing/2014/main" id="{7E908577-AD60-424E-B7E0-C12803CBA29B}"/>
              </a:ext>
            </a:extLst>
          </p:cNvPr>
          <p:cNvPicPr>
            <a:picLocks noChangeAspect="1"/>
          </p:cNvPicPr>
          <p:nvPr/>
        </p:nvPicPr>
        <p:blipFill rotWithShape="1">
          <a:blip r:embed="rId2"/>
          <a:srcRect l="9580" t="7875" r="12312" b="7339"/>
          <a:stretch/>
        </p:blipFill>
        <p:spPr>
          <a:xfrm>
            <a:off x="877611" y="2438400"/>
            <a:ext cx="3930870" cy="3881734"/>
          </a:xfrm>
          <a:prstGeom prst="snip2DiagRect">
            <a:avLst>
              <a:gd name="adj1" fmla="val 10289"/>
              <a:gd name="adj2" fmla="val 16667"/>
            </a:avLst>
          </a:prstGeom>
        </p:spPr>
      </p:pic>
      <p:sp>
        <p:nvSpPr>
          <p:cNvPr id="2" name="Title 1"/>
          <p:cNvSpPr>
            <a:spLocks noGrp="1"/>
          </p:cNvSpPr>
          <p:nvPr>
            <p:ph type="title"/>
          </p:nvPr>
        </p:nvSpPr>
        <p:spPr>
          <a:xfrm>
            <a:off x="677908" y="267873"/>
            <a:ext cx="10358120" cy="869299"/>
          </a:xfrm>
        </p:spPr>
        <p:txBody>
          <a:bodyPr>
            <a:noAutofit/>
          </a:bodyPr>
          <a:lstStyle/>
          <a:p>
            <a:r>
              <a:rPr lang="en-US" sz="5000" b="1" dirty="0"/>
              <a:t>What is </a:t>
            </a:r>
            <a:r>
              <a:rPr lang="en-US" sz="5000" dirty="0"/>
              <a:t>NHC’s P-5 Path?</a:t>
            </a:r>
            <a:endParaRPr lang="en-US" sz="5000" b="1" dirty="0"/>
          </a:p>
        </p:txBody>
      </p:sp>
      <p:sp>
        <p:nvSpPr>
          <p:cNvPr id="3" name="Content Placeholder 2"/>
          <p:cNvSpPr>
            <a:spLocks noGrp="1"/>
          </p:cNvSpPr>
          <p:nvPr>
            <p:ph idx="1"/>
          </p:nvPr>
        </p:nvSpPr>
        <p:spPr>
          <a:xfrm>
            <a:off x="4214652" y="1369072"/>
            <a:ext cx="6684575" cy="5053421"/>
          </a:xfrm>
        </p:spPr>
        <p:txBody>
          <a:bodyPr>
            <a:normAutofit/>
          </a:bodyPr>
          <a:lstStyle/>
          <a:p>
            <a:r>
              <a:rPr lang="en-US" sz="2400" dirty="0"/>
              <a:t>Carefully selected screening tools </a:t>
            </a:r>
          </a:p>
          <a:p>
            <a:r>
              <a:rPr lang="en-US" sz="2400" dirty="0"/>
              <a:t>Risk stratification based on responses</a:t>
            </a:r>
          </a:p>
          <a:p>
            <a:r>
              <a:rPr lang="en-US" sz="2400" dirty="0"/>
              <a:t>Risk score documented in chart</a:t>
            </a:r>
          </a:p>
          <a:p>
            <a:r>
              <a:rPr lang="en-US" sz="2400" dirty="0"/>
              <a:t>Care pathways based on risk levels:</a:t>
            </a:r>
          </a:p>
          <a:p>
            <a:pPr marL="457200" indent="-457200">
              <a:buFont typeface="Arial" panose="020B0604020202020204" pitchFamily="34" charset="0"/>
              <a:buChar char="•"/>
            </a:pPr>
            <a:r>
              <a:rPr lang="en-US" sz="2400" dirty="0"/>
              <a:t>Low- care as usual</a:t>
            </a:r>
          </a:p>
          <a:p>
            <a:pPr marL="457200" indent="-457200">
              <a:buFont typeface="Arial" panose="020B0604020202020204" pitchFamily="34" charset="0"/>
              <a:buChar char="•"/>
            </a:pPr>
            <a:r>
              <a:rPr lang="en-US" sz="2400" dirty="0"/>
              <a:t>Low moderate- handout/intervention in visit, referrals to groups</a:t>
            </a:r>
          </a:p>
          <a:p>
            <a:pPr marL="457200" indent="-457200">
              <a:buFont typeface="Arial" panose="020B0604020202020204" pitchFamily="34" charset="0"/>
              <a:buChar char="•"/>
            </a:pPr>
            <a:r>
              <a:rPr lang="en-US" sz="2400" dirty="0"/>
              <a:t>High moderate- phone &amp; in office individual f/u</a:t>
            </a:r>
          </a:p>
          <a:p>
            <a:pPr marL="457200" indent="-457200">
              <a:buFont typeface="Arial" panose="020B0604020202020204" pitchFamily="34" charset="0"/>
              <a:buChar char="•"/>
            </a:pPr>
            <a:r>
              <a:rPr lang="en-US" sz="2400" dirty="0"/>
              <a:t>High- monthly check-ins in with OT.</a:t>
            </a:r>
          </a:p>
        </p:txBody>
      </p:sp>
      <p:sp>
        <p:nvSpPr>
          <p:cNvPr id="5" name="Content Placeholder 2">
            <a:extLst>
              <a:ext uri="{FF2B5EF4-FFF2-40B4-BE49-F238E27FC236}">
                <a16:creationId xmlns:a16="http://schemas.microsoft.com/office/drawing/2014/main" id="{C19E071D-A61D-4D9E-9889-3270EEBA8FC0}"/>
              </a:ext>
            </a:extLst>
          </p:cNvPr>
          <p:cNvSpPr txBox="1">
            <a:spLocks/>
          </p:cNvSpPr>
          <p:nvPr/>
        </p:nvSpPr>
        <p:spPr>
          <a:xfrm>
            <a:off x="1135100" y="1274482"/>
            <a:ext cx="2580299" cy="1026608"/>
          </a:xfrm>
          <a:prstGeom prst="rect">
            <a:avLst/>
          </a:prstGeom>
          <a:solidFill>
            <a:srgbClr val="6E8EF6"/>
          </a:solidFill>
          <a:ln>
            <a:solidFill>
              <a:srgbClr val="6E8EF6"/>
            </a:solidFill>
          </a:ln>
        </p:spPr>
        <p:txBody>
          <a:bodyPr vert="horz" lIns="91440" tIns="45720" rIns="91440" bIns="45720" rtlCol="0">
            <a:normAutofit fontScale="85000" lnSpcReduction="10000"/>
          </a:bodyPr>
          <a:lstStyle>
            <a:lvl1pPr marL="0" indent="0" algn="l" defTabSz="457200" rtl="0" eaLnBrk="1" latinLnBrk="0" hangingPunct="1">
              <a:spcBef>
                <a:spcPts val="1000"/>
              </a:spcBef>
              <a:spcAft>
                <a:spcPts val="0"/>
              </a:spcAft>
              <a:buClr>
                <a:schemeClr val="accent1"/>
              </a:buClr>
              <a:buSzPct val="80000"/>
              <a:buFontTx/>
              <a:buNone/>
              <a:defRPr sz="1800" kern="1200">
                <a:solidFill>
                  <a:srgbClr val="0070C0"/>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1000"/>
              </a:spcBef>
              <a:spcAft>
                <a:spcPts val="0"/>
              </a:spcAft>
              <a:buClr>
                <a:schemeClr val="accent1"/>
              </a:buClr>
              <a:buSzPct val="80000"/>
              <a:buFontTx/>
              <a:buNone/>
              <a:defRPr sz="1600" kern="1200">
                <a:solidFill>
                  <a:schemeClr val="tx1">
                    <a:lumMod val="75000"/>
                    <a:lumOff val="25000"/>
                  </a:schemeClr>
                </a:solidFill>
                <a:latin typeface="Calibri" panose="020F0502020204030204" pitchFamily="34" charset="0"/>
                <a:ea typeface="+mn-ea"/>
                <a:cs typeface="Calibri" panose="020F0502020204030204" pitchFamily="34" charset="0"/>
              </a:defRPr>
            </a:lvl2pPr>
            <a:lvl3pPr marL="914400" indent="0" algn="l" defTabSz="457200" rtl="0" eaLnBrk="1" latinLnBrk="0" hangingPunct="1">
              <a:spcBef>
                <a:spcPts val="1000"/>
              </a:spcBef>
              <a:spcAft>
                <a:spcPts val="0"/>
              </a:spcAft>
              <a:buClr>
                <a:schemeClr val="accent1"/>
              </a:buClr>
              <a:buSzPct val="80000"/>
              <a:buFontTx/>
              <a:buNone/>
              <a:defRPr sz="1400" kern="1200">
                <a:solidFill>
                  <a:schemeClr val="tx1">
                    <a:lumMod val="75000"/>
                    <a:lumOff val="25000"/>
                  </a:schemeClr>
                </a:solidFill>
                <a:latin typeface="Calibri" panose="020F0502020204030204" pitchFamily="34" charset="0"/>
                <a:ea typeface="+mn-ea"/>
                <a:cs typeface="Calibri" panose="020F0502020204030204" pitchFamily="34" charset="0"/>
              </a:defRPr>
            </a:lvl3pPr>
            <a:lvl4pPr marL="1371600" indent="0" algn="l" defTabSz="457200" rtl="0" eaLnBrk="1" latinLnBrk="0" hangingPunct="1">
              <a:spcBef>
                <a:spcPts val="1000"/>
              </a:spcBef>
              <a:spcAft>
                <a:spcPts val="0"/>
              </a:spcAft>
              <a:buClr>
                <a:schemeClr val="accent1"/>
              </a:buClr>
              <a:buSzPct val="80000"/>
              <a:buFontTx/>
              <a:buNone/>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4pPr>
            <a:lvl5pPr marL="1828800" indent="0" algn="l" defTabSz="457200" rtl="0" eaLnBrk="1" latinLnBrk="0" hangingPunct="1">
              <a:spcBef>
                <a:spcPts val="1000"/>
              </a:spcBef>
              <a:spcAft>
                <a:spcPts val="0"/>
              </a:spcAft>
              <a:buClr>
                <a:schemeClr val="accent1"/>
              </a:buClr>
              <a:buSzPct val="80000"/>
              <a:buFontTx/>
              <a:buNone/>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endParaRPr lang="en-US" sz="800" dirty="0">
              <a:solidFill>
                <a:schemeClr val="bg1"/>
              </a:solidFill>
            </a:endParaRPr>
          </a:p>
          <a:p>
            <a:pPr algn="ctr"/>
            <a:r>
              <a:rPr lang="en-US" sz="2200" dirty="0">
                <a:solidFill>
                  <a:schemeClr val="bg1"/>
                </a:solidFill>
              </a:rPr>
              <a:t>Risk stratification &amp; Risk informed care pathways</a:t>
            </a:r>
          </a:p>
        </p:txBody>
      </p:sp>
    </p:spTree>
    <p:extLst>
      <p:ext uri="{BB962C8B-B14F-4D97-AF65-F5344CB8AC3E}">
        <p14:creationId xmlns:p14="http://schemas.microsoft.com/office/powerpoint/2010/main" val="3779103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908" y="267873"/>
            <a:ext cx="10358120" cy="869299"/>
          </a:xfrm>
        </p:spPr>
        <p:txBody>
          <a:bodyPr>
            <a:noAutofit/>
          </a:bodyPr>
          <a:lstStyle/>
          <a:p>
            <a:r>
              <a:rPr lang="en-US" sz="5000" b="1" dirty="0"/>
              <a:t>What is </a:t>
            </a:r>
            <a:r>
              <a:rPr lang="en-US" sz="5000" dirty="0"/>
              <a:t>NHC’s P-5 Path?</a:t>
            </a:r>
            <a:endParaRPr lang="en-US" sz="5000" b="1" dirty="0"/>
          </a:p>
        </p:txBody>
      </p:sp>
      <p:sp>
        <p:nvSpPr>
          <p:cNvPr id="3" name="Content Placeholder 2"/>
          <p:cNvSpPr>
            <a:spLocks noGrp="1"/>
          </p:cNvSpPr>
          <p:nvPr>
            <p:ph idx="1"/>
          </p:nvPr>
        </p:nvSpPr>
        <p:spPr>
          <a:xfrm>
            <a:off x="4151586" y="1274481"/>
            <a:ext cx="8040414" cy="5315645"/>
          </a:xfrm>
        </p:spPr>
        <p:txBody>
          <a:bodyPr>
            <a:normAutofit fontScale="55000" lnSpcReduction="20000"/>
          </a:bodyPr>
          <a:lstStyle/>
          <a:p>
            <a:r>
              <a:rPr lang="en-US" sz="3600" dirty="0"/>
              <a:t>Intervention provided in dental/primary care settings </a:t>
            </a:r>
          </a:p>
          <a:p>
            <a:pPr marL="228600" indent="-228600">
              <a:buFont typeface="Arial" panose="020B0604020202020204" pitchFamily="34" charset="0"/>
              <a:buChar char="•"/>
            </a:pPr>
            <a:r>
              <a:rPr lang="en-US" sz="3600" dirty="0">
                <a:solidFill>
                  <a:schemeClr val="accent1">
                    <a:lumMod val="50000"/>
                  </a:schemeClr>
                </a:solidFill>
              </a:rPr>
              <a:t>Within dental visits</a:t>
            </a:r>
          </a:p>
          <a:p>
            <a:pPr marL="228600" indent="-228600">
              <a:buFont typeface="Arial" panose="020B0604020202020204" pitchFamily="34" charset="0"/>
              <a:buChar char="•"/>
            </a:pPr>
            <a:r>
              <a:rPr lang="en-US" sz="3600" dirty="0">
                <a:solidFill>
                  <a:schemeClr val="accent1">
                    <a:lumMod val="50000"/>
                  </a:schemeClr>
                </a:solidFill>
              </a:rPr>
              <a:t>WCC visits</a:t>
            </a:r>
          </a:p>
          <a:p>
            <a:pPr marL="228600" indent="-228600">
              <a:buFont typeface="Arial" panose="020B0604020202020204" pitchFamily="34" charset="0"/>
              <a:buChar char="•"/>
            </a:pPr>
            <a:r>
              <a:rPr lang="en-US" sz="3600" dirty="0">
                <a:solidFill>
                  <a:schemeClr val="accent1">
                    <a:lumMod val="50000"/>
                  </a:schemeClr>
                </a:solidFill>
              </a:rPr>
              <a:t>Phone follow ups</a:t>
            </a:r>
          </a:p>
          <a:p>
            <a:pPr marL="228600" indent="-228600">
              <a:buFont typeface="Arial" panose="020B0604020202020204" pitchFamily="34" charset="0"/>
              <a:buChar char="•"/>
            </a:pPr>
            <a:r>
              <a:rPr lang="en-US" sz="3600" dirty="0">
                <a:solidFill>
                  <a:schemeClr val="accent1">
                    <a:lumMod val="50000"/>
                  </a:schemeClr>
                </a:solidFill>
              </a:rPr>
              <a:t>In-person f/u visits with OT</a:t>
            </a:r>
          </a:p>
          <a:p>
            <a:pPr marL="228600" indent="-228600">
              <a:buFont typeface="Arial" panose="020B0604020202020204" pitchFamily="34" charset="0"/>
              <a:buChar char="•"/>
            </a:pPr>
            <a:r>
              <a:rPr lang="en-US" sz="3500" b="1" dirty="0">
                <a:solidFill>
                  <a:schemeClr val="accent1">
                    <a:lumMod val="50000"/>
                  </a:schemeClr>
                </a:solidFill>
              </a:rPr>
              <a:t>Group visits</a:t>
            </a:r>
          </a:p>
          <a:p>
            <a:r>
              <a:rPr lang="en-US" sz="3500" dirty="0"/>
              <a:t>Emphasis on connection to concrete resources </a:t>
            </a:r>
            <a:r>
              <a:rPr lang="en-US" sz="3500" i="1" dirty="0"/>
              <a:t>first</a:t>
            </a:r>
            <a:endParaRPr lang="en-US" sz="3500" dirty="0"/>
          </a:p>
          <a:p>
            <a:r>
              <a:rPr lang="en-US" sz="3500" dirty="0"/>
              <a:t>Differing intervention intensity:</a:t>
            </a:r>
          </a:p>
          <a:p>
            <a:pPr marL="228600" indent="-228600">
              <a:buFont typeface="Arial" panose="020B0604020202020204" pitchFamily="34" charset="0"/>
              <a:buChar char="•"/>
            </a:pPr>
            <a:r>
              <a:rPr lang="en-US" sz="3600" dirty="0">
                <a:solidFill>
                  <a:schemeClr val="accent1">
                    <a:lumMod val="50000"/>
                  </a:schemeClr>
                </a:solidFill>
              </a:rPr>
              <a:t>Population level interventions</a:t>
            </a:r>
          </a:p>
          <a:p>
            <a:pPr marL="685800" lvl="1" indent="-457200">
              <a:buFont typeface="Wingdings" panose="05000000000000000000" pitchFamily="2" charset="2"/>
              <a:buChar char="Ø"/>
            </a:pPr>
            <a:r>
              <a:rPr lang="en-US" sz="2600" dirty="0"/>
              <a:t>Verbal anticipatory guidance </a:t>
            </a:r>
          </a:p>
          <a:p>
            <a:pPr marL="685800" lvl="1" indent="-457200">
              <a:buFont typeface="Wingdings" panose="05000000000000000000" pitchFamily="2" charset="2"/>
              <a:buChar char="Ø"/>
            </a:pPr>
            <a:r>
              <a:rPr lang="en-US" sz="2600" dirty="0"/>
              <a:t>Visual activation focused (printed material) </a:t>
            </a:r>
          </a:p>
          <a:p>
            <a:pPr marL="228600" indent="-228600">
              <a:buFont typeface="Arial" panose="020B0604020202020204" pitchFamily="34" charset="0"/>
              <a:buChar char="•"/>
            </a:pPr>
            <a:r>
              <a:rPr lang="en-US" sz="3600" dirty="0">
                <a:solidFill>
                  <a:schemeClr val="accent1">
                    <a:lumMod val="50000"/>
                  </a:schemeClr>
                </a:solidFill>
              </a:rPr>
              <a:t>Individualized intervention</a:t>
            </a:r>
          </a:p>
          <a:p>
            <a:pPr marL="685800" lvl="1" indent="-457200">
              <a:buFont typeface="Wingdings" panose="05000000000000000000" pitchFamily="2" charset="2"/>
              <a:buChar char="Ø"/>
            </a:pPr>
            <a:r>
              <a:rPr lang="en-US" sz="2600" dirty="0"/>
              <a:t>Verbal coaching</a:t>
            </a:r>
          </a:p>
          <a:p>
            <a:pPr marL="685800" lvl="1" indent="-457200">
              <a:buFont typeface="Wingdings" panose="05000000000000000000" pitchFamily="2" charset="2"/>
              <a:buChar char="Ø"/>
            </a:pPr>
            <a:r>
              <a:rPr lang="en-US" sz="2600" dirty="0"/>
              <a:t>Visual modeling</a:t>
            </a:r>
          </a:p>
          <a:p>
            <a:pPr marL="685800" lvl="1" indent="-457200">
              <a:buFont typeface="Wingdings" panose="05000000000000000000" pitchFamily="2" charset="2"/>
              <a:buChar char="Ø"/>
            </a:pPr>
            <a:r>
              <a:rPr lang="en-US" sz="2600" dirty="0"/>
              <a:t>Kinesthetic practice of skills </a:t>
            </a:r>
          </a:p>
        </p:txBody>
      </p:sp>
      <p:sp>
        <p:nvSpPr>
          <p:cNvPr id="5" name="Content Placeholder 2">
            <a:extLst>
              <a:ext uri="{FF2B5EF4-FFF2-40B4-BE49-F238E27FC236}">
                <a16:creationId xmlns:a16="http://schemas.microsoft.com/office/drawing/2014/main" id="{6AEAD2EF-24C5-4161-B00E-13F6D4122C64}"/>
              </a:ext>
            </a:extLst>
          </p:cNvPr>
          <p:cNvSpPr txBox="1">
            <a:spLocks/>
          </p:cNvSpPr>
          <p:nvPr/>
        </p:nvSpPr>
        <p:spPr>
          <a:xfrm>
            <a:off x="1135100" y="1274482"/>
            <a:ext cx="2580299" cy="1153408"/>
          </a:xfrm>
          <a:prstGeom prst="rect">
            <a:avLst/>
          </a:prstGeom>
          <a:solidFill>
            <a:srgbClr val="A8BCFA"/>
          </a:solidFill>
          <a:ln>
            <a:solidFill>
              <a:srgbClr val="A8BCFA"/>
            </a:solidFill>
          </a:ln>
        </p:spPr>
        <p:txBody>
          <a:bodyPr vert="horz" lIns="91440" tIns="45720" rIns="91440" bIns="45720" rtlCol="0">
            <a:normAutofit fontScale="92500" lnSpcReduction="20000"/>
          </a:bodyPr>
          <a:lstStyle>
            <a:lvl1pPr marL="0" indent="0" algn="l" defTabSz="457200" rtl="0" eaLnBrk="1" latinLnBrk="0" hangingPunct="1">
              <a:spcBef>
                <a:spcPts val="1000"/>
              </a:spcBef>
              <a:spcAft>
                <a:spcPts val="0"/>
              </a:spcAft>
              <a:buClr>
                <a:schemeClr val="accent1"/>
              </a:buClr>
              <a:buSzPct val="80000"/>
              <a:buFontTx/>
              <a:buNone/>
              <a:defRPr sz="1800" kern="1200">
                <a:solidFill>
                  <a:srgbClr val="0070C0"/>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1000"/>
              </a:spcBef>
              <a:spcAft>
                <a:spcPts val="0"/>
              </a:spcAft>
              <a:buClr>
                <a:schemeClr val="accent1"/>
              </a:buClr>
              <a:buSzPct val="80000"/>
              <a:buFontTx/>
              <a:buNone/>
              <a:defRPr sz="1600" kern="1200">
                <a:solidFill>
                  <a:schemeClr val="tx1">
                    <a:lumMod val="75000"/>
                    <a:lumOff val="25000"/>
                  </a:schemeClr>
                </a:solidFill>
                <a:latin typeface="Calibri" panose="020F0502020204030204" pitchFamily="34" charset="0"/>
                <a:ea typeface="+mn-ea"/>
                <a:cs typeface="Calibri" panose="020F0502020204030204" pitchFamily="34" charset="0"/>
              </a:defRPr>
            </a:lvl2pPr>
            <a:lvl3pPr marL="914400" indent="0" algn="l" defTabSz="457200" rtl="0" eaLnBrk="1" latinLnBrk="0" hangingPunct="1">
              <a:spcBef>
                <a:spcPts val="1000"/>
              </a:spcBef>
              <a:spcAft>
                <a:spcPts val="0"/>
              </a:spcAft>
              <a:buClr>
                <a:schemeClr val="accent1"/>
              </a:buClr>
              <a:buSzPct val="80000"/>
              <a:buFontTx/>
              <a:buNone/>
              <a:defRPr sz="1400" kern="1200">
                <a:solidFill>
                  <a:schemeClr val="tx1">
                    <a:lumMod val="75000"/>
                    <a:lumOff val="25000"/>
                  </a:schemeClr>
                </a:solidFill>
                <a:latin typeface="Calibri" panose="020F0502020204030204" pitchFamily="34" charset="0"/>
                <a:ea typeface="+mn-ea"/>
                <a:cs typeface="Calibri" panose="020F0502020204030204" pitchFamily="34" charset="0"/>
              </a:defRPr>
            </a:lvl3pPr>
            <a:lvl4pPr marL="1371600" indent="0" algn="l" defTabSz="457200" rtl="0" eaLnBrk="1" latinLnBrk="0" hangingPunct="1">
              <a:spcBef>
                <a:spcPts val="1000"/>
              </a:spcBef>
              <a:spcAft>
                <a:spcPts val="0"/>
              </a:spcAft>
              <a:buClr>
                <a:schemeClr val="accent1"/>
              </a:buClr>
              <a:buSzPct val="80000"/>
              <a:buFontTx/>
              <a:buNone/>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4pPr>
            <a:lvl5pPr marL="1828800" indent="0" algn="l" defTabSz="457200" rtl="0" eaLnBrk="1" latinLnBrk="0" hangingPunct="1">
              <a:spcBef>
                <a:spcPts val="1000"/>
              </a:spcBef>
              <a:spcAft>
                <a:spcPts val="0"/>
              </a:spcAft>
              <a:buClr>
                <a:schemeClr val="accent1"/>
              </a:buClr>
              <a:buSzPct val="80000"/>
              <a:buFontTx/>
              <a:buNone/>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n-US" sz="2200" dirty="0">
                <a:solidFill>
                  <a:schemeClr val="bg1"/>
                </a:solidFill>
              </a:rPr>
              <a:t>Targeted intervention emphasizing knowledge + skill practice</a:t>
            </a:r>
          </a:p>
        </p:txBody>
      </p:sp>
      <p:pic>
        <p:nvPicPr>
          <p:cNvPr id="6" name="Picture 5" descr="A picture containing object&#10;&#10;Description automatically generated">
            <a:extLst>
              <a:ext uri="{FF2B5EF4-FFF2-40B4-BE49-F238E27FC236}">
                <a16:creationId xmlns:a16="http://schemas.microsoft.com/office/drawing/2014/main" id="{427AA8B3-34A9-495F-9DCF-6CC5A94EF102}"/>
              </a:ext>
            </a:extLst>
          </p:cNvPr>
          <p:cNvPicPr>
            <a:picLocks noChangeAspect="1"/>
          </p:cNvPicPr>
          <p:nvPr/>
        </p:nvPicPr>
        <p:blipFill rotWithShape="1">
          <a:blip r:embed="rId3"/>
          <a:srcRect l="7075" t="4639" r="5310" b="5455"/>
          <a:stretch/>
        </p:blipFill>
        <p:spPr>
          <a:xfrm>
            <a:off x="864463" y="2546234"/>
            <a:ext cx="3121572" cy="3109007"/>
          </a:xfrm>
          <a:prstGeom prst="rect">
            <a:avLst/>
          </a:prstGeom>
        </p:spPr>
      </p:pic>
    </p:spTree>
    <p:extLst>
      <p:ext uri="{BB962C8B-B14F-4D97-AF65-F5344CB8AC3E}">
        <p14:creationId xmlns:p14="http://schemas.microsoft.com/office/powerpoint/2010/main" val="2611299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908" y="267873"/>
            <a:ext cx="10358120" cy="869299"/>
          </a:xfrm>
        </p:spPr>
        <p:txBody>
          <a:bodyPr>
            <a:noAutofit/>
          </a:bodyPr>
          <a:lstStyle/>
          <a:p>
            <a:r>
              <a:rPr lang="en-US" sz="5000" b="1"/>
              <a:t>What is </a:t>
            </a:r>
            <a:r>
              <a:rPr lang="en-US" sz="5000"/>
              <a:t>NHC’s P-5 Path?</a:t>
            </a:r>
            <a:endParaRPr lang="en-US" sz="5000" b="1" dirty="0"/>
          </a:p>
        </p:txBody>
      </p:sp>
      <p:sp>
        <p:nvSpPr>
          <p:cNvPr id="3" name="Content Placeholder 2"/>
          <p:cNvSpPr>
            <a:spLocks noGrp="1"/>
          </p:cNvSpPr>
          <p:nvPr>
            <p:ph idx="1"/>
          </p:nvPr>
        </p:nvSpPr>
        <p:spPr>
          <a:xfrm>
            <a:off x="3917737" y="1800674"/>
            <a:ext cx="7076251" cy="3711502"/>
          </a:xfrm>
        </p:spPr>
        <p:txBody>
          <a:bodyPr>
            <a:normAutofit/>
          </a:bodyPr>
          <a:lstStyle/>
          <a:p>
            <a:r>
              <a:rPr lang="en-US" sz="2600" dirty="0"/>
              <a:t>Simple yet powerful daily habits:</a:t>
            </a:r>
          </a:p>
          <a:p>
            <a:pPr marL="914400" lvl="1" indent="-457200">
              <a:buFont typeface="Arial" panose="020B0604020202020204" pitchFamily="34" charset="0"/>
              <a:buChar char="•"/>
            </a:pPr>
            <a:r>
              <a:rPr lang="en-US" sz="2600" dirty="0"/>
              <a:t>Positive social connection</a:t>
            </a:r>
          </a:p>
          <a:p>
            <a:pPr marL="914400" lvl="1" indent="-457200">
              <a:buFont typeface="Arial" panose="020B0604020202020204" pitchFamily="34" charset="0"/>
              <a:buChar char="•"/>
            </a:pPr>
            <a:r>
              <a:rPr lang="en-US" sz="2600" dirty="0"/>
              <a:t>Brushing and flossing</a:t>
            </a:r>
          </a:p>
          <a:p>
            <a:pPr marL="914400" lvl="1" indent="-457200">
              <a:buFont typeface="Arial" panose="020B0604020202020204" pitchFamily="34" charset="0"/>
              <a:buChar char="•"/>
            </a:pPr>
            <a:r>
              <a:rPr lang="en-US" sz="2600" dirty="0"/>
              <a:t>Eating fruits and vegetables</a:t>
            </a:r>
          </a:p>
          <a:p>
            <a:pPr marL="914400" lvl="1" indent="-457200">
              <a:buFont typeface="Arial" panose="020B0604020202020204" pitchFamily="34" charset="0"/>
              <a:buChar char="•"/>
            </a:pPr>
            <a:r>
              <a:rPr lang="en-US" sz="2600" dirty="0"/>
              <a:t>Reading</a:t>
            </a:r>
          </a:p>
          <a:p>
            <a:pPr marL="914400" lvl="1" indent="-457200">
              <a:buFont typeface="Arial" panose="020B0604020202020204" pitchFamily="34" charset="0"/>
              <a:buChar char="•"/>
            </a:pPr>
            <a:r>
              <a:rPr lang="en-US" sz="2600" dirty="0"/>
              <a:t>Outdoor play and exercise</a:t>
            </a:r>
          </a:p>
          <a:p>
            <a:pPr marL="914400" lvl="1" indent="-457200">
              <a:buFont typeface="Arial" panose="020B0604020202020204" pitchFamily="34" charset="0"/>
              <a:buChar char="•"/>
            </a:pPr>
            <a:r>
              <a:rPr lang="en-US" sz="2600" dirty="0"/>
              <a:t>Restorative sleep</a:t>
            </a:r>
          </a:p>
        </p:txBody>
      </p:sp>
      <p:sp>
        <p:nvSpPr>
          <p:cNvPr id="5" name="Content Placeholder 2">
            <a:extLst>
              <a:ext uri="{FF2B5EF4-FFF2-40B4-BE49-F238E27FC236}">
                <a16:creationId xmlns:a16="http://schemas.microsoft.com/office/drawing/2014/main" id="{3BD1B131-B539-4667-B439-D9E254CB5B19}"/>
              </a:ext>
            </a:extLst>
          </p:cNvPr>
          <p:cNvSpPr txBox="1">
            <a:spLocks/>
          </p:cNvSpPr>
          <p:nvPr/>
        </p:nvSpPr>
        <p:spPr>
          <a:xfrm>
            <a:off x="969574" y="1411792"/>
            <a:ext cx="2580299" cy="1079160"/>
          </a:xfrm>
          <a:prstGeom prst="rect">
            <a:avLst/>
          </a:prstGeom>
          <a:solidFill>
            <a:schemeClr val="accent2">
              <a:lumMod val="75000"/>
            </a:schemeClr>
          </a:solidFill>
          <a:ln>
            <a:solidFill>
              <a:schemeClr val="accent2">
                <a:lumMod val="75000"/>
              </a:schemeClr>
            </a:solidFill>
          </a:ln>
        </p:spPr>
        <p:txBody>
          <a:bodyPr vert="horz" lIns="91440" tIns="45720" rIns="91440" bIns="45720" rtlCol="0">
            <a:normAutofit lnSpcReduction="10000"/>
          </a:bodyPr>
          <a:lstStyle>
            <a:lvl1pPr marL="0" indent="0" algn="l" defTabSz="457200" rtl="0" eaLnBrk="1" latinLnBrk="0" hangingPunct="1">
              <a:spcBef>
                <a:spcPts val="1000"/>
              </a:spcBef>
              <a:spcAft>
                <a:spcPts val="0"/>
              </a:spcAft>
              <a:buClr>
                <a:schemeClr val="accent1"/>
              </a:buClr>
              <a:buSzPct val="80000"/>
              <a:buFontTx/>
              <a:buNone/>
              <a:defRPr sz="1800" kern="1200">
                <a:solidFill>
                  <a:srgbClr val="0070C0"/>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1000"/>
              </a:spcBef>
              <a:spcAft>
                <a:spcPts val="0"/>
              </a:spcAft>
              <a:buClr>
                <a:schemeClr val="accent1"/>
              </a:buClr>
              <a:buSzPct val="80000"/>
              <a:buFontTx/>
              <a:buNone/>
              <a:defRPr sz="1600" kern="1200">
                <a:solidFill>
                  <a:schemeClr val="tx1">
                    <a:lumMod val="75000"/>
                    <a:lumOff val="25000"/>
                  </a:schemeClr>
                </a:solidFill>
                <a:latin typeface="Calibri" panose="020F0502020204030204" pitchFamily="34" charset="0"/>
                <a:ea typeface="+mn-ea"/>
                <a:cs typeface="Calibri" panose="020F0502020204030204" pitchFamily="34" charset="0"/>
              </a:defRPr>
            </a:lvl2pPr>
            <a:lvl3pPr marL="914400" indent="0" algn="l" defTabSz="457200" rtl="0" eaLnBrk="1" latinLnBrk="0" hangingPunct="1">
              <a:spcBef>
                <a:spcPts val="1000"/>
              </a:spcBef>
              <a:spcAft>
                <a:spcPts val="0"/>
              </a:spcAft>
              <a:buClr>
                <a:schemeClr val="accent1"/>
              </a:buClr>
              <a:buSzPct val="80000"/>
              <a:buFontTx/>
              <a:buNone/>
              <a:defRPr sz="1400" kern="1200">
                <a:solidFill>
                  <a:schemeClr val="tx1">
                    <a:lumMod val="75000"/>
                    <a:lumOff val="25000"/>
                  </a:schemeClr>
                </a:solidFill>
                <a:latin typeface="Calibri" panose="020F0502020204030204" pitchFamily="34" charset="0"/>
                <a:ea typeface="+mn-ea"/>
                <a:cs typeface="Calibri" panose="020F0502020204030204" pitchFamily="34" charset="0"/>
              </a:defRPr>
            </a:lvl3pPr>
            <a:lvl4pPr marL="1371600" indent="0" algn="l" defTabSz="457200" rtl="0" eaLnBrk="1" latinLnBrk="0" hangingPunct="1">
              <a:spcBef>
                <a:spcPts val="1000"/>
              </a:spcBef>
              <a:spcAft>
                <a:spcPts val="0"/>
              </a:spcAft>
              <a:buClr>
                <a:schemeClr val="accent1"/>
              </a:buClr>
              <a:buSzPct val="80000"/>
              <a:buFontTx/>
              <a:buNone/>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4pPr>
            <a:lvl5pPr marL="1828800" indent="0" algn="l" defTabSz="457200" rtl="0" eaLnBrk="1" latinLnBrk="0" hangingPunct="1">
              <a:spcBef>
                <a:spcPts val="1000"/>
              </a:spcBef>
              <a:spcAft>
                <a:spcPts val="0"/>
              </a:spcAft>
              <a:buClr>
                <a:schemeClr val="accent1"/>
              </a:buClr>
              <a:buSzPct val="80000"/>
              <a:buFontTx/>
              <a:buNone/>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n-US" sz="2200">
                <a:solidFill>
                  <a:schemeClr val="bg1"/>
                </a:solidFill>
              </a:rPr>
              <a:t>Goal: Improve child and family health specific habits</a:t>
            </a:r>
            <a:endParaRPr lang="en-US" sz="2200" dirty="0">
              <a:solidFill>
                <a:schemeClr val="bg1"/>
              </a:solidFill>
            </a:endParaRPr>
          </a:p>
        </p:txBody>
      </p:sp>
      <p:pic>
        <p:nvPicPr>
          <p:cNvPr id="6" name="Picture 5">
            <a:extLst>
              <a:ext uri="{FF2B5EF4-FFF2-40B4-BE49-F238E27FC236}">
                <a16:creationId xmlns:a16="http://schemas.microsoft.com/office/drawing/2014/main" id="{8E54BE85-6974-4395-BA8B-7A3A08FE3E35}"/>
              </a:ext>
            </a:extLst>
          </p:cNvPr>
          <p:cNvPicPr>
            <a:picLocks noChangeAspect="1"/>
          </p:cNvPicPr>
          <p:nvPr/>
        </p:nvPicPr>
        <p:blipFill rotWithShape="1">
          <a:blip r:embed="rId2"/>
          <a:srcRect l="8592" r="9280" b="5138"/>
          <a:stretch/>
        </p:blipFill>
        <p:spPr>
          <a:xfrm>
            <a:off x="691049" y="2490952"/>
            <a:ext cx="3137347" cy="3171922"/>
          </a:xfrm>
          <a:prstGeom prst="rect">
            <a:avLst/>
          </a:prstGeom>
        </p:spPr>
      </p:pic>
    </p:spTree>
    <p:extLst>
      <p:ext uri="{BB962C8B-B14F-4D97-AF65-F5344CB8AC3E}">
        <p14:creationId xmlns:p14="http://schemas.microsoft.com/office/powerpoint/2010/main" val="2792538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7BFCFD2-A198-4ED9-A887-008D02D685A2}"/>
              </a:ext>
            </a:extLst>
          </p:cNvPr>
          <p:cNvPicPr/>
          <p:nvPr/>
        </p:nvPicPr>
        <p:blipFill rotWithShape="1">
          <a:blip r:embed="rId3">
            <a:extLst>
              <a:ext uri="{28A0092B-C50C-407E-A947-70E740481C1C}">
                <a14:useLocalDpi xmlns:a14="http://schemas.microsoft.com/office/drawing/2010/main" val="0"/>
              </a:ext>
            </a:extLst>
          </a:blip>
          <a:srcRect l="6350" t="3186" r="6803" b="3186"/>
          <a:stretch/>
        </p:blipFill>
        <p:spPr bwMode="auto">
          <a:xfrm>
            <a:off x="3997871" y="416931"/>
            <a:ext cx="5475889" cy="3809298"/>
          </a:xfrm>
          <a:prstGeom prst="rect">
            <a:avLst/>
          </a:prstGeom>
          <a:noFill/>
          <a:ln>
            <a:noFill/>
          </a:ln>
        </p:spPr>
      </p:pic>
      <p:grpSp>
        <p:nvGrpSpPr>
          <p:cNvPr id="5" name="Group 4">
            <a:extLst>
              <a:ext uri="{FF2B5EF4-FFF2-40B4-BE49-F238E27FC236}">
                <a16:creationId xmlns:a16="http://schemas.microsoft.com/office/drawing/2014/main" id="{48DFE666-3507-4E32-91E7-BE07E2CC2C50}"/>
              </a:ext>
            </a:extLst>
          </p:cNvPr>
          <p:cNvGrpSpPr/>
          <p:nvPr/>
        </p:nvGrpSpPr>
        <p:grpSpPr>
          <a:xfrm>
            <a:off x="1429407" y="4296903"/>
            <a:ext cx="9887222" cy="2296803"/>
            <a:chOff x="516199" y="2932193"/>
            <a:chExt cx="11017667" cy="2724798"/>
          </a:xfrm>
        </p:grpSpPr>
        <p:sp>
          <p:nvSpPr>
            <p:cNvPr id="6" name="TextBox 5">
              <a:extLst>
                <a:ext uri="{FF2B5EF4-FFF2-40B4-BE49-F238E27FC236}">
                  <a16:creationId xmlns:a16="http://schemas.microsoft.com/office/drawing/2014/main" id="{C88D072C-88B6-4B6B-80FB-87E117F6805F}"/>
                </a:ext>
              </a:extLst>
            </p:cNvPr>
            <p:cNvSpPr txBox="1"/>
            <p:nvPr/>
          </p:nvSpPr>
          <p:spPr>
            <a:xfrm>
              <a:off x="2803237" y="3810046"/>
              <a:ext cx="401972" cy="830997"/>
            </a:xfrm>
            <a:prstGeom prst="rect">
              <a:avLst/>
            </a:prstGeom>
            <a:noFill/>
          </p:spPr>
          <p:txBody>
            <a:bodyPr wrap="square" rtlCol="0">
              <a:spAutoFit/>
            </a:bodyPr>
            <a:lstStyle/>
            <a:p>
              <a:r>
                <a:rPr lang="en-US" sz="4800" dirty="0"/>
                <a:t>+</a:t>
              </a:r>
            </a:p>
          </p:txBody>
        </p:sp>
        <p:sp>
          <p:nvSpPr>
            <p:cNvPr id="7" name="TextBox 6">
              <a:extLst>
                <a:ext uri="{FF2B5EF4-FFF2-40B4-BE49-F238E27FC236}">
                  <a16:creationId xmlns:a16="http://schemas.microsoft.com/office/drawing/2014/main" id="{343ABF96-BA85-402C-961B-29379B83E2CC}"/>
                </a:ext>
              </a:extLst>
            </p:cNvPr>
            <p:cNvSpPr txBox="1"/>
            <p:nvPr/>
          </p:nvSpPr>
          <p:spPr>
            <a:xfrm>
              <a:off x="8536900" y="3796894"/>
              <a:ext cx="401972" cy="830997"/>
            </a:xfrm>
            <a:prstGeom prst="rect">
              <a:avLst/>
            </a:prstGeom>
            <a:noFill/>
          </p:spPr>
          <p:txBody>
            <a:bodyPr wrap="square" rtlCol="0">
              <a:spAutoFit/>
            </a:bodyPr>
            <a:lstStyle/>
            <a:p>
              <a:r>
                <a:rPr lang="en-US" sz="4800" dirty="0"/>
                <a:t>=</a:t>
              </a:r>
            </a:p>
          </p:txBody>
        </p:sp>
        <p:grpSp>
          <p:nvGrpSpPr>
            <p:cNvPr id="8" name="Group 7">
              <a:extLst>
                <a:ext uri="{FF2B5EF4-FFF2-40B4-BE49-F238E27FC236}">
                  <a16:creationId xmlns:a16="http://schemas.microsoft.com/office/drawing/2014/main" id="{DCBA68E4-D34F-4BB3-8095-CAEBAF90AF50}"/>
                </a:ext>
              </a:extLst>
            </p:cNvPr>
            <p:cNvGrpSpPr/>
            <p:nvPr/>
          </p:nvGrpSpPr>
          <p:grpSpPr>
            <a:xfrm>
              <a:off x="516199" y="2932193"/>
              <a:ext cx="2356733" cy="2586704"/>
              <a:chOff x="222584" y="2932193"/>
              <a:chExt cx="2356733" cy="2586704"/>
            </a:xfrm>
          </p:grpSpPr>
          <p:sp>
            <p:nvSpPr>
              <p:cNvPr id="23" name="Oval 22">
                <a:extLst>
                  <a:ext uri="{FF2B5EF4-FFF2-40B4-BE49-F238E27FC236}">
                    <a16:creationId xmlns:a16="http://schemas.microsoft.com/office/drawing/2014/main" id="{5F8C17E9-875D-41E2-8448-54899CFC03BB}"/>
                  </a:ext>
                </a:extLst>
              </p:cNvPr>
              <p:cNvSpPr/>
              <p:nvPr/>
            </p:nvSpPr>
            <p:spPr>
              <a:xfrm>
                <a:off x="222584" y="2932193"/>
                <a:ext cx="2356733" cy="2586704"/>
              </a:xfrm>
              <a:prstGeom prst="ellipse">
                <a:avLst/>
              </a:prstGeom>
              <a:solidFill>
                <a:schemeClr val="accent1">
                  <a:lumMod val="40000"/>
                  <a:lumOff val="60000"/>
                </a:schemeClr>
              </a:solidFill>
              <a:ln w="190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Graphic 23" descr="Stethoscope">
                <a:extLst>
                  <a:ext uri="{FF2B5EF4-FFF2-40B4-BE49-F238E27FC236}">
                    <a16:creationId xmlns:a16="http://schemas.microsoft.com/office/drawing/2014/main" id="{D70822BB-0305-40BC-8DBF-4E9CA7488E6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91024" y="3420289"/>
                <a:ext cx="1554347" cy="1554347"/>
              </a:xfrm>
              <a:prstGeom prst="rect">
                <a:avLst/>
              </a:prstGeom>
            </p:spPr>
          </p:pic>
        </p:grpSp>
        <p:grpSp>
          <p:nvGrpSpPr>
            <p:cNvPr id="9" name="Group 8">
              <a:extLst>
                <a:ext uri="{FF2B5EF4-FFF2-40B4-BE49-F238E27FC236}">
                  <a16:creationId xmlns:a16="http://schemas.microsoft.com/office/drawing/2014/main" id="{2DBFCEA0-BA99-4483-A727-F02C45530855}"/>
                </a:ext>
              </a:extLst>
            </p:cNvPr>
            <p:cNvGrpSpPr/>
            <p:nvPr/>
          </p:nvGrpSpPr>
          <p:grpSpPr>
            <a:xfrm>
              <a:off x="6206834" y="3001240"/>
              <a:ext cx="2358306" cy="2586704"/>
              <a:chOff x="3321658" y="3026747"/>
              <a:chExt cx="2358306" cy="2586704"/>
            </a:xfrm>
          </p:grpSpPr>
          <p:sp>
            <p:nvSpPr>
              <p:cNvPr id="21" name="Oval 20">
                <a:extLst>
                  <a:ext uri="{FF2B5EF4-FFF2-40B4-BE49-F238E27FC236}">
                    <a16:creationId xmlns:a16="http://schemas.microsoft.com/office/drawing/2014/main" id="{BF074766-7713-4FA9-B476-0C2CF0D9B52D}"/>
                  </a:ext>
                </a:extLst>
              </p:cNvPr>
              <p:cNvSpPr/>
              <p:nvPr/>
            </p:nvSpPr>
            <p:spPr>
              <a:xfrm>
                <a:off x="3321658" y="3026747"/>
                <a:ext cx="2358306" cy="2586704"/>
              </a:xfrm>
              <a:prstGeom prst="ellipse">
                <a:avLst/>
              </a:prstGeom>
              <a:solidFill>
                <a:schemeClr val="accent5">
                  <a:lumMod val="60000"/>
                  <a:lumOff val="40000"/>
                </a:schemeClr>
              </a:solidFill>
              <a:ln w="190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Graphic 21" descr="Tooth">
                <a:extLst>
                  <a:ext uri="{FF2B5EF4-FFF2-40B4-BE49-F238E27FC236}">
                    <a16:creationId xmlns:a16="http://schemas.microsoft.com/office/drawing/2014/main" id="{4FBB557A-8125-4AE6-AAF9-1306E6CB31D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522171" y="3370432"/>
                <a:ext cx="1860113" cy="1860113"/>
              </a:xfrm>
              <a:prstGeom prst="rect">
                <a:avLst/>
              </a:prstGeom>
            </p:spPr>
          </p:pic>
        </p:grpSp>
        <p:grpSp>
          <p:nvGrpSpPr>
            <p:cNvPr id="10" name="Group 9">
              <a:extLst>
                <a:ext uri="{FF2B5EF4-FFF2-40B4-BE49-F238E27FC236}">
                  <a16:creationId xmlns:a16="http://schemas.microsoft.com/office/drawing/2014/main" id="{0599648F-5D57-4CB8-B899-A2EF2E7B1706}"/>
                </a:ext>
              </a:extLst>
            </p:cNvPr>
            <p:cNvGrpSpPr/>
            <p:nvPr/>
          </p:nvGrpSpPr>
          <p:grpSpPr>
            <a:xfrm>
              <a:off x="8938872" y="3001240"/>
              <a:ext cx="2594994" cy="2655751"/>
              <a:chOff x="7690676" y="2248065"/>
              <a:chExt cx="3709963" cy="3353960"/>
            </a:xfrm>
          </p:grpSpPr>
          <p:sp>
            <p:nvSpPr>
              <p:cNvPr id="15" name="Oval 14">
                <a:extLst>
                  <a:ext uri="{FF2B5EF4-FFF2-40B4-BE49-F238E27FC236}">
                    <a16:creationId xmlns:a16="http://schemas.microsoft.com/office/drawing/2014/main" id="{54DF8CB2-7536-4110-86DA-0C121DD3C8DF}"/>
                  </a:ext>
                </a:extLst>
              </p:cNvPr>
              <p:cNvSpPr/>
              <p:nvPr/>
            </p:nvSpPr>
            <p:spPr>
              <a:xfrm>
                <a:off x="7690676" y="2248065"/>
                <a:ext cx="3709963" cy="3353960"/>
              </a:xfrm>
              <a:prstGeom prst="ellipse">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5316E709-4F9D-4D67-9C09-EF6C808F3BD3}"/>
                  </a:ext>
                </a:extLst>
              </p:cNvPr>
              <p:cNvSpPr/>
              <p:nvPr/>
            </p:nvSpPr>
            <p:spPr>
              <a:xfrm>
                <a:off x="8684111" y="2441196"/>
                <a:ext cx="2716528" cy="2978988"/>
              </a:xfrm>
              <a:prstGeom prst="ellipse">
                <a:avLst/>
              </a:prstGeom>
              <a:solidFill>
                <a:schemeClr val="accent5">
                  <a:lumMod val="60000"/>
                  <a:lumOff val="40000"/>
                  <a:alpha val="50000"/>
                </a:schemeClr>
              </a:solidFill>
              <a:ln w="190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F914F977-54ED-4DB9-81B8-B0198C823097}"/>
                  </a:ext>
                </a:extLst>
              </p:cNvPr>
              <p:cNvSpPr/>
              <p:nvPr/>
            </p:nvSpPr>
            <p:spPr>
              <a:xfrm>
                <a:off x="7701067" y="2446394"/>
                <a:ext cx="2714716" cy="2978988"/>
              </a:xfrm>
              <a:prstGeom prst="ellipse">
                <a:avLst/>
              </a:prstGeom>
              <a:solidFill>
                <a:schemeClr val="accent1">
                  <a:lumMod val="40000"/>
                  <a:lumOff val="60000"/>
                  <a:alpha val="50000"/>
                </a:schemeClr>
              </a:solidFill>
              <a:ln w="19050">
                <a:solidFill>
                  <a:schemeClr val="tx1">
                    <a:lumMod val="65000"/>
                    <a:lumOff val="35000"/>
                    <a:alpha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Graphic 17" descr="Home">
                <a:extLst>
                  <a:ext uri="{FF2B5EF4-FFF2-40B4-BE49-F238E27FC236}">
                    <a16:creationId xmlns:a16="http://schemas.microsoft.com/office/drawing/2014/main" id="{741F95AB-7528-4BB0-B0A3-205BFA45813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834795" y="2943106"/>
                <a:ext cx="1589163" cy="1589163"/>
              </a:xfrm>
              <a:prstGeom prst="rect">
                <a:avLst/>
              </a:prstGeom>
            </p:spPr>
          </p:pic>
          <p:sp>
            <p:nvSpPr>
              <p:cNvPr id="19" name="TextBox 18">
                <a:extLst>
                  <a:ext uri="{FF2B5EF4-FFF2-40B4-BE49-F238E27FC236}">
                    <a16:creationId xmlns:a16="http://schemas.microsoft.com/office/drawing/2014/main" id="{9C0401FE-D01D-48D9-A986-76686A7D3024}"/>
                  </a:ext>
                </a:extLst>
              </p:cNvPr>
              <p:cNvSpPr txBox="1"/>
              <p:nvPr/>
            </p:nvSpPr>
            <p:spPr>
              <a:xfrm>
                <a:off x="8725674" y="2400683"/>
                <a:ext cx="1785506" cy="922246"/>
              </a:xfrm>
              <a:prstGeom prst="rect">
                <a:avLst/>
              </a:prstGeom>
              <a:noFill/>
            </p:spPr>
            <p:txBody>
              <a:bodyPr wrap="square" rtlCol="0">
                <a:spAutoFit/>
              </a:bodyPr>
              <a:lstStyle/>
              <a:p>
                <a:pPr algn="ctr"/>
                <a:r>
                  <a:rPr lang="en-US" sz="1700" dirty="0"/>
                  <a:t>Trauma informed</a:t>
                </a:r>
              </a:p>
            </p:txBody>
          </p:sp>
          <p:sp>
            <p:nvSpPr>
              <p:cNvPr id="20" name="TextBox 19">
                <a:extLst>
                  <a:ext uri="{FF2B5EF4-FFF2-40B4-BE49-F238E27FC236}">
                    <a16:creationId xmlns:a16="http://schemas.microsoft.com/office/drawing/2014/main" id="{758D2754-F713-44A6-B185-57032223B779}"/>
                  </a:ext>
                </a:extLst>
              </p:cNvPr>
              <p:cNvSpPr txBox="1"/>
              <p:nvPr/>
            </p:nvSpPr>
            <p:spPr>
              <a:xfrm>
                <a:off x="8464727" y="4407819"/>
                <a:ext cx="2235412" cy="922246"/>
              </a:xfrm>
              <a:prstGeom prst="rect">
                <a:avLst/>
              </a:prstGeom>
              <a:noFill/>
            </p:spPr>
            <p:txBody>
              <a:bodyPr wrap="square" rtlCol="0">
                <a:spAutoFit/>
              </a:bodyPr>
              <a:lstStyle/>
              <a:p>
                <a:pPr algn="ctr"/>
                <a:r>
                  <a:rPr lang="en-US" sz="1700" dirty="0"/>
                  <a:t>Health Home</a:t>
                </a:r>
              </a:p>
            </p:txBody>
          </p:sp>
        </p:grpSp>
        <p:sp>
          <p:nvSpPr>
            <p:cNvPr id="11" name="TextBox 10">
              <a:extLst>
                <a:ext uri="{FF2B5EF4-FFF2-40B4-BE49-F238E27FC236}">
                  <a16:creationId xmlns:a16="http://schemas.microsoft.com/office/drawing/2014/main" id="{32A64E98-10B5-439F-B648-6E9B3FDF19DB}"/>
                </a:ext>
              </a:extLst>
            </p:cNvPr>
            <p:cNvSpPr txBox="1"/>
            <p:nvPr/>
          </p:nvSpPr>
          <p:spPr>
            <a:xfrm>
              <a:off x="5719445" y="3810046"/>
              <a:ext cx="401972" cy="830997"/>
            </a:xfrm>
            <a:prstGeom prst="rect">
              <a:avLst/>
            </a:prstGeom>
            <a:noFill/>
          </p:spPr>
          <p:txBody>
            <a:bodyPr wrap="square" rtlCol="0">
              <a:spAutoFit/>
            </a:bodyPr>
            <a:lstStyle/>
            <a:p>
              <a:r>
                <a:rPr lang="en-US" sz="4800" dirty="0"/>
                <a:t>+</a:t>
              </a:r>
            </a:p>
          </p:txBody>
        </p:sp>
        <p:grpSp>
          <p:nvGrpSpPr>
            <p:cNvPr id="12" name="Group 11">
              <a:extLst>
                <a:ext uri="{FF2B5EF4-FFF2-40B4-BE49-F238E27FC236}">
                  <a16:creationId xmlns:a16="http://schemas.microsoft.com/office/drawing/2014/main" id="{78A086B9-6899-4085-8C09-4B7E89E1358C}"/>
                </a:ext>
              </a:extLst>
            </p:cNvPr>
            <p:cNvGrpSpPr/>
            <p:nvPr/>
          </p:nvGrpSpPr>
          <p:grpSpPr>
            <a:xfrm>
              <a:off x="3287861" y="3001240"/>
              <a:ext cx="2399869" cy="2586704"/>
              <a:chOff x="6162508" y="3001240"/>
              <a:chExt cx="2399869" cy="2586704"/>
            </a:xfrm>
          </p:grpSpPr>
          <p:sp>
            <p:nvSpPr>
              <p:cNvPr id="13" name="Oval 12">
                <a:extLst>
                  <a:ext uri="{FF2B5EF4-FFF2-40B4-BE49-F238E27FC236}">
                    <a16:creationId xmlns:a16="http://schemas.microsoft.com/office/drawing/2014/main" id="{084F09B2-F60B-4B64-ACBD-3C035BAADD6F}"/>
                  </a:ext>
                </a:extLst>
              </p:cNvPr>
              <p:cNvSpPr/>
              <p:nvPr/>
            </p:nvSpPr>
            <p:spPr>
              <a:xfrm>
                <a:off x="6162508" y="3001240"/>
                <a:ext cx="2399869" cy="2586704"/>
              </a:xfrm>
              <a:prstGeom prst="ellipse">
                <a:avLst/>
              </a:prstGeom>
              <a:solidFill>
                <a:schemeClr val="accent1">
                  <a:lumMod val="20000"/>
                  <a:lumOff val="80000"/>
                </a:schemeClr>
              </a:solidFill>
              <a:ln w="190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descr="Heart">
                <a:extLst>
                  <a:ext uri="{FF2B5EF4-FFF2-40B4-BE49-F238E27FC236}">
                    <a16:creationId xmlns:a16="http://schemas.microsoft.com/office/drawing/2014/main" id="{1B42668D-6D92-40CB-8C8D-85DFE1169465}"/>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431279" y="3442082"/>
                <a:ext cx="1818837" cy="1818837"/>
              </a:xfrm>
              <a:prstGeom prst="rect">
                <a:avLst/>
              </a:prstGeom>
            </p:spPr>
          </p:pic>
        </p:grpSp>
      </p:grpSp>
      <p:sp>
        <p:nvSpPr>
          <p:cNvPr id="25" name="Title 1">
            <a:extLst>
              <a:ext uri="{FF2B5EF4-FFF2-40B4-BE49-F238E27FC236}">
                <a16:creationId xmlns:a16="http://schemas.microsoft.com/office/drawing/2014/main" id="{17E294FD-947F-4414-B108-2A6FE1EF204B}"/>
              </a:ext>
            </a:extLst>
          </p:cNvPr>
          <p:cNvSpPr>
            <a:spLocks noGrp="1"/>
          </p:cNvSpPr>
          <p:nvPr>
            <p:ph type="title"/>
          </p:nvPr>
        </p:nvSpPr>
        <p:spPr>
          <a:xfrm>
            <a:off x="496970" y="1237133"/>
            <a:ext cx="3047362" cy="2441488"/>
          </a:xfrm>
          <a:ln>
            <a:solidFill>
              <a:schemeClr val="tx1"/>
            </a:solidFill>
          </a:ln>
        </p:spPr>
        <p:txBody>
          <a:bodyPr>
            <a:noAutofit/>
          </a:bodyPr>
          <a:lstStyle/>
          <a:p>
            <a:pPr algn="ctr"/>
            <a:r>
              <a:rPr lang="en-US" sz="5000" b="1" dirty="0"/>
              <a:t>Who is </a:t>
            </a:r>
            <a:r>
              <a:rPr lang="en-US" sz="5000" dirty="0"/>
              <a:t>NHC’s P-5 Path?</a:t>
            </a:r>
            <a:endParaRPr lang="en-US" sz="5000" b="1" dirty="0"/>
          </a:p>
        </p:txBody>
      </p:sp>
    </p:spTree>
    <p:extLst>
      <p:ext uri="{BB962C8B-B14F-4D97-AF65-F5344CB8AC3E}">
        <p14:creationId xmlns:p14="http://schemas.microsoft.com/office/powerpoint/2010/main" val="3141134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C29A9-864D-4237-B213-F1390FB05C77}"/>
              </a:ext>
            </a:extLst>
          </p:cNvPr>
          <p:cNvSpPr>
            <a:spLocks noGrp="1"/>
          </p:cNvSpPr>
          <p:nvPr>
            <p:ph type="title"/>
          </p:nvPr>
        </p:nvSpPr>
        <p:spPr>
          <a:xfrm>
            <a:off x="680738" y="303853"/>
            <a:ext cx="8578877" cy="952522"/>
          </a:xfrm>
        </p:spPr>
        <p:txBody>
          <a:bodyPr>
            <a:normAutofit/>
          </a:bodyPr>
          <a:lstStyle/>
          <a:p>
            <a:r>
              <a:rPr lang="en-US" sz="5000" dirty="0"/>
              <a:t>What is Patient Activation?</a:t>
            </a:r>
          </a:p>
        </p:txBody>
      </p:sp>
      <p:sp>
        <p:nvSpPr>
          <p:cNvPr id="3" name="Content Placeholder 2">
            <a:extLst>
              <a:ext uri="{FF2B5EF4-FFF2-40B4-BE49-F238E27FC236}">
                <a16:creationId xmlns:a16="http://schemas.microsoft.com/office/drawing/2014/main" id="{E9C1F1B2-1F4D-4748-A4DF-3BFE17115D5E}"/>
              </a:ext>
            </a:extLst>
          </p:cNvPr>
          <p:cNvSpPr>
            <a:spLocks noGrp="1"/>
          </p:cNvSpPr>
          <p:nvPr>
            <p:ph idx="1"/>
          </p:nvPr>
        </p:nvSpPr>
        <p:spPr>
          <a:xfrm>
            <a:off x="680738" y="1469143"/>
            <a:ext cx="10095326" cy="3919714"/>
          </a:xfrm>
        </p:spPr>
        <p:txBody>
          <a:bodyPr>
            <a:normAutofit fontScale="92500" lnSpcReduction="10000"/>
          </a:bodyPr>
          <a:lstStyle/>
          <a:p>
            <a:pPr marL="0" indent="0">
              <a:buNone/>
            </a:pPr>
            <a:r>
              <a:rPr lang="en-US" sz="3000" dirty="0"/>
              <a:t>A person’s belief in their ability to manage and improve their health. </a:t>
            </a:r>
          </a:p>
          <a:p>
            <a:pPr marL="0" indent="0">
              <a:buNone/>
            </a:pPr>
            <a:r>
              <a:rPr lang="en-US" sz="3000" dirty="0"/>
              <a:t>Activation is significantly correlated with: </a:t>
            </a:r>
          </a:p>
          <a:p>
            <a:pPr marL="342900" indent="-342900">
              <a:buFont typeface="Arial" panose="020B0604020202020204" pitchFamily="34" charset="0"/>
              <a:buChar char="•"/>
            </a:pPr>
            <a:r>
              <a:rPr lang="en-US" sz="2200" dirty="0"/>
              <a:t>Healthy behaviors</a:t>
            </a:r>
          </a:p>
          <a:p>
            <a:pPr marL="342900" indent="-342900">
              <a:buFont typeface="Arial" panose="020B0604020202020204" pitchFamily="34" charset="0"/>
              <a:buChar char="•"/>
            </a:pPr>
            <a:r>
              <a:rPr lang="en-US" sz="2200" dirty="0"/>
              <a:t>Appropriate use of the health care system</a:t>
            </a:r>
          </a:p>
          <a:p>
            <a:pPr marL="342900" indent="-342900">
              <a:buFont typeface="Arial" panose="020B0604020202020204" pitchFamily="34" charset="0"/>
              <a:buChar char="•"/>
            </a:pPr>
            <a:r>
              <a:rPr lang="en-US" sz="2200" dirty="0"/>
              <a:t>Consumeristic health behaviors</a:t>
            </a:r>
          </a:p>
          <a:p>
            <a:pPr marL="342900" indent="-342900">
              <a:buFont typeface="Arial" panose="020B0604020202020204" pitchFamily="34" charset="0"/>
              <a:buChar char="•"/>
            </a:pPr>
            <a:r>
              <a:rPr lang="en-US" sz="2200" dirty="0"/>
              <a:t>Chronic care self-management</a:t>
            </a:r>
          </a:p>
          <a:p>
            <a:pPr marL="342900" indent="-342900">
              <a:buFont typeface="Arial" panose="020B0604020202020204" pitchFamily="34" charset="0"/>
              <a:buChar char="•"/>
            </a:pPr>
            <a:r>
              <a:rPr lang="en-US" sz="2200" dirty="0"/>
              <a:t>Control of chronic illness</a:t>
            </a:r>
          </a:p>
          <a:p>
            <a:endParaRPr lang="en-US" sz="2000" dirty="0"/>
          </a:p>
          <a:p>
            <a:pPr marL="0" indent="0" algn="ctr">
              <a:buNone/>
            </a:pPr>
            <a:r>
              <a:rPr lang="en-US" sz="3000" b="1" dirty="0">
                <a:solidFill>
                  <a:srgbClr val="0070C0"/>
                </a:solidFill>
              </a:rPr>
              <a:t>PARENT ACTIVATION</a:t>
            </a:r>
          </a:p>
        </p:txBody>
      </p:sp>
      <p:sp>
        <p:nvSpPr>
          <p:cNvPr id="4" name="TextBox 3">
            <a:extLst>
              <a:ext uri="{FF2B5EF4-FFF2-40B4-BE49-F238E27FC236}">
                <a16:creationId xmlns:a16="http://schemas.microsoft.com/office/drawing/2014/main" id="{C721D4DB-8F75-4D8A-A11E-79E40D52E4E7}"/>
              </a:ext>
            </a:extLst>
          </p:cNvPr>
          <p:cNvSpPr txBox="1"/>
          <p:nvPr/>
        </p:nvSpPr>
        <p:spPr>
          <a:xfrm>
            <a:off x="1416199" y="6120881"/>
            <a:ext cx="7843416" cy="461665"/>
          </a:xfrm>
          <a:prstGeom prst="rect">
            <a:avLst/>
          </a:prstGeom>
          <a:noFill/>
        </p:spPr>
        <p:txBody>
          <a:bodyPr wrap="square" rtlCol="0">
            <a:spAutoFit/>
          </a:bodyPr>
          <a:lstStyle/>
          <a:p>
            <a:pPr algn="ctr"/>
            <a:r>
              <a:rPr lang="en-US" sz="1200" dirty="0"/>
              <a:t>Green, J., Hibbard, J. H., (2012). Why does patient activation matter? An examination of the relationship between patient activation and health-related outcomes. Journal of General Internal Medicine. 27(5): 520-526. </a:t>
            </a:r>
          </a:p>
        </p:txBody>
      </p:sp>
    </p:spTree>
    <p:extLst>
      <p:ext uri="{BB962C8B-B14F-4D97-AF65-F5344CB8AC3E}">
        <p14:creationId xmlns:p14="http://schemas.microsoft.com/office/powerpoint/2010/main" val="4199530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C29A9-864D-4237-B213-F1390FB05C77}"/>
              </a:ext>
            </a:extLst>
          </p:cNvPr>
          <p:cNvSpPr>
            <a:spLocks noGrp="1"/>
          </p:cNvSpPr>
          <p:nvPr>
            <p:ph type="title"/>
          </p:nvPr>
        </p:nvSpPr>
        <p:spPr>
          <a:xfrm>
            <a:off x="859002" y="529541"/>
            <a:ext cx="8578877" cy="1188720"/>
          </a:xfrm>
        </p:spPr>
        <p:txBody>
          <a:bodyPr>
            <a:normAutofit/>
          </a:bodyPr>
          <a:lstStyle/>
          <a:p>
            <a:r>
              <a:rPr lang="en-US" sz="5000" dirty="0"/>
              <a:t>Patient activation- 3 pillars</a:t>
            </a:r>
          </a:p>
        </p:txBody>
      </p:sp>
      <p:graphicFrame>
        <p:nvGraphicFramePr>
          <p:cNvPr id="5" name="Content Placeholder 4">
            <a:extLst>
              <a:ext uri="{FF2B5EF4-FFF2-40B4-BE49-F238E27FC236}">
                <a16:creationId xmlns:a16="http://schemas.microsoft.com/office/drawing/2014/main" id="{0F46DA8E-DEF2-4879-9963-C77CB64EB17C}"/>
              </a:ext>
            </a:extLst>
          </p:cNvPr>
          <p:cNvGraphicFramePr>
            <a:graphicFrameLocks noGrp="1"/>
          </p:cNvGraphicFramePr>
          <p:nvPr>
            <p:ph idx="1"/>
            <p:extLst>
              <p:ext uri="{D42A27DB-BD31-4B8C-83A1-F6EECF244321}">
                <p14:modId xmlns:p14="http://schemas.microsoft.com/office/powerpoint/2010/main" val="3461518919"/>
              </p:ext>
            </p:extLst>
          </p:nvPr>
        </p:nvGraphicFramePr>
        <p:xfrm>
          <a:off x="859003" y="1849820"/>
          <a:ext cx="9136074" cy="36987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C721D4DB-8F75-4D8A-A11E-79E40D52E4E7}"/>
              </a:ext>
            </a:extLst>
          </p:cNvPr>
          <p:cNvSpPr txBox="1"/>
          <p:nvPr/>
        </p:nvSpPr>
        <p:spPr>
          <a:xfrm>
            <a:off x="1416199" y="6120881"/>
            <a:ext cx="7843416" cy="461665"/>
          </a:xfrm>
          <a:prstGeom prst="rect">
            <a:avLst/>
          </a:prstGeom>
          <a:noFill/>
        </p:spPr>
        <p:txBody>
          <a:bodyPr wrap="square" rtlCol="0">
            <a:spAutoFit/>
          </a:bodyPr>
          <a:lstStyle/>
          <a:p>
            <a:pPr algn="ctr"/>
            <a:r>
              <a:rPr lang="en-US" sz="1200" dirty="0"/>
              <a:t>Green, J., Hibbard, J. H., (2012). Why does patient activation matter? An examination of the relationship between patient activation and health-related outcomes. Journal of General Internal Medicine. 27(5): 520-526. </a:t>
            </a:r>
          </a:p>
        </p:txBody>
      </p:sp>
    </p:spTree>
    <p:extLst>
      <p:ext uri="{BB962C8B-B14F-4D97-AF65-F5344CB8AC3E}">
        <p14:creationId xmlns:p14="http://schemas.microsoft.com/office/powerpoint/2010/main" val="409184816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163981B411AC94CBD9A795D60D16EE8" ma:contentTypeVersion="2" ma:contentTypeDescription="Create a new document." ma:contentTypeScope="" ma:versionID="0f134c70ceb1eafb1fffd2318e432060">
  <xsd:schema xmlns:xsd="http://www.w3.org/2001/XMLSchema" xmlns:xs="http://www.w3.org/2001/XMLSchema" xmlns:p="http://schemas.microsoft.com/office/2006/metadata/properties" xmlns:ns2="b1499a92-1007-4538-af1c-3a7a7b783d23" targetNamespace="http://schemas.microsoft.com/office/2006/metadata/properties" ma:root="true" ma:fieldsID="36e5fd0902e5203b303d4655f851bbf5" ns2:_="">
    <xsd:import namespace="b1499a92-1007-4538-af1c-3a7a7b783d2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499a92-1007-4538-af1c-3a7a7b783d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962CE7-EB52-4B51-9BFA-0DCF6BC396F1}">
  <ds:schemaRefs>
    <ds:schemaRef ds:uri="http://schemas.microsoft.com/office/infopath/2007/PartnerControls"/>
    <ds:schemaRef ds:uri="http://schemas.microsoft.com/office/2006/documentManagement/types"/>
    <ds:schemaRef ds:uri="b1499a92-1007-4538-af1c-3a7a7b783d23"/>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www.w3.org/XML/1998/namespace"/>
  </ds:schemaRefs>
</ds:datastoreItem>
</file>

<file path=customXml/itemProps2.xml><?xml version="1.0" encoding="utf-8"?>
<ds:datastoreItem xmlns:ds="http://schemas.openxmlformats.org/officeDocument/2006/customXml" ds:itemID="{0EA5BAA1-9108-49C6-96C3-4D0252D993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499a92-1007-4538-af1c-3a7a7b783d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B368DD-50BF-4ACF-8F8E-61A376BA53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1719</TotalTime>
  <Words>759</Words>
  <Application>Microsoft Office PowerPoint</Application>
  <PresentationFormat>Widescreen</PresentationFormat>
  <Paragraphs>119</Paragraphs>
  <Slides>13</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Candara</vt:lpstr>
      <vt:lpstr>Trebuchet MS</vt:lpstr>
      <vt:lpstr>Wingdings</vt:lpstr>
      <vt:lpstr>Wingdings 3</vt:lpstr>
      <vt:lpstr>Facet</vt:lpstr>
      <vt:lpstr>Prenatal to 5,  Patient Activation Towards Health  P-5 PATH</vt:lpstr>
      <vt:lpstr>What is NHC’s P-5 Path?</vt:lpstr>
      <vt:lpstr>What is NHC’s P-5 Path?</vt:lpstr>
      <vt:lpstr>What is NHC’s P-5 Path?</vt:lpstr>
      <vt:lpstr>What is NHC’s P-5 Path?</vt:lpstr>
      <vt:lpstr>What is NHC’s P-5 Path?</vt:lpstr>
      <vt:lpstr>Who is NHC’s P-5 Path?</vt:lpstr>
      <vt:lpstr>What is Patient Activation?</vt:lpstr>
      <vt:lpstr>Patient activation- 3 pillars</vt:lpstr>
      <vt:lpstr>PowerPoint Presentation</vt:lpstr>
      <vt:lpstr>PowerPoint Presentation</vt:lpstr>
      <vt:lpstr>  Standard health care</vt:lpstr>
      <vt:lpstr>   P-5 PATH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Neighborhood Health Center’s P-5 Path</dc:title>
  <dc:creator>Kary Rappaport</dc:creator>
  <cp:lastModifiedBy>Kary Rappaport</cp:lastModifiedBy>
  <cp:revision>49</cp:revision>
  <dcterms:created xsi:type="dcterms:W3CDTF">2019-06-05T20:03:56Z</dcterms:created>
  <dcterms:modified xsi:type="dcterms:W3CDTF">2020-05-14T21:46:24Z</dcterms:modified>
</cp:coreProperties>
</file>