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9"/>
  </p:notesMasterIdLst>
  <p:handoutMasterIdLst>
    <p:handoutMasterId r:id="rId20"/>
  </p:handoutMasterIdLst>
  <p:sldIdLst>
    <p:sldId id="256" r:id="rId2"/>
    <p:sldId id="345" r:id="rId3"/>
    <p:sldId id="353" r:id="rId4"/>
    <p:sldId id="278" r:id="rId5"/>
    <p:sldId id="356" r:id="rId6"/>
    <p:sldId id="323" r:id="rId7"/>
    <p:sldId id="280" r:id="rId8"/>
    <p:sldId id="334" r:id="rId9"/>
    <p:sldId id="358" r:id="rId10"/>
    <p:sldId id="357" r:id="rId11"/>
    <p:sldId id="281" r:id="rId12"/>
    <p:sldId id="355" r:id="rId13"/>
    <p:sldId id="354" r:id="rId14"/>
    <p:sldId id="272" r:id="rId15"/>
    <p:sldId id="269" r:id="rId16"/>
    <p:sldId id="337" r:id="rId17"/>
    <p:sldId id="359"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BF8E"/>
    <a:srgbClr val="FF3737"/>
    <a:srgbClr val="007E39"/>
    <a:srgbClr val="FF5D5D"/>
    <a:srgbClr val="FF3B3B"/>
    <a:srgbClr val="DCB40A"/>
    <a:srgbClr val="F3C70B"/>
    <a:srgbClr val="F5CC1F"/>
    <a:srgbClr val="E59109"/>
    <a:srgbClr val="F8BA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0420" autoAdjust="0"/>
  </p:normalViewPr>
  <p:slideViewPr>
    <p:cSldViewPr snapToGrid="0">
      <p:cViewPr varScale="1">
        <p:scale>
          <a:sx n="68" d="100"/>
          <a:sy n="68" d="100"/>
        </p:scale>
        <p:origin x="408" y="72"/>
      </p:cViewPr>
      <p:guideLst/>
    </p:cSldViewPr>
  </p:slideViewPr>
  <p:notesTextViewPr>
    <p:cViewPr>
      <p:scale>
        <a:sx n="3" d="2"/>
        <a:sy n="3" d="2"/>
      </p:scale>
      <p:origin x="0" y="0"/>
    </p:cViewPr>
  </p:notesText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ED4E1-2A53-47C5-8BBC-F98A0811057E}"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9349DFF1-A19A-4319-A4E2-DC0C0B31E41D}">
      <dgm:prSet/>
      <dgm:spPr/>
      <dgm:t>
        <a:bodyPr/>
        <a:lstStyle/>
        <a:p>
          <a:pPr algn="ctr"/>
          <a:r>
            <a:rPr lang="en-US" dirty="0"/>
            <a:t>Skills for tuning in to the right stuff, tuning out the not important stuff, setting goals, planning, organizing, and engaging in an activity</a:t>
          </a:r>
        </a:p>
      </dgm:t>
    </dgm:pt>
    <dgm:pt modelId="{C3C3D0FF-81D6-435E-AE4C-95BB920B6F52}" type="parTrans" cxnId="{1DED5F4E-C83F-439B-B9DC-4CCE693CAFAB}">
      <dgm:prSet/>
      <dgm:spPr/>
      <dgm:t>
        <a:bodyPr/>
        <a:lstStyle/>
        <a:p>
          <a:endParaRPr lang="en-US"/>
        </a:p>
      </dgm:t>
    </dgm:pt>
    <dgm:pt modelId="{4167DD5E-0318-4F82-BC6E-101C021B4854}" type="sibTrans" cxnId="{1DED5F4E-C83F-439B-B9DC-4CCE693CAFAB}">
      <dgm:prSet/>
      <dgm:spPr/>
      <dgm:t>
        <a:bodyPr/>
        <a:lstStyle/>
        <a:p>
          <a:endParaRPr lang="en-US"/>
        </a:p>
      </dgm:t>
    </dgm:pt>
    <dgm:pt modelId="{51931E6E-B649-4554-B99A-5C0AA0456624}" type="pres">
      <dgm:prSet presAssocID="{76FED4E1-2A53-47C5-8BBC-F98A0811057E}" presName="linear" presStyleCnt="0">
        <dgm:presLayoutVars>
          <dgm:animLvl val="lvl"/>
          <dgm:resizeHandles val="exact"/>
        </dgm:presLayoutVars>
      </dgm:prSet>
      <dgm:spPr/>
    </dgm:pt>
    <dgm:pt modelId="{F820816E-41B2-4308-9ABD-AFEEFFEFD26E}" type="pres">
      <dgm:prSet presAssocID="{9349DFF1-A19A-4319-A4E2-DC0C0B31E41D}" presName="parentText" presStyleLbl="node1" presStyleIdx="0" presStyleCnt="1" custLinFactNeighborX="22965" custLinFactNeighborY="-3392">
        <dgm:presLayoutVars>
          <dgm:chMax val="0"/>
          <dgm:bulletEnabled val="1"/>
        </dgm:presLayoutVars>
      </dgm:prSet>
      <dgm:spPr/>
    </dgm:pt>
  </dgm:ptLst>
  <dgm:cxnLst>
    <dgm:cxn modelId="{4FBFE569-1AFD-43FB-A69D-F35DEB3D101C}" type="presOf" srcId="{76FED4E1-2A53-47C5-8BBC-F98A0811057E}" destId="{51931E6E-B649-4554-B99A-5C0AA0456624}" srcOrd="0" destOrd="0" presId="urn:microsoft.com/office/officeart/2005/8/layout/vList2"/>
    <dgm:cxn modelId="{1DED5F4E-C83F-439B-B9DC-4CCE693CAFAB}" srcId="{76FED4E1-2A53-47C5-8BBC-F98A0811057E}" destId="{9349DFF1-A19A-4319-A4E2-DC0C0B31E41D}" srcOrd="0" destOrd="0" parTransId="{C3C3D0FF-81D6-435E-AE4C-95BB920B6F52}" sibTransId="{4167DD5E-0318-4F82-BC6E-101C021B4854}"/>
    <dgm:cxn modelId="{91137F7C-2727-4027-ACFC-F59F2D68F5E8}" type="presOf" srcId="{9349DFF1-A19A-4319-A4E2-DC0C0B31E41D}" destId="{F820816E-41B2-4308-9ABD-AFEEFFEFD26E}" srcOrd="0" destOrd="0" presId="urn:microsoft.com/office/officeart/2005/8/layout/vList2"/>
    <dgm:cxn modelId="{641D8100-3AE5-4FB3-BBED-C0C4BA38F013}" type="presParOf" srcId="{51931E6E-B649-4554-B99A-5C0AA0456624}" destId="{F820816E-41B2-4308-9ABD-AFEEFFEFD26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9E8AD1-70E2-458A-A930-78DA239A2908}"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632EE18F-83E6-487E-BE05-F47E952A1BBA}">
      <dgm:prSet phldrT="[Text]"/>
      <dgm:spPr/>
      <dgm:t>
        <a:bodyPr/>
        <a:lstStyle/>
        <a:p>
          <a:r>
            <a:rPr lang="en-US" dirty="0"/>
            <a:t>Person</a:t>
          </a:r>
        </a:p>
      </dgm:t>
    </dgm:pt>
    <dgm:pt modelId="{67E1BB11-AE94-4755-AC13-79D733693800}" type="parTrans" cxnId="{AF903A78-F4BC-459A-9A2A-877FE098135A}">
      <dgm:prSet/>
      <dgm:spPr/>
      <dgm:t>
        <a:bodyPr/>
        <a:lstStyle/>
        <a:p>
          <a:endParaRPr lang="en-US"/>
        </a:p>
      </dgm:t>
    </dgm:pt>
    <dgm:pt modelId="{C754BE20-1E31-410B-AE16-E1027E13ABE9}" type="sibTrans" cxnId="{AF903A78-F4BC-459A-9A2A-877FE098135A}">
      <dgm:prSet/>
      <dgm:spPr/>
      <dgm:t>
        <a:bodyPr/>
        <a:lstStyle/>
        <a:p>
          <a:endParaRPr lang="en-US"/>
        </a:p>
      </dgm:t>
    </dgm:pt>
    <dgm:pt modelId="{00875983-5D57-4639-AB5B-90A3EEC2A27D}">
      <dgm:prSet phldrT="[Text]"/>
      <dgm:spPr/>
      <dgm:t>
        <a:bodyPr/>
        <a:lstStyle/>
        <a:p>
          <a:r>
            <a:rPr lang="en-US" dirty="0"/>
            <a:t>Occupation</a:t>
          </a:r>
        </a:p>
      </dgm:t>
    </dgm:pt>
    <dgm:pt modelId="{38E8BE22-3933-4E90-85FC-9053EAF9B97A}" type="parTrans" cxnId="{4B1D880D-E28F-412D-B4A6-3A5BB5F9F750}">
      <dgm:prSet/>
      <dgm:spPr/>
      <dgm:t>
        <a:bodyPr/>
        <a:lstStyle/>
        <a:p>
          <a:endParaRPr lang="en-US"/>
        </a:p>
      </dgm:t>
    </dgm:pt>
    <dgm:pt modelId="{DC40C6EE-6159-402A-B835-1A72C4382F26}" type="sibTrans" cxnId="{4B1D880D-E28F-412D-B4A6-3A5BB5F9F750}">
      <dgm:prSet/>
      <dgm:spPr/>
      <dgm:t>
        <a:bodyPr/>
        <a:lstStyle/>
        <a:p>
          <a:endParaRPr lang="en-US"/>
        </a:p>
      </dgm:t>
    </dgm:pt>
    <dgm:pt modelId="{5352D947-A8AB-4565-BA27-2BA353E06E17}">
      <dgm:prSet phldrT="[Text]"/>
      <dgm:spPr/>
      <dgm:t>
        <a:bodyPr/>
        <a:lstStyle/>
        <a:p>
          <a:r>
            <a:rPr lang="en-US" dirty="0"/>
            <a:t>Environment</a:t>
          </a:r>
        </a:p>
      </dgm:t>
    </dgm:pt>
    <dgm:pt modelId="{73F9544F-048C-4E11-8F35-AA3389FEFB60}" type="parTrans" cxnId="{0F6BA46D-4783-40E4-A95E-3CFE2AED732E}">
      <dgm:prSet/>
      <dgm:spPr/>
      <dgm:t>
        <a:bodyPr/>
        <a:lstStyle/>
        <a:p>
          <a:endParaRPr lang="en-US"/>
        </a:p>
      </dgm:t>
    </dgm:pt>
    <dgm:pt modelId="{24EC9F43-2A88-4694-8492-651D76EC0824}" type="sibTrans" cxnId="{0F6BA46D-4783-40E4-A95E-3CFE2AED732E}">
      <dgm:prSet/>
      <dgm:spPr/>
      <dgm:t>
        <a:bodyPr/>
        <a:lstStyle/>
        <a:p>
          <a:endParaRPr lang="en-US"/>
        </a:p>
      </dgm:t>
    </dgm:pt>
    <dgm:pt modelId="{5474A9BB-9E9D-429E-8033-F90327F86AEB}" type="pres">
      <dgm:prSet presAssocID="{689E8AD1-70E2-458A-A930-78DA239A2908}" presName="Name0" presStyleCnt="0">
        <dgm:presLayoutVars>
          <dgm:dir/>
          <dgm:resizeHandles val="exact"/>
        </dgm:presLayoutVars>
      </dgm:prSet>
      <dgm:spPr/>
    </dgm:pt>
    <dgm:pt modelId="{E58BC50F-0AB5-43C2-9350-113920611D54}" type="pres">
      <dgm:prSet presAssocID="{632EE18F-83E6-487E-BE05-F47E952A1BBA}" presName="node" presStyleLbl="node1" presStyleIdx="0" presStyleCnt="3">
        <dgm:presLayoutVars>
          <dgm:bulletEnabled val="1"/>
        </dgm:presLayoutVars>
      </dgm:prSet>
      <dgm:spPr/>
    </dgm:pt>
    <dgm:pt modelId="{6B06BD6A-633C-4177-9FC7-493E3B3C6B9E}" type="pres">
      <dgm:prSet presAssocID="{C754BE20-1E31-410B-AE16-E1027E13ABE9}" presName="sibTrans" presStyleLbl="sibTrans2D1" presStyleIdx="0" presStyleCnt="3"/>
      <dgm:spPr/>
    </dgm:pt>
    <dgm:pt modelId="{D871B434-C0A8-46F1-8577-12C45336EAE7}" type="pres">
      <dgm:prSet presAssocID="{C754BE20-1E31-410B-AE16-E1027E13ABE9}" presName="connectorText" presStyleLbl="sibTrans2D1" presStyleIdx="0" presStyleCnt="3"/>
      <dgm:spPr/>
    </dgm:pt>
    <dgm:pt modelId="{E5836E64-FCB9-4C61-B8FA-83D331F7A1D4}" type="pres">
      <dgm:prSet presAssocID="{00875983-5D57-4639-AB5B-90A3EEC2A27D}" presName="node" presStyleLbl="node1" presStyleIdx="1" presStyleCnt="3">
        <dgm:presLayoutVars>
          <dgm:bulletEnabled val="1"/>
        </dgm:presLayoutVars>
      </dgm:prSet>
      <dgm:spPr/>
    </dgm:pt>
    <dgm:pt modelId="{4F67E97F-A824-4C2F-AFBB-5EC56C74DCB5}" type="pres">
      <dgm:prSet presAssocID="{DC40C6EE-6159-402A-B835-1A72C4382F26}" presName="sibTrans" presStyleLbl="sibTrans2D1" presStyleIdx="1" presStyleCnt="3"/>
      <dgm:spPr/>
    </dgm:pt>
    <dgm:pt modelId="{2A5C3824-738C-4992-9866-EF820BADD02A}" type="pres">
      <dgm:prSet presAssocID="{DC40C6EE-6159-402A-B835-1A72C4382F26}" presName="connectorText" presStyleLbl="sibTrans2D1" presStyleIdx="1" presStyleCnt="3"/>
      <dgm:spPr/>
    </dgm:pt>
    <dgm:pt modelId="{2B1ED0A3-1260-4F00-B7C6-F0686B7D4E3F}" type="pres">
      <dgm:prSet presAssocID="{5352D947-A8AB-4565-BA27-2BA353E06E17}" presName="node" presStyleLbl="node1" presStyleIdx="2" presStyleCnt="3">
        <dgm:presLayoutVars>
          <dgm:bulletEnabled val="1"/>
        </dgm:presLayoutVars>
      </dgm:prSet>
      <dgm:spPr/>
    </dgm:pt>
    <dgm:pt modelId="{AD7E983A-99E5-488D-8E6F-B6EC4C74AC6C}" type="pres">
      <dgm:prSet presAssocID="{24EC9F43-2A88-4694-8492-651D76EC0824}" presName="sibTrans" presStyleLbl="sibTrans2D1" presStyleIdx="2" presStyleCnt="3"/>
      <dgm:spPr/>
    </dgm:pt>
    <dgm:pt modelId="{7D8349FE-A1BF-4C23-A8E8-533E4730595D}" type="pres">
      <dgm:prSet presAssocID="{24EC9F43-2A88-4694-8492-651D76EC0824}" presName="connectorText" presStyleLbl="sibTrans2D1" presStyleIdx="2" presStyleCnt="3"/>
      <dgm:spPr/>
    </dgm:pt>
  </dgm:ptLst>
  <dgm:cxnLst>
    <dgm:cxn modelId="{4B1D880D-E28F-412D-B4A6-3A5BB5F9F750}" srcId="{689E8AD1-70E2-458A-A930-78DA239A2908}" destId="{00875983-5D57-4639-AB5B-90A3EEC2A27D}" srcOrd="1" destOrd="0" parTransId="{38E8BE22-3933-4E90-85FC-9053EAF9B97A}" sibTransId="{DC40C6EE-6159-402A-B835-1A72C4382F26}"/>
    <dgm:cxn modelId="{6FAE5115-9E78-4B6D-BCAA-9DB297566A57}" type="presOf" srcId="{689E8AD1-70E2-458A-A930-78DA239A2908}" destId="{5474A9BB-9E9D-429E-8033-F90327F86AEB}" srcOrd="0" destOrd="0" presId="urn:microsoft.com/office/officeart/2005/8/layout/cycle7"/>
    <dgm:cxn modelId="{301B661D-AE5B-4662-BBCA-A7DFB65EA20E}" type="presOf" srcId="{24EC9F43-2A88-4694-8492-651D76EC0824}" destId="{AD7E983A-99E5-488D-8E6F-B6EC4C74AC6C}" srcOrd="0" destOrd="0" presId="urn:microsoft.com/office/officeart/2005/8/layout/cycle7"/>
    <dgm:cxn modelId="{0DEE932F-2B71-45E8-9883-EEA00A3410BB}" type="presOf" srcId="{24EC9F43-2A88-4694-8492-651D76EC0824}" destId="{7D8349FE-A1BF-4C23-A8E8-533E4730595D}" srcOrd="1" destOrd="0" presId="urn:microsoft.com/office/officeart/2005/8/layout/cycle7"/>
    <dgm:cxn modelId="{0F6BA46D-4783-40E4-A95E-3CFE2AED732E}" srcId="{689E8AD1-70E2-458A-A930-78DA239A2908}" destId="{5352D947-A8AB-4565-BA27-2BA353E06E17}" srcOrd="2" destOrd="0" parTransId="{73F9544F-048C-4E11-8F35-AA3389FEFB60}" sibTransId="{24EC9F43-2A88-4694-8492-651D76EC0824}"/>
    <dgm:cxn modelId="{AF903A78-F4BC-459A-9A2A-877FE098135A}" srcId="{689E8AD1-70E2-458A-A930-78DA239A2908}" destId="{632EE18F-83E6-487E-BE05-F47E952A1BBA}" srcOrd="0" destOrd="0" parTransId="{67E1BB11-AE94-4755-AC13-79D733693800}" sibTransId="{C754BE20-1E31-410B-AE16-E1027E13ABE9}"/>
    <dgm:cxn modelId="{91193F81-162E-40A3-AA46-E5F97804B69E}" type="presOf" srcId="{00875983-5D57-4639-AB5B-90A3EEC2A27D}" destId="{E5836E64-FCB9-4C61-B8FA-83D331F7A1D4}" srcOrd="0" destOrd="0" presId="urn:microsoft.com/office/officeart/2005/8/layout/cycle7"/>
    <dgm:cxn modelId="{25DC2094-0618-450A-A096-027244AEC723}" type="presOf" srcId="{DC40C6EE-6159-402A-B835-1A72C4382F26}" destId="{4F67E97F-A824-4C2F-AFBB-5EC56C74DCB5}" srcOrd="0" destOrd="0" presId="urn:microsoft.com/office/officeart/2005/8/layout/cycle7"/>
    <dgm:cxn modelId="{CAFDCDAB-463B-423F-AA53-B64C0DD39C3B}" type="presOf" srcId="{5352D947-A8AB-4565-BA27-2BA353E06E17}" destId="{2B1ED0A3-1260-4F00-B7C6-F0686B7D4E3F}" srcOrd="0" destOrd="0" presId="urn:microsoft.com/office/officeart/2005/8/layout/cycle7"/>
    <dgm:cxn modelId="{E33453AE-D6F8-4B45-98D4-44BACEF968B0}" type="presOf" srcId="{C754BE20-1E31-410B-AE16-E1027E13ABE9}" destId="{D871B434-C0A8-46F1-8577-12C45336EAE7}" srcOrd="1" destOrd="0" presId="urn:microsoft.com/office/officeart/2005/8/layout/cycle7"/>
    <dgm:cxn modelId="{55BF07BA-A09D-468B-B74B-C385ED436E24}" type="presOf" srcId="{C754BE20-1E31-410B-AE16-E1027E13ABE9}" destId="{6B06BD6A-633C-4177-9FC7-493E3B3C6B9E}" srcOrd="0" destOrd="0" presId="urn:microsoft.com/office/officeart/2005/8/layout/cycle7"/>
    <dgm:cxn modelId="{4CBF0CC8-8CDC-48AA-9326-0DFCF01D3300}" type="presOf" srcId="{DC40C6EE-6159-402A-B835-1A72C4382F26}" destId="{2A5C3824-738C-4992-9866-EF820BADD02A}" srcOrd="1" destOrd="0" presId="urn:microsoft.com/office/officeart/2005/8/layout/cycle7"/>
    <dgm:cxn modelId="{F82A18F8-96B1-45B6-81CA-25657FCDB510}" type="presOf" srcId="{632EE18F-83E6-487E-BE05-F47E952A1BBA}" destId="{E58BC50F-0AB5-43C2-9350-113920611D54}" srcOrd="0" destOrd="0" presId="urn:microsoft.com/office/officeart/2005/8/layout/cycle7"/>
    <dgm:cxn modelId="{7E78BE47-E04D-467C-9333-1C03770DF643}" type="presParOf" srcId="{5474A9BB-9E9D-429E-8033-F90327F86AEB}" destId="{E58BC50F-0AB5-43C2-9350-113920611D54}" srcOrd="0" destOrd="0" presId="urn:microsoft.com/office/officeart/2005/8/layout/cycle7"/>
    <dgm:cxn modelId="{E852E3BE-B4EC-4663-95F6-2E2BB8E44311}" type="presParOf" srcId="{5474A9BB-9E9D-429E-8033-F90327F86AEB}" destId="{6B06BD6A-633C-4177-9FC7-493E3B3C6B9E}" srcOrd="1" destOrd="0" presId="urn:microsoft.com/office/officeart/2005/8/layout/cycle7"/>
    <dgm:cxn modelId="{F7404A7E-1057-4B15-940B-85C4CC065F8D}" type="presParOf" srcId="{6B06BD6A-633C-4177-9FC7-493E3B3C6B9E}" destId="{D871B434-C0A8-46F1-8577-12C45336EAE7}" srcOrd="0" destOrd="0" presId="urn:microsoft.com/office/officeart/2005/8/layout/cycle7"/>
    <dgm:cxn modelId="{539B3F58-E32E-4807-9252-5F2A94352427}" type="presParOf" srcId="{5474A9BB-9E9D-429E-8033-F90327F86AEB}" destId="{E5836E64-FCB9-4C61-B8FA-83D331F7A1D4}" srcOrd="2" destOrd="0" presId="urn:microsoft.com/office/officeart/2005/8/layout/cycle7"/>
    <dgm:cxn modelId="{8D04EBD9-FB3F-45BF-9B65-12E1100F96D1}" type="presParOf" srcId="{5474A9BB-9E9D-429E-8033-F90327F86AEB}" destId="{4F67E97F-A824-4C2F-AFBB-5EC56C74DCB5}" srcOrd="3" destOrd="0" presId="urn:microsoft.com/office/officeart/2005/8/layout/cycle7"/>
    <dgm:cxn modelId="{E1726D2F-0CBE-46DD-91D4-DE7BFB01B895}" type="presParOf" srcId="{4F67E97F-A824-4C2F-AFBB-5EC56C74DCB5}" destId="{2A5C3824-738C-4992-9866-EF820BADD02A}" srcOrd="0" destOrd="0" presId="urn:microsoft.com/office/officeart/2005/8/layout/cycle7"/>
    <dgm:cxn modelId="{B6291F16-D384-46A7-9299-05214487B12E}" type="presParOf" srcId="{5474A9BB-9E9D-429E-8033-F90327F86AEB}" destId="{2B1ED0A3-1260-4F00-B7C6-F0686B7D4E3F}" srcOrd="4" destOrd="0" presId="urn:microsoft.com/office/officeart/2005/8/layout/cycle7"/>
    <dgm:cxn modelId="{5D7D3D76-F25F-4A92-8105-C79686F7F010}" type="presParOf" srcId="{5474A9BB-9E9D-429E-8033-F90327F86AEB}" destId="{AD7E983A-99E5-488D-8E6F-B6EC4C74AC6C}" srcOrd="5" destOrd="0" presId="urn:microsoft.com/office/officeart/2005/8/layout/cycle7"/>
    <dgm:cxn modelId="{13E4A66F-864F-4F97-8F91-2647844E204B}" type="presParOf" srcId="{AD7E983A-99E5-488D-8E6F-B6EC4C74AC6C}" destId="{7D8349FE-A1BF-4C23-A8E8-533E4730595D}"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0816E-41B2-4308-9ABD-AFEEFFEFD26E}">
      <dsp:nvSpPr>
        <dsp:cNvPr id="0" name=""/>
        <dsp:cNvSpPr/>
      </dsp:nvSpPr>
      <dsp:spPr>
        <a:xfrm>
          <a:off x="0" y="36388"/>
          <a:ext cx="4905086" cy="5180760"/>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Skills for tuning in to the right stuff, tuning out the not important stuff, setting goals, planning, organizing, and engaging in an activity</a:t>
          </a:r>
        </a:p>
      </dsp:txBody>
      <dsp:txXfrm>
        <a:off x="239447" y="275835"/>
        <a:ext cx="4426192" cy="4701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BC50F-0AB5-43C2-9350-113920611D54}">
      <dsp:nvSpPr>
        <dsp:cNvPr id="0" name=""/>
        <dsp:cNvSpPr/>
      </dsp:nvSpPr>
      <dsp:spPr>
        <a:xfrm>
          <a:off x="2321612" y="1091"/>
          <a:ext cx="2193097" cy="1096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Person</a:t>
          </a:r>
        </a:p>
      </dsp:txBody>
      <dsp:txXfrm>
        <a:off x="2353729" y="33208"/>
        <a:ext cx="2128863" cy="1032314"/>
      </dsp:txXfrm>
    </dsp:sp>
    <dsp:sp modelId="{6B06BD6A-633C-4177-9FC7-493E3B3C6B9E}">
      <dsp:nvSpPr>
        <dsp:cNvPr id="0" name=""/>
        <dsp:cNvSpPr/>
      </dsp:nvSpPr>
      <dsp:spPr>
        <a:xfrm rot="3600000">
          <a:off x="3752316" y="1925218"/>
          <a:ext cx="1141970" cy="3837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3867454" y="2001976"/>
        <a:ext cx="911694" cy="230276"/>
      </dsp:txXfrm>
    </dsp:sp>
    <dsp:sp modelId="{E5836E64-FCB9-4C61-B8FA-83D331F7A1D4}">
      <dsp:nvSpPr>
        <dsp:cNvPr id="0" name=""/>
        <dsp:cNvSpPr/>
      </dsp:nvSpPr>
      <dsp:spPr>
        <a:xfrm>
          <a:off x="4131893" y="3136588"/>
          <a:ext cx="2193097" cy="1096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Occupation</a:t>
          </a:r>
        </a:p>
      </dsp:txBody>
      <dsp:txXfrm>
        <a:off x="4164010" y="3168705"/>
        <a:ext cx="2128863" cy="1032314"/>
      </dsp:txXfrm>
    </dsp:sp>
    <dsp:sp modelId="{4F67E97F-A824-4C2F-AFBB-5EC56C74DCB5}">
      <dsp:nvSpPr>
        <dsp:cNvPr id="0" name=""/>
        <dsp:cNvSpPr/>
      </dsp:nvSpPr>
      <dsp:spPr>
        <a:xfrm rot="10800000">
          <a:off x="2847176" y="3492967"/>
          <a:ext cx="1141970" cy="3837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2962314" y="3569725"/>
        <a:ext cx="911694" cy="230276"/>
      </dsp:txXfrm>
    </dsp:sp>
    <dsp:sp modelId="{2B1ED0A3-1260-4F00-B7C6-F0686B7D4E3F}">
      <dsp:nvSpPr>
        <dsp:cNvPr id="0" name=""/>
        <dsp:cNvSpPr/>
      </dsp:nvSpPr>
      <dsp:spPr>
        <a:xfrm>
          <a:off x="511332" y="3136588"/>
          <a:ext cx="2193097" cy="1096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Environment</a:t>
          </a:r>
        </a:p>
      </dsp:txBody>
      <dsp:txXfrm>
        <a:off x="543449" y="3168705"/>
        <a:ext cx="2128863" cy="1032314"/>
      </dsp:txXfrm>
    </dsp:sp>
    <dsp:sp modelId="{AD7E983A-99E5-488D-8E6F-B6EC4C74AC6C}">
      <dsp:nvSpPr>
        <dsp:cNvPr id="0" name=""/>
        <dsp:cNvSpPr/>
      </dsp:nvSpPr>
      <dsp:spPr>
        <a:xfrm rot="18000000">
          <a:off x="1942035" y="1925218"/>
          <a:ext cx="1141970" cy="3837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057173" y="2001976"/>
        <a:ext cx="911694" cy="2302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062F8B-7B62-401C-9BCC-E9BB29FB3C7C}"/>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A29F22A-3281-4CA2-9BAB-6DE4F08BC9EC}"/>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65A1C18-829B-41B5-B557-36DDA4D3A740}" type="datetimeFigureOut">
              <a:rPr lang="en-US" smtClean="0"/>
              <a:t>12/28/2020</a:t>
            </a:fld>
            <a:endParaRPr lang="en-US"/>
          </a:p>
        </p:txBody>
      </p:sp>
      <p:sp>
        <p:nvSpPr>
          <p:cNvPr id="4" name="Footer Placeholder 3">
            <a:extLst>
              <a:ext uri="{FF2B5EF4-FFF2-40B4-BE49-F238E27FC236}">
                <a16:creationId xmlns:a16="http://schemas.microsoft.com/office/drawing/2014/main" id="{9C06507D-61C5-42F8-AF1D-C7EDC6DDC815}"/>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C1DDD06-0DA5-445E-BADC-DE895257653C}"/>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A65ECD9-9DA0-4B04-A696-F29B84F53421}" type="slidenum">
              <a:rPr lang="en-US" smtClean="0"/>
              <a:t>‹#›</a:t>
            </a:fld>
            <a:endParaRPr lang="en-US"/>
          </a:p>
        </p:txBody>
      </p:sp>
    </p:spTree>
    <p:extLst>
      <p:ext uri="{BB962C8B-B14F-4D97-AF65-F5344CB8AC3E}">
        <p14:creationId xmlns:p14="http://schemas.microsoft.com/office/powerpoint/2010/main" val="3569059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91302A9-3689-481E-8BEE-0DF54CA682D2}" type="datetimeFigureOut">
              <a:rPr lang="en-US" smtClean="0"/>
              <a:t>12/28/2020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9451D33-43C3-4963-8D49-03A521D96105}" type="slidenum">
              <a:rPr lang="en-US" smtClean="0"/>
              <a:t>‹#›</a:t>
            </a:fld>
            <a:endParaRPr lang="en-US"/>
          </a:p>
        </p:txBody>
      </p:sp>
    </p:spTree>
    <p:extLst>
      <p:ext uri="{BB962C8B-B14F-4D97-AF65-F5344CB8AC3E}">
        <p14:creationId xmlns:p14="http://schemas.microsoft.com/office/powerpoint/2010/main" val="3943685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 to describe and train on PA, OS, and TIC.</a:t>
            </a:r>
          </a:p>
        </p:txBody>
      </p:sp>
      <p:sp>
        <p:nvSpPr>
          <p:cNvPr id="4" name="Slide Number Placeholder 3"/>
          <p:cNvSpPr>
            <a:spLocks noGrp="1"/>
          </p:cNvSpPr>
          <p:nvPr>
            <p:ph type="sldNum" sz="quarter" idx="10"/>
          </p:nvPr>
        </p:nvSpPr>
        <p:spPr/>
        <p:txBody>
          <a:bodyPr/>
          <a:lstStyle/>
          <a:p>
            <a:fld id="{19451D33-43C3-4963-8D49-03A521D96105}" type="slidenum">
              <a:rPr lang="en-US" smtClean="0"/>
              <a:t>1</a:t>
            </a:fld>
            <a:endParaRPr lang="en-US"/>
          </a:p>
        </p:txBody>
      </p:sp>
    </p:spTree>
    <p:extLst>
      <p:ext uri="{BB962C8B-B14F-4D97-AF65-F5344CB8AC3E}">
        <p14:creationId xmlns:p14="http://schemas.microsoft.com/office/powerpoint/2010/main" val="3014383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Knowing this, allows those of us who are working directly with families to prioritize interventions which screen for and address stress and trauma.  These things make a real difference.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mindfulness, deep breaths, sleep, healthy diet, being in nature</a:t>
            </a:r>
          </a:p>
          <a:p>
            <a:endParaRPr lang="en-US" dirty="0"/>
          </a:p>
        </p:txBody>
      </p:sp>
      <p:sp>
        <p:nvSpPr>
          <p:cNvPr id="4" name="Slide Number Placeholder 3"/>
          <p:cNvSpPr>
            <a:spLocks noGrp="1"/>
          </p:cNvSpPr>
          <p:nvPr>
            <p:ph type="sldNum" sz="quarter" idx="10"/>
          </p:nvPr>
        </p:nvSpPr>
        <p:spPr/>
        <p:txBody>
          <a:bodyPr/>
          <a:lstStyle/>
          <a:p>
            <a:fld id="{19451D33-43C3-4963-8D49-03A521D96105}" type="slidenum">
              <a:rPr lang="en-US" smtClean="0"/>
              <a:t>10</a:t>
            </a:fld>
            <a:endParaRPr lang="en-US"/>
          </a:p>
        </p:txBody>
      </p:sp>
    </p:spTree>
    <p:extLst>
      <p:ext uri="{BB962C8B-B14F-4D97-AF65-F5344CB8AC3E}">
        <p14:creationId xmlns:p14="http://schemas.microsoft.com/office/powerpoint/2010/main" val="1769403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person’s belief in their ability to manage and improve their own health.  Patients should play a central role in determining the need for care and the outcomes of care.  </a:t>
            </a:r>
            <a:r>
              <a:rPr lang="en-US" sz="1200" b="1" dirty="0"/>
              <a:t>Activation is significantly correlated</a:t>
            </a:r>
            <a:r>
              <a:rPr lang="en-US" sz="1200" dirty="0"/>
              <a:t>: </a:t>
            </a:r>
          </a:p>
          <a:p>
            <a:r>
              <a:rPr lang="en-US" dirty="0"/>
              <a:t>a 2% decrease in hospitalization and 2% increase in medication adherence</a:t>
            </a:r>
          </a:p>
        </p:txBody>
      </p:sp>
      <p:sp>
        <p:nvSpPr>
          <p:cNvPr id="4" name="Slide Number Placeholder 3"/>
          <p:cNvSpPr>
            <a:spLocks noGrp="1"/>
          </p:cNvSpPr>
          <p:nvPr>
            <p:ph type="sldNum" sz="quarter" idx="10"/>
          </p:nvPr>
        </p:nvSpPr>
        <p:spPr/>
        <p:txBody>
          <a:bodyPr/>
          <a:lstStyle/>
          <a:p>
            <a:fld id="{19451D33-43C3-4963-8D49-03A521D96105}" type="slidenum">
              <a:rPr lang="en-US" smtClean="0"/>
              <a:t>11</a:t>
            </a:fld>
            <a:endParaRPr lang="en-US"/>
          </a:p>
        </p:txBody>
      </p:sp>
    </p:spTree>
    <p:extLst>
      <p:ext uri="{BB962C8B-B14F-4D97-AF65-F5344CB8AC3E}">
        <p14:creationId xmlns:p14="http://schemas.microsoft.com/office/powerpoint/2010/main" val="285324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address all 3 areas- not just “knowledge” by giving education. </a:t>
            </a:r>
          </a:p>
        </p:txBody>
      </p:sp>
      <p:sp>
        <p:nvSpPr>
          <p:cNvPr id="4" name="Slide Number Placeholder 3"/>
          <p:cNvSpPr>
            <a:spLocks noGrp="1"/>
          </p:cNvSpPr>
          <p:nvPr>
            <p:ph type="sldNum" sz="quarter" idx="10"/>
          </p:nvPr>
        </p:nvSpPr>
        <p:spPr/>
        <p:txBody>
          <a:bodyPr/>
          <a:lstStyle/>
          <a:p>
            <a:fld id="{19451D33-43C3-4963-8D49-03A521D96105}" type="slidenum">
              <a:rPr lang="en-US" smtClean="0"/>
              <a:t>12</a:t>
            </a:fld>
            <a:endParaRPr lang="en-US"/>
          </a:p>
        </p:txBody>
      </p:sp>
    </p:spTree>
    <p:extLst>
      <p:ext uri="{BB962C8B-B14F-4D97-AF65-F5344CB8AC3E}">
        <p14:creationId xmlns:p14="http://schemas.microsoft.com/office/powerpoint/2010/main" val="334322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levels-</a:t>
            </a:r>
          </a:p>
          <a:p>
            <a:pPr marL="228600" indent="-228600">
              <a:buAutoNum type="arabicPeriod"/>
            </a:pPr>
            <a:r>
              <a:rPr lang="en-US" dirty="0"/>
              <a:t>Low activation- disengaged &amp; overwhelmed</a:t>
            </a:r>
          </a:p>
          <a:p>
            <a:pPr marL="228600" indent="-228600">
              <a:buAutoNum type="arabicPeriod"/>
            </a:pPr>
            <a:r>
              <a:rPr lang="en-US" dirty="0"/>
              <a:t>Developing awareness, can do simple tasks and goals</a:t>
            </a:r>
          </a:p>
          <a:p>
            <a:pPr marL="228600" indent="-228600">
              <a:buAutoNum type="arabicPeriod"/>
            </a:pPr>
            <a:r>
              <a:rPr lang="en-US" dirty="0"/>
              <a:t>Taking some action</a:t>
            </a:r>
          </a:p>
          <a:p>
            <a:pPr marL="228600" indent="-228600">
              <a:buAutoNum type="arabicPeriod"/>
            </a:pPr>
            <a:r>
              <a:rPr lang="en-US" dirty="0"/>
              <a:t>Maintaining daily actions</a:t>
            </a:r>
          </a:p>
        </p:txBody>
      </p:sp>
      <p:sp>
        <p:nvSpPr>
          <p:cNvPr id="4" name="Slide Number Placeholder 3"/>
          <p:cNvSpPr>
            <a:spLocks noGrp="1"/>
          </p:cNvSpPr>
          <p:nvPr>
            <p:ph type="sldNum" sz="quarter" idx="10"/>
          </p:nvPr>
        </p:nvSpPr>
        <p:spPr/>
        <p:txBody>
          <a:bodyPr/>
          <a:lstStyle/>
          <a:p>
            <a:fld id="{19451D33-43C3-4963-8D49-03A521D96105}" type="slidenum">
              <a:rPr lang="en-US" smtClean="0"/>
              <a:t>13</a:t>
            </a:fld>
            <a:endParaRPr lang="en-US"/>
          </a:p>
        </p:txBody>
      </p:sp>
    </p:spTree>
    <p:extLst>
      <p:ext uri="{BB962C8B-B14F-4D97-AF65-F5344CB8AC3E}">
        <p14:creationId xmlns:p14="http://schemas.microsoft.com/office/powerpoint/2010/main" val="3268274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do:</a:t>
            </a:r>
          </a:p>
          <a:p>
            <a:r>
              <a:rPr lang="en-US" dirty="0"/>
              <a:t>Defines us</a:t>
            </a:r>
          </a:p>
          <a:p>
            <a:r>
              <a:rPr lang="en-US" dirty="0"/>
              <a:t>Creates meaning for our lives</a:t>
            </a:r>
          </a:p>
          <a:p>
            <a:r>
              <a:rPr lang="en-US" dirty="0"/>
              <a:t>Can promote health OR detract from our health if our occupations are unhealthy or out of balance</a:t>
            </a:r>
          </a:p>
          <a:p>
            <a:r>
              <a:rPr lang="en-US" dirty="0"/>
              <a:t>Either way, they have a HUGE impact on our lives.</a:t>
            </a:r>
          </a:p>
          <a:p>
            <a:endParaRPr lang="en-US" dirty="0"/>
          </a:p>
        </p:txBody>
      </p:sp>
      <p:sp>
        <p:nvSpPr>
          <p:cNvPr id="4" name="Slide Number Placeholder 3"/>
          <p:cNvSpPr>
            <a:spLocks noGrp="1"/>
          </p:cNvSpPr>
          <p:nvPr>
            <p:ph type="sldNum" sz="quarter" idx="10"/>
          </p:nvPr>
        </p:nvSpPr>
        <p:spPr/>
        <p:txBody>
          <a:bodyPr/>
          <a:lstStyle/>
          <a:p>
            <a:fld id="{19451D33-43C3-4963-8D49-03A521D96105}" type="slidenum">
              <a:rPr lang="en-US" smtClean="0"/>
              <a:t>14</a:t>
            </a:fld>
            <a:endParaRPr lang="en-US"/>
          </a:p>
        </p:txBody>
      </p:sp>
    </p:spTree>
    <p:extLst>
      <p:ext uri="{BB962C8B-B14F-4D97-AF65-F5344CB8AC3E}">
        <p14:creationId xmlns:p14="http://schemas.microsoft.com/office/powerpoint/2010/main" val="2470138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Cannot separate out these systems, we are people in the context of our environment and our activities- a balanced overlapping interaction of these 3 areas produces satisfying occupational engagement and optimal occupational performance.  We must keep all 3 areas in mind when helping our patients.  This can help them make adaptations, address barriers, and contextualize our recommendations. </a:t>
            </a:r>
          </a:p>
        </p:txBody>
      </p:sp>
      <p:sp>
        <p:nvSpPr>
          <p:cNvPr id="4" name="Slide Number Placeholder 3"/>
          <p:cNvSpPr>
            <a:spLocks noGrp="1"/>
          </p:cNvSpPr>
          <p:nvPr>
            <p:ph type="sldNum" sz="quarter" idx="10"/>
          </p:nvPr>
        </p:nvSpPr>
        <p:spPr/>
        <p:txBody>
          <a:bodyPr/>
          <a:lstStyle/>
          <a:p>
            <a:fld id="{19451D33-43C3-4963-8D49-03A521D96105}" type="slidenum">
              <a:rPr lang="en-US" smtClean="0"/>
              <a:t>15</a:t>
            </a:fld>
            <a:endParaRPr lang="en-US"/>
          </a:p>
        </p:txBody>
      </p:sp>
    </p:spTree>
    <p:extLst>
      <p:ext uri="{BB962C8B-B14F-4D97-AF65-F5344CB8AC3E}">
        <p14:creationId xmlns:p14="http://schemas.microsoft.com/office/powerpoint/2010/main" val="184748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example of what OTs can address in primary care: The occupation of Health engagement and management.  And every occupation can be broken down into it’s component parts (each of these steps can be further broken down!) to help understand what is going wrong and how we can help.  </a:t>
            </a:r>
          </a:p>
          <a:p>
            <a:endParaRPr lang="en-US" dirty="0"/>
          </a:p>
          <a:p>
            <a:r>
              <a:rPr lang="en-US" dirty="0"/>
              <a:t>Each of these steps can feel hard and confusing to our patients.  We are here to support and help them, show compassion and make them feel safe and successful.</a:t>
            </a:r>
          </a:p>
        </p:txBody>
      </p:sp>
      <p:sp>
        <p:nvSpPr>
          <p:cNvPr id="4" name="Slide Number Placeholder 3"/>
          <p:cNvSpPr>
            <a:spLocks noGrp="1"/>
          </p:cNvSpPr>
          <p:nvPr>
            <p:ph type="sldNum" sz="quarter" idx="10"/>
          </p:nvPr>
        </p:nvSpPr>
        <p:spPr/>
        <p:txBody>
          <a:bodyPr/>
          <a:lstStyle/>
          <a:p>
            <a:fld id="{19451D33-43C3-4963-8D49-03A521D96105}" type="slidenum">
              <a:rPr lang="en-US" smtClean="0"/>
              <a:t>16</a:t>
            </a:fld>
            <a:endParaRPr lang="en-US"/>
          </a:p>
        </p:txBody>
      </p:sp>
    </p:spTree>
    <p:extLst>
      <p:ext uri="{BB962C8B-B14F-4D97-AF65-F5344CB8AC3E}">
        <p14:creationId xmlns:p14="http://schemas.microsoft.com/office/powerpoint/2010/main" val="3456235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Primary care needs to support practice of healthy habits, not just teaching about </a:t>
            </a:r>
            <a:r>
              <a:rPr lang="en-US" dirty="0" err="1"/>
              <a:t>helathy</a:t>
            </a:r>
            <a:r>
              <a:rPr lang="en-US" dirty="0"/>
              <a:t> habits.  </a:t>
            </a:r>
          </a:p>
          <a:p>
            <a:endParaRPr lang="en-US" dirty="0"/>
          </a:p>
        </p:txBody>
      </p:sp>
      <p:sp>
        <p:nvSpPr>
          <p:cNvPr id="4" name="Slide Number Placeholder 3"/>
          <p:cNvSpPr>
            <a:spLocks noGrp="1"/>
          </p:cNvSpPr>
          <p:nvPr>
            <p:ph type="sldNum" sz="quarter" idx="10"/>
          </p:nvPr>
        </p:nvSpPr>
        <p:spPr/>
        <p:txBody>
          <a:bodyPr/>
          <a:lstStyle/>
          <a:p>
            <a:fld id="{19451D33-43C3-4963-8D49-03A521D96105}" type="slidenum">
              <a:rPr lang="en-US" smtClean="0"/>
              <a:t>17</a:t>
            </a:fld>
            <a:endParaRPr lang="en-US"/>
          </a:p>
        </p:txBody>
      </p:sp>
    </p:spTree>
    <p:extLst>
      <p:ext uri="{BB962C8B-B14F-4D97-AF65-F5344CB8AC3E}">
        <p14:creationId xmlns:p14="http://schemas.microsoft.com/office/powerpoint/2010/main" val="84818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already know this stuff and live this stuff.  It’s nice to get a refresher </a:t>
            </a:r>
            <a:r>
              <a:rPr lang="en-US" dirty="0" err="1"/>
              <a:t>bc</a:t>
            </a:r>
            <a:r>
              <a:rPr lang="en-US" dirty="0"/>
              <a:t> this stuff matters.  Our P5 PATH program focuses on children and families but it applies to all ages.  </a:t>
            </a:r>
          </a:p>
          <a:p>
            <a:r>
              <a:rPr lang="en-US" dirty="0"/>
              <a:t>Despite risk factors, early identification and intervention works- we know that our health habits can have major life consequences and starting young to build healthy habits and change habits of parents can have a big upstream health payoff.</a:t>
            </a:r>
          </a:p>
        </p:txBody>
      </p:sp>
      <p:sp>
        <p:nvSpPr>
          <p:cNvPr id="4" name="Slide Number Placeholder 3"/>
          <p:cNvSpPr>
            <a:spLocks noGrp="1"/>
          </p:cNvSpPr>
          <p:nvPr>
            <p:ph type="sldNum" sz="quarter" idx="10"/>
          </p:nvPr>
        </p:nvSpPr>
        <p:spPr/>
        <p:txBody>
          <a:bodyPr/>
          <a:lstStyle/>
          <a:p>
            <a:fld id="{19451D33-43C3-4963-8D49-03A521D96105}" type="slidenum">
              <a:rPr lang="en-US" smtClean="0"/>
              <a:t>2</a:t>
            </a:fld>
            <a:endParaRPr lang="en-US"/>
          </a:p>
        </p:txBody>
      </p:sp>
    </p:spTree>
    <p:extLst>
      <p:ext uri="{BB962C8B-B14F-4D97-AF65-F5344CB8AC3E}">
        <p14:creationId xmlns:p14="http://schemas.microsoft.com/office/powerpoint/2010/main" val="3103217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we are targeting lifestyle risk factors to reduce risk of disease overtime.  We’re just focusing on kids and parents.</a:t>
            </a:r>
          </a:p>
        </p:txBody>
      </p:sp>
      <p:sp>
        <p:nvSpPr>
          <p:cNvPr id="4" name="Slide Number Placeholder 3"/>
          <p:cNvSpPr>
            <a:spLocks noGrp="1"/>
          </p:cNvSpPr>
          <p:nvPr>
            <p:ph type="sldNum" sz="quarter" idx="10"/>
          </p:nvPr>
        </p:nvSpPr>
        <p:spPr/>
        <p:txBody>
          <a:bodyPr/>
          <a:lstStyle/>
          <a:p>
            <a:fld id="{19451D33-43C3-4963-8D49-03A521D96105}" type="slidenum">
              <a:rPr lang="en-US" smtClean="0"/>
              <a:t>3</a:t>
            </a:fld>
            <a:endParaRPr lang="en-US"/>
          </a:p>
        </p:txBody>
      </p:sp>
    </p:spTree>
    <p:extLst>
      <p:ext uri="{BB962C8B-B14F-4D97-AF65-F5344CB8AC3E}">
        <p14:creationId xmlns:p14="http://schemas.microsoft.com/office/powerpoint/2010/main" val="368890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guiding principles of P-5 PATH</a:t>
            </a:r>
          </a:p>
        </p:txBody>
      </p:sp>
      <p:sp>
        <p:nvSpPr>
          <p:cNvPr id="4" name="Slide Number Placeholder 3"/>
          <p:cNvSpPr>
            <a:spLocks noGrp="1"/>
          </p:cNvSpPr>
          <p:nvPr>
            <p:ph type="sldNum" sz="quarter" idx="10"/>
          </p:nvPr>
        </p:nvSpPr>
        <p:spPr/>
        <p:txBody>
          <a:bodyPr/>
          <a:lstStyle/>
          <a:p>
            <a:fld id="{19451D33-43C3-4963-8D49-03A521D96105}" type="slidenum">
              <a:rPr lang="en-US" smtClean="0"/>
              <a:t>4</a:t>
            </a:fld>
            <a:endParaRPr lang="en-US"/>
          </a:p>
        </p:txBody>
      </p:sp>
    </p:spTree>
    <p:extLst>
      <p:ext uri="{BB962C8B-B14F-4D97-AF65-F5344CB8AC3E}">
        <p14:creationId xmlns:p14="http://schemas.microsoft.com/office/powerpoint/2010/main" val="2080562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experience stress in our daily lives.  Some stress is positive (like the stress of giving this presentation, which motivates me to study and come prepared).  Some stress is tolerable (like an argument with a friend- not fun but you can stay calm, manage, and repair).  Some stress is SO big or so persistent that it overwhelms our ability to cope or recover from it.  This stress is TOXIC and research shows it impacts our ability to think and be healthy.  MANY people deal with this type of stress.  Since our job is health, trauma informed care recognizes that it’s best to take a universal precautions approach and help our patients feel safe, calm down, and stay regulated (organized/calm are synonyms) throughout the visit.</a:t>
            </a:r>
          </a:p>
        </p:txBody>
      </p:sp>
      <p:sp>
        <p:nvSpPr>
          <p:cNvPr id="4" name="Slide Number Placeholder 3"/>
          <p:cNvSpPr>
            <a:spLocks noGrp="1"/>
          </p:cNvSpPr>
          <p:nvPr>
            <p:ph type="sldNum" sz="quarter" idx="10"/>
          </p:nvPr>
        </p:nvSpPr>
        <p:spPr/>
        <p:txBody>
          <a:bodyPr/>
          <a:lstStyle/>
          <a:p>
            <a:fld id="{19451D33-43C3-4963-8D49-03A521D96105}" type="slidenum">
              <a:rPr lang="en-US" smtClean="0"/>
              <a:t>5</a:t>
            </a:fld>
            <a:endParaRPr lang="en-US"/>
          </a:p>
        </p:txBody>
      </p:sp>
    </p:spTree>
    <p:extLst>
      <p:ext uri="{BB962C8B-B14F-4D97-AF65-F5344CB8AC3E}">
        <p14:creationId xmlns:p14="http://schemas.microsoft.com/office/powerpoint/2010/main" val="2579345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have to cope and manage a wide variety of things throughout our day.  Our body is working to manage physical, social, environmental stressors and to stay REGULATED.  Trauma informed care asks us to practice providing care and creating and environment that supports a person in getting and staying regulated (organized/calm are synonyms).  </a:t>
            </a:r>
          </a:p>
        </p:txBody>
      </p:sp>
      <p:sp>
        <p:nvSpPr>
          <p:cNvPr id="4" name="Slide Number Placeholder 3"/>
          <p:cNvSpPr>
            <a:spLocks noGrp="1"/>
          </p:cNvSpPr>
          <p:nvPr>
            <p:ph type="sldNum" sz="quarter" idx="5"/>
          </p:nvPr>
        </p:nvSpPr>
        <p:spPr/>
        <p:txBody>
          <a:bodyPr/>
          <a:lstStyle/>
          <a:p>
            <a:fld id="{19451D33-43C3-4963-8D49-03A521D96105}" type="slidenum">
              <a:rPr lang="en-US" smtClean="0"/>
              <a:t>6</a:t>
            </a:fld>
            <a:endParaRPr lang="en-US"/>
          </a:p>
        </p:txBody>
      </p:sp>
    </p:spTree>
    <p:extLst>
      <p:ext uri="{BB962C8B-B14F-4D97-AF65-F5344CB8AC3E}">
        <p14:creationId xmlns:p14="http://schemas.microsoft.com/office/powerpoint/2010/main" val="1950897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When we are regulated we can develop and access our highest level brain functions- our executive functions.  You need good EF skills to be good at your job and pretty much everything else in our adult life.  Our patients need good EF skills to be successful parents, to manage their health, and to follow through with our recommendations.   Trauma informed care supports out patient’s ability to stay calm and organized so that they can access their executive functions.</a:t>
            </a:r>
          </a:p>
        </p:txBody>
      </p:sp>
      <p:sp>
        <p:nvSpPr>
          <p:cNvPr id="4" name="Slide Number Placeholder 3"/>
          <p:cNvSpPr>
            <a:spLocks noGrp="1"/>
          </p:cNvSpPr>
          <p:nvPr>
            <p:ph type="sldNum" sz="quarter" idx="10"/>
          </p:nvPr>
        </p:nvSpPr>
        <p:spPr/>
        <p:txBody>
          <a:bodyPr/>
          <a:lstStyle/>
          <a:p>
            <a:fld id="{19451D33-43C3-4963-8D49-03A521D96105}" type="slidenum">
              <a:rPr lang="en-US" smtClean="0"/>
              <a:t>7</a:t>
            </a:fld>
            <a:endParaRPr lang="en-US"/>
          </a:p>
        </p:txBody>
      </p:sp>
    </p:spTree>
    <p:extLst>
      <p:ext uri="{BB962C8B-B14F-4D97-AF65-F5344CB8AC3E}">
        <p14:creationId xmlns:p14="http://schemas.microsoft.com/office/powerpoint/2010/main" val="2621095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STRESS YOUR BODY IS NOT FUNCTIONING NORMALLY- HEART BEATS FASTER, YOUR IMMUNE SYSTEM STARTS KICKING ON JUST IN CASE YOU GET HURT, YOU STOP DIGESTING FOOD, YOUR THROAT USUALLY TIGHTENS UP.  YOU HAVE A HARDER TIME THINKING AND PLANNING FOR THE FUTURE.  </a:t>
            </a:r>
          </a:p>
        </p:txBody>
      </p:sp>
      <p:sp>
        <p:nvSpPr>
          <p:cNvPr id="4" name="Slide Number Placeholder 3"/>
          <p:cNvSpPr>
            <a:spLocks noGrp="1"/>
          </p:cNvSpPr>
          <p:nvPr>
            <p:ph type="sldNum" sz="quarter" idx="10"/>
          </p:nvPr>
        </p:nvSpPr>
        <p:spPr/>
        <p:txBody>
          <a:bodyPr/>
          <a:lstStyle/>
          <a:p>
            <a:fld id="{19451D33-43C3-4963-8D49-03A521D96105}" type="slidenum">
              <a:rPr lang="en-US" smtClean="0"/>
              <a:t>8</a:t>
            </a:fld>
            <a:endParaRPr lang="en-US"/>
          </a:p>
        </p:txBody>
      </p:sp>
    </p:spTree>
    <p:extLst>
      <p:ext uri="{BB962C8B-B14F-4D97-AF65-F5344CB8AC3E}">
        <p14:creationId xmlns:p14="http://schemas.microsoft.com/office/powerpoint/2010/main" val="2671103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do you have a harder time making good choices- research shows that over time, especially when we are exposed to high levels of stress in childhood, it’s actually TOXIC for our brain and will change the structure of the brain (larger amygdala, which is the part of our brain that searches for danger / smaller hippocampus, which helps us remember things.)  Research also shows that overtime, exposure to high levels of stress significantly increases our risk of illness and premature death.</a:t>
            </a:r>
          </a:p>
          <a:p>
            <a:endParaRPr lang="en-US" dirty="0"/>
          </a:p>
        </p:txBody>
      </p:sp>
      <p:sp>
        <p:nvSpPr>
          <p:cNvPr id="4" name="Slide Number Placeholder 3"/>
          <p:cNvSpPr>
            <a:spLocks noGrp="1"/>
          </p:cNvSpPr>
          <p:nvPr>
            <p:ph type="sldNum" sz="quarter" idx="10"/>
          </p:nvPr>
        </p:nvSpPr>
        <p:spPr/>
        <p:txBody>
          <a:bodyPr/>
          <a:lstStyle/>
          <a:p>
            <a:fld id="{19451D33-43C3-4963-8D49-03A521D96105}" type="slidenum">
              <a:rPr lang="en-US" smtClean="0"/>
              <a:t>9</a:t>
            </a:fld>
            <a:endParaRPr lang="en-US"/>
          </a:p>
        </p:txBody>
      </p:sp>
    </p:spTree>
    <p:extLst>
      <p:ext uri="{BB962C8B-B14F-4D97-AF65-F5344CB8AC3E}">
        <p14:creationId xmlns:p14="http://schemas.microsoft.com/office/powerpoint/2010/main" val="2356068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12/28/2020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12/28/2020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12/28/2020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12/28/2020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4.jp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2.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1301C-4BF3-4B19-ABF3-4533D99B5EE1}"/>
              </a:ext>
            </a:extLst>
          </p:cNvPr>
          <p:cNvSpPr>
            <a:spLocks noGrp="1"/>
          </p:cNvSpPr>
          <p:nvPr>
            <p:ph type="ctrTitle"/>
          </p:nvPr>
        </p:nvSpPr>
        <p:spPr/>
        <p:txBody>
          <a:bodyPr>
            <a:normAutofit/>
          </a:bodyPr>
          <a:lstStyle/>
          <a:p>
            <a:r>
              <a:rPr lang="en-US" dirty="0"/>
              <a:t>Achieving oral health equity &amp; P-5 PATH</a:t>
            </a:r>
          </a:p>
        </p:txBody>
      </p:sp>
      <p:sp>
        <p:nvSpPr>
          <p:cNvPr id="3" name="Subtitle 2">
            <a:extLst>
              <a:ext uri="{FF2B5EF4-FFF2-40B4-BE49-F238E27FC236}">
                <a16:creationId xmlns:a16="http://schemas.microsoft.com/office/drawing/2014/main" id="{C53E1EB5-77BF-4639-AE16-51D358A6A3DB}"/>
              </a:ext>
            </a:extLst>
          </p:cNvPr>
          <p:cNvSpPr>
            <a:spLocks noGrp="1"/>
          </p:cNvSpPr>
          <p:nvPr>
            <p:ph type="subTitle" idx="1"/>
          </p:nvPr>
        </p:nvSpPr>
        <p:spPr>
          <a:xfrm>
            <a:off x="2417860" y="4373326"/>
            <a:ext cx="7356279" cy="1239894"/>
          </a:xfrm>
        </p:spPr>
        <p:txBody>
          <a:bodyPr/>
          <a:lstStyle/>
          <a:p>
            <a:r>
              <a:rPr lang="en-US" dirty="0"/>
              <a:t>Using Occupational Science-Informed System Redesign, Trauma Informed Care, &amp; Patient Activation in family medicine primary care</a:t>
            </a:r>
          </a:p>
        </p:txBody>
      </p:sp>
      <p:pic>
        <p:nvPicPr>
          <p:cNvPr id="4" name="Picture 3">
            <a:extLst>
              <a:ext uri="{FF2B5EF4-FFF2-40B4-BE49-F238E27FC236}">
                <a16:creationId xmlns:a16="http://schemas.microsoft.com/office/drawing/2014/main" id="{F3EF8C2C-C07B-4362-AA51-6884D81207B9}"/>
              </a:ext>
            </a:extLst>
          </p:cNvPr>
          <p:cNvPicPr>
            <a:picLocks noChangeAspect="1"/>
          </p:cNvPicPr>
          <p:nvPr/>
        </p:nvPicPr>
        <p:blipFill>
          <a:blip r:embed="rId3"/>
          <a:stretch>
            <a:fillRect/>
          </a:stretch>
        </p:blipFill>
        <p:spPr>
          <a:xfrm>
            <a:off x="5086475" y="5215787"/>
            <a:ext cx="2019048" cy="1476190"/>
          </a:xfrm>
          <a:prstGeom prst="rect">
            <a:avLst/>
          </a:prstGeom>
        </p:spPr>
      </p:pic>
    </p:spTree>
    <p:extLst>
      <p:ext uri="{BB962C8B-B14F-4D97-AF65-F5344CB8AC3E}">
        <p14:creationId xmlns:p14="http://schemas.microsoft.com/office/powerpoint/2010/main" val="4283242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4B69-1B91-4B65-80B4-79835DF1B298}"/>
              </a:ext>
            </a:extLst>
          </p:cNvPr>
          <p:cNvSpPr>
            <a:spLocks noGrp="1"/>
          </p:cNvSpPr>
          <p:nvPr>
            <p:ph type="title"/>
          </p:nvPr>
        </p:nvSpPr>
        <p:spPr>
          <a:xfrm>
            <a:off x="2231136" y="367440"/>
            <a:ext cx="7729728" cy="848296"/>
          </a:xfrm>
        </p:spPr>
        <p:txBody>
          <a:bodyPr>
            <a:normAutofit fontScale="90000"/>
          </a:bodyPr>
          <a:lstStyle/>
          <a:p>
            <a:r>
              <a:rPr lang="en-US" sz="3000" dirty="0"/>
              <a:t>Trauma informed Care</a:t>
            </a:r>
            <a:br>
              <a:rPr lang="en-US" sz="3000" dirty="0"/>
            </a:br>
            <a:r>
              <a:rPr lang="en-US" sz="3000" dirty="0"/>
              <a:t>What does this mean for you</a:t>
            </a:r>
          </a:p>
        </p:txBody>
      </p:sp>
      <p:sp>
        <p:nvSpPr>
          <p:cNvPr id="3" name="TextBox 2">
            <a:extLst>
              <a:ext uri="{FF2B5EF4-FFF2-40B4-BE49-F238E27FC236}">
                <a16:creationId xmlns:a16="http://schemas.microsoft.com/office/drawing/2014/main" id="{EA559668-F45A-436A-86B5-03A1F12FE8C2}"/>
              </a:ext>
            </a:extLst>
          </p:cNvPr>
          <p:cNvSpPr txBox="1"/>
          <p:nvPr/>
        </p:nvSpPr>
        <p:spPr>
          <a:xfrm>
            <a:off x="323850" y="6147241"/>
            <a:ext cx="11544300" cy="276999"/>
          </a:xfrm>
          <a:prstGeom prst="rect">
            <a:avLst/>
          </a:prstGeom>
          <a:noFill/>
        </p:spPr>
        <p:txBody>
          <a:bodyPr wrap="square" rtlCol="0">
            <a:spAutoFit/>
          </a:bodyPr>
          <a:lstStyle/>
          <a:p>
            <a:pPr algn="ctr"/>
            <a:r>
              <a:rPr lang="en-US" sz="1200" dirty="0"/>
              <a:t>Trauma Informed Oregon</a:t>
            </a:r>
          </a:p>
        </p:txBody>
      </p:sp>
      <p:sp>
        <p:nvSpPr>
          <p:cNvPr id="4" name="Rectangle 3">
            <a:extLst>
              <a:ext uri="{FF2B5EF4-FFF2-40B4-BE49-F238E27FC236}">
                <a16:creationId xmlns:a16="http://schemas.microsoft.com/office/drawing/2014/main" id="{E78F4E74-4D2A-452C-8F13-1D11A1817842}"/>
              </a:ext>
            </a:extLst>
          </p:cNvPr>
          <p:cNvSpPr/>
          <p:nvPr/>
        </p:nvSpPr>
        <p:spPr>
          <a:xfrm>
            <a:off x="753990" y="1730956"/>
            <a:ext cx="10684020" cy="1938992"/>
          </a:xfrm>
          <a:prstGeom prst="rect">
            <a:avLst/>
          </a:prstGeom>
        </p:spPr>
        <p:txBody>
          <a:bodyPr wrap="square">
            <a:spAutoFit/>
          </a:bodyPr>
          <a:lstStyle/>
          <a:p>
            <a:r>
              <a:rPr lang="en-US" sz="3000" dirty="0"/>
              <a:t>Prioritize:</a:t>
            </a:r>
          </a:p>
          <a:p>
            <a:pPr marL="457200" indent="-457200">
              <a:buFont typeface="Arial" panose="020B0604020202020204" pitchFamily="34" charset="0"/>
              <a:buChar char="•"/>
            </a:pPr>
            <a:r>
              <a:rPr lang="en-US" sz="3000" dirty="0"/>
              <a:t>Decreased stress in daily life </a:t>
            </a:r>
          </a:p>
          <a:p>
            <a:pPr marL="457200" indent="-457200">
              <a:buFont typeface="Arial" panose="020B0604020202020204" pitchFamily="34" charset="0"/>
              <a:buChar char="•"/>
            </a:pPr>
            <a:r>
              <a:rPr lang="en-US" sz="3000" dirty="0"/>
              <a:t>Healthy and loving relationships</a:t>
            </a:r>
          </a:p>
          <a:p>
            <a:pPr marL="457200" indent="-457200">
              <a:buFont typeface="Arial" panose="020B0604020202020204" pitchFamily="34" charset="0"/>
              <a:buChar char="•"/>
            </a:pPr>
            <a:r>
              <a:rPr lang="en-US" sz="3000" dirty="0"/>
              <a:t>Developing and practicing coping strategies</a:t>
            </a:r>
          </a:p>
        </p:txBody>
      </p:sp>
    </p:spTree>
    <p:extLst>
      <p:ext uri="{BB962C8B-B14F-4D97-AF65-F5344CB8AC3E}">
        <p14:creationId xmlns:p14="http://schemas.microsoft.com/office/powerpoint/2010/main" val="2795577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C29A9-864D-4237-B213-F1390FB05C77}"/>
              </a:ext>
            </a:extLst>
          </p:cNvPr>
          <p:cNvSpPr>
            <a:spLocks noGrp="1"/>
          </p:cNvSpPr>
          <p:nvPr>
            <p:ph type="title"/>
          </p:nvPr>
        </p:nvSpPr>
        <p:spPr>
          <a:xfrm>
            <a:off x="2265348" y="540051"/>
            <a:ext cx="7729728" cy="1188720"/>
          </a:xfrm>
        </p:spPr>
        <p:txBody>
          <a:bodyPr>
            <a:normAutofit/>
          </a:bodyPr>
          <a:lstStyle/>
          <a:p>
            <a:r>
              <a:rPr lang="en-US" sz="3500" dirty="0"/>
              <a:t>Patient activation</a:t>
            </a:r>
          </a:p>
        </p:txBody>
      </p:sp>
      <p:sp>
        <p:nvSpPr>
          <p:cNvPr id="3" name="Content Placeholder 2">
            <a:extLst>
              <a:ext uri="{FF2B5EF4-FFF2-40B4-BE49-F238E27FC236}">
                <a16:creationId xmlns:a16="http://schemas.microsoft.com/office/drawing/2014/main" id="{E9C1F1B2-1F4D-4748-A4DF-3BFE17115D5E}"/>
              </a:ext>
            </a:extLst>
          </p:cNvPr>
          <p:cNvSpPr>
            <a:spLocks noGrp="1"/>
          </p:cNvSpPr>
          <p:nvPr>
            <p:ph idx="1"/>
          </p:nvPr>
        </p:nvSpPr>
        <p:spPr>
          <a:xfrm>
            <a:off x="1416199" y="1964969"/>
            <a:ext cx="9502669" cy="1188720"/>
          </a:xfrm>
        </p:spPr>
        <p:txBody>
          <a:bodyPr>
            <a:noAutofit/>
          </a:bodyPr>
          <a:lstStyle/>
          <a:p>
            <a:pPr marL="0" indent="0" algn="ctr">
              <a:buNone/>
            </a:pPr>
            <a:r>
              <a:rPr lang="en-US" sz="3500" dirty="0">
                <a:solidFill>
                  <a:srgbClr val="0070C0"/>
                </a:solidFill>
              </a:rPr>
              <a:t>Process of engaging and motivating patients to </a:t>
            </a:r>
          </a:p>
          <a:p>
            <a:pPr marL="0" indent="0" algn="ctr">
              <a:buNone/>
            </a:pPr>
            <a:r>
              <a:rPr lang="en-US" sz="3500" dirty="0">
                <a:solidFill>
                  <a:srgbClr val="0070C0"/>
                </a:solidFill>
              </a:rPr>
              <a:t>take an active role in care</a:t>
            </a:r>
          </a:p>
        </p:txBody>
      </p:sp>
      <p:sp>
        <p:nvSpPr>
          <p:cNvPr id="4" name="TextBox 3">
            <a:extLst>
              <a:ext uri="{FF2B5EF4-FFF2-40B4-BE49-F238E27FC236}">
                <a16:creationId xmlns:a16="http://schemas.microsoft.com/office/drawing/2014/main" id="{C721D4DB-8F75-4D8A-A11E-79E40D52E4E7}"/>
              </a:ext>
            </a:extLst>
          </p:cNvPr>
          <p:cNvSpPr txBox="1"/>
          <p:nvPr/>
        </p:nvSpPr>
        <p:spPr>
          <a:xfrm>
            <a:off x="410546" y="6120881"/>
            <a:ext cx="11513976" cy="461665"/>
          </a:xfrm>
          <a:prstGeom prst="rect">
            <a:avLst/>
          </a:prstGeom>
          <a:noFill/>
        </p:spPr>
        <p:txBody>
          <a:bodyPr wrap="square" rtlCol="0">
            <a:spAutoFit/>
          </a:bodyPr>
          <a:lstStyle/>
          <a:p>
            <a:pPr algn="ctr"/>
            <a:r>
              <a:rPr lang="en-US" sz="1200" dirty="0"/>
              <a:t>Green, J., Hibbard, J. H., (2012). Why does patient activation matter? An examination of the relationship between patient activation and health-related outcomes. Journal of General Internal Medicine. 27(5): 520-526. </a:t>
            </a:r>
          </a:p>
        </p:txBody>
      </p:sp>
      <p:sp>
        <p:nvSpPr>
          <p:cNvPr id="5" name="Rectangle 4">
            <a:extLst>
              <a:ext uri="{FF2B5EF4-FFF2-40B4-BE49-F238E27FC236}">
                <a16:creationId xmlns:a16="http://schemas.microsoft.com/office/drawing/2014/main" id="{E954E644-4E7E-4F62-BC4E-23FBDB876EBD}"/>
              </a:ext>
            </a:extLst>
          </p:cNvPr>
          <p:cNvSpPr/>
          <p:nvPr/>
        </p:nvSpPr>
        <p:spPr>
          <a:xfrm>
            <a:off x="3012385" y="3153689"/>
            <a:ext cx="7076902" cy="2088457"/>
          </a:xfrm>
          <a:prstGeom prst="rect">
            <a:avLst/>
          </a:prstGeom>
        </p:spPr>
        <p:txBody>
          <a:bodyPr wrap="square">
            <a:spAutoFit/>
          </a:bodyPr>
          <a:lstStyle/>
          <a:p>
            <a:pPr>
              <a:lnSpc>
                <a:spcPct val="150000"/>
              </a:lnSpc>
            </a:pPr>
            <a:r>
              <a:rPr lang="en-US" sz="3000" dirty="0"/>
              <a:t>More healthy behaviors</a:t>
            </a:r>
          </a:p>
          <a:p>
            <a:pPr>
              <a:lnSpc>
                <a:spcPct val="150000"/>
              </a:lnSpc>
            </a:pPr>
            <a:r>
              <a:rPr lang="en-US" sz="3000" dirty="0"/>
              <a:t>Appropriate use of the health care system</a:t>
            </a:r>
          </a:p>
          <a:p>
            <a:pPr>
              <a:lnSpc>
                <a:spcPct val="150000"/>
              </a:lnSpc>
            </a:pPr>
            <a:r>
              <a:rPr lang="en-US" sz="3000" dirty="0"/>
              <a:t>Chronic condition self-management</a:t>
            </a:r>
          </a:p>
        </p:txBody>
      </p:sp>
      <p:sp>
        <p:nvSpPr>
          <p:cNvPr id="6" name="Arrow: Right 5">
            <a:extLst>
              <a:ext uri="{FF2B5EF4-FFF2-40B4-BE49-F238E27FC236}">
                <a16:creationId xmlns:a16="http://schemas.microsoft.com/office/drawing/2014/main" id="{2737F70E-C5F9-4900-9FE9-B0D507A61D00}"/>
              </a:ext>
            </a:extLst>
          </p:cNvPr>
          <p:cNvSpPr/>
          <p:nvPr/>
        </p:nvSpPr>
        <p:spPr>
          <a:xfrm>
            <a:off x="1346255" y="3362500"/>
            <a:ext cx="1512916" cy="461665"/>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7" name="Arrow: Right 6">
            <a:extLst>
              <a:ext uri="{FF2B5EF4-FFF2-40B4-BE49-F238E27FC236}">
                <a16:creationId xmlns:a16="http://schemas.microsoft.com/office/drawing/2014/main" id="{DBCB00A6-475A-4E5C-BE39-398C088697D5}"/>
              </a:ext>
            </a:extLst>
          </p:cNvPr>
          <p:cNvSpPr/>
          <p:nvPr/>
        </p:nvSpPr>
        <p:spPr>
          <a:xfrm>
            <a:off x="1346255" y="4061701"/>
            <a:ext cx="1512916" cy="461665"/>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A0AB267A-C129-44FE-BD55-F665FEFAAE94}"/>
              </a:ext>
            </a:extLst>
          </p:cNvPr>
          <p:cNvSpPr/>
          <p:nvPr/>
        </p:nvSpPr>
        <p:spPr>
          <a:xfrm>
            <a:off x="1381502" y="4695963"/>
            <a:ext cx="1512916" cy="461665"/>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9530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C29A9-864D-4237-B213-F1390FB05C77}"/>
              </a:ext>
            </a:extLst>
          </p:cNvPr>
          <p:cNvSpPr>
            <a:spLocks noGrp="1"/>
          </p:cNvSpPr>
          <p:nvPr>
            <p:ph type="title"/>
          </p:nvPr>
        </p:nvSpPr>
        <p:spPr>
          <a:xfrm>
            <a:off x="2231136" y="325054"/>
            <a:ext cx="7729728" cy="1188720"/>
          </a:xfrm>
        </p:spPr>
        <p:txBody>
          <a:bodyPr>
            <a:normAutofit/>
          </a:bodyPr>
          <a:lstStyle/>
          <a:p>
            <a:r>
              <a:rPr lang="en-US" sz="3500" dirty="0"/>
              <a:t>Patient activation</a:t>
            </a:r>
          </a:p>
        </p:txBody>
      </p:sp>
      <p:sp>
        <p:nvSpPr>
          <p:cNvPr id="4" name="TextBox 3">
            <a:extLst>
              <a:ext uri="{FF2B5EF4-FFF2-40B4-BE49-F238E27FC236}">
                <a16:creationId xmlns:a16="http://schemas.microsoft.com/office/drawing/2014/main" id="{C721D4DB-8F75-4D8A-A11E-79E40D52E4E7}"/>
              </a:ext>
            </a:extLst>
          </p:cNvPr>
          <p:cNvSpPr txBox="1"/>
          <p:nvPr/>
        </p:nvSpPr>
        <p:spPr>
          <a:xfrm>
            <a:off x="410546" y="6120881"/>
            <a:ext cx="11513976" cy="461665"/>
          </a:xfrm>
          <a:prstGeom prst="rect">
            <a:avLst/>
          </a:prstGeom>
          <a:noFill/>
        </p:spPr>
        <p:txBody>
          <a:bodyPr wrap="square" rtlCol="0">
            <a:spAutoFit/>
          </a:bodyPr>
          <a:lstStyle/>
          <a:p>
            <a:pPr algn="ctr"/>
            <a:r>
              <a:rPr lang="en-US" sz="1200" dirty="0"/>
              <a:t>Green, J., Hibbard, J. H., (2012). Why does patient activation matter? An examination of the relationship between patient activation and health-related outcomes. Journal of General Internal Medicine. 27(5): 520-526. </a:t>
            </a:r>
          </a:p>
        </p:txBody>
      </p:sp>
      <p:sp>
        <p:nvSpPr>
          <p:cNvPr id="11" name="Rectangle 10">
            <a:extLst>
              <a:ext uri="{FF2B5EF4-FFF2-40B4-BE49-F238E27FC236}">
                <a16:creationId xmlns:a16="http://schemas.microsoft.com/office/drawing/2014/main" id="{80F8A198-FE42-4635-9EFF-B9FBDB9A0366}"/>
              </a:ext>
            </a:extLst>
          </p:cNvPr>
          <p:cNvSpPr/>
          <p:nvPr/>
        </p:nvSpPr>
        <p:spPr>
          <a:xfrm>
            <a:off x="1712422" y="1832371"/>
            <a:ext cx="2909454" cy="3969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F5EC963-AA72-4581-B508-53403D79D757}"/>
              </a:ext>
            </a:extLst>
          </p:cNvPr>
          <p:cNvSpPr/>
          <p:nvPr/>
        </p:nvSpPr>
        <p:spPr>
          <a:xfrm>
            <a:off x="7836130" y="1846225"/>
            <a:ext cx="2909454" cy="395605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B125F8A-B08C-40F7-8858-CBEC3E0909F9}"/>
              </a:ext>
            </a:extLst>
          </p:cNvPr>
          <p:cNvSpPr/>
          <p:nvPr/>
        </p:nvSpPr>
        <p:spPr>
          <a:xfrm>
            <a:off x="4774276" y="1846225"/>
            <a:ext cx="2909454" cy="396991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689DBD4-26DC-4514-AB9A-EBB1EE2A4E6A}"/>
              </a:ext>
            </a:extLst>
          </p:cNvPr>
          <p:cNvSpPr txBox="1"/>
          <p:nvPr/>
        </p:nvSpPr>
        <p:spPr>
          <a:xfrm>
            <a:off x="1953491" y="2905780"/>
            <a:ext cx="2427316" cy="523220"/>
          </a:xfrm>
          <a:prstGeom prst="rect">
            <a:avLst/>
          </a:prstGeom>
          <a:noFill/>
        </p:spPr>
        <p:txBody>
          <a:bodyPr wrap="square" rtlCol="0">
            <a:spAutoFit/>
          </a:bodyPr>
          <a:lstStyle/>
          <a:p>
            <a:pPr algn="ctr"/>
            <a:r>
              <a:rPr lang="en-US" sz="2800" dirty="0"/>
              <a:t>KNOWLEDGE</a:t>
            </a:r>
          </a:p>
        </p:txBody>
      </p:sp>
      <p:sp>
        <p:nvSpPr>
          <p:cNvPr id="15" name="TextBox 14">
            <a:extLst>
              <a:ext uri="{FF2B5EF4-FFF2-40B4-BE49-F238E27FC236}">
                <a16:creationId xmlns:a16="http://schemas.microsoft.com/office/drawing/2014/main" id="{AAB40510-8010-423C-A8F6-8345F37C790C}"/>
              </a:ext>
            </a:extLst>
          </p:cNvPr>
          <p:cNvSpPr txBox="1"/>
          <p:nvPr/>
        </p:nvSpPr>
        <p:spPr>
          <a:xfrm>
            <a:off x="5199610" y="2903409"/>
            <a:ext cx="2211185" cy="523220"/>
          </a:xfrm>
          <a:prstGeom prst="rect">
            <a:avLst/>
          </a:prstGeom>
          <a:noFill/>
        </p:spPr>
        <p:txBody>
          <a:bodyPr wrap="square" rtlCol="0">
            <a:spAutoFit/>
          </a:bodyPr>
          <a:lstStyle/>
          <a:p>
            <a:pPr algn="ctr"/>
            <a:r>
              <a:rPr lang="en-US" sz="2800" dirty="0"/>
              <a:t>SKILLS</a:t>
            </a:r>
          </a:p>
        </p:txBody>
      </p:sp>
      <p:sp>
        <p:nvSpPr>
          <p:cNvPr id="16" name="TextBox 15">
            <a:extLst>
              <a:ext uri="{FF2B5EF4-FFF2-40B4-BE49-F238E27FC236}">
                <a16:creationId xmlns:a16="http://schemas.microsoft.com/office/drawing/2014/main" id="{AAE3C11F-B6E9-4A1A-8BD6-EDEA2DF49FEA}"/>
              </a:ext>
            </a:extLst>
          </p:cNvPr>
          <p:cNvSpPr txBox="1"/>
          <p:nvPr/>
        </p:nvSpPr>
        <p:spPr>
          <a:xfrm>
            <a:off x="8048797" y="2903409"/>
            <a:ext cx="2484120" cy="523220"/>
          </a:xfrm>
          <a:prstGeom prst="rect">
            <a:avLst/>
          </a:prstGeom>
          <a:noFill/>
        </p:spPr>
        <p:txBody>
          <a:bodyPr wrap="square" rtlCol="0">
            <a:spAutoFit/>
          </a:bodyPr>
          <a:lstStyle/>
          <a:p>
            <a:pPr algn="ctr"/>
            <a:r>
              <a:rPr lang="en-US" sz="2800" dirty="0"/>
              <a:t>CONFIDENCE</a:t>
            </a:r>
          </a:p>
        </p:txBody>
      </p:sp>
    </p:spTree>
    <p:extLst>
      <p:ext uri="{BB962C8B-B14F-4D97-AF65-F5344CB8AC3E}">
        <p14:creationId xmlns:p14="http://schemas.microsoft.com/office/powerpoint/2010/main" val="2951975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1C29A9-864D-4237-B213-F1390FB05C77}"/>
              </a:ext>
            </a:extLst>
          </p:cNvPr>
          <p:cNvSpPr>
            <a:spLocks noGrp="1"/>
          </p:cNvSpPr>
          <p:nvPr>
            <p:ph type="title"/>
          </p:nvPr>
        </p:nvSpPr>
        <p:spPr>
          <a:xfrm>
            <a:off x="643467" y="643467"/>
            <a:ext cx="3363974" cy="1728044"/>
          </a:xfrm>
          <a:noFill/>
          <a:ln>
            <a:solidFill>
              <a:schemeClr val="bg1"/>
            </a:solidFill>
          </a:ln>
        </p:spPr>
        <p:txBody>
          <a:bodyPr vert="horz" wrap="square" lIns="182880" tIns="182880" rIns="182880" bIns="182880" rtlCol="0" anchor="ctr">
            <a:normAutofit/>
          </a:bodyPr>
          <a:lstStyle/>
          <a:p>
            <a:r>
              <a:rPr lang="en-US">
                <a:solidFill>
                  <a:schemeClr val="bg1"/>
                </a:solidFill>
              </a:rPr>
              <a:t>Patient activation</a:t>
            </a:r>
          </a:p>
        </p:txBody>
      </p:sp>
      <p:sp>
        <p:nvSpPr>
          <p:cNvPr id="4" name="TextBox 3">
            <a:extLst>
              <a:ext uri="{FF2B5EF4-FFF2-40B4-BE49-F238E27FC236}">
                <a16:creationId xmlns:a16="http://schemas.microsoft.com/office/drawing/2014/main" id="{C721D4DB-8F75-4D8A-A11E-79E40D52E4E7}"/>
              </a:ext>
            </a:extLst>
          </p:cNvPr>
          <p:cNvSpPr txBox="1"/>
          <p:nvPr/>
        </p:nvSpPr>
        <p:spPr>
          <a:xfrm>
            <a:off x="338051" y="4907052"/>
            <a:ext cx="4089862" cy="1847808"/>
          </a:xfrm>
          <a:prstGeom prst="rect">
            <a:avLst/>
          </a:prstGeom>
        </p:spPr>
        <p:txBody>
          <a:bodyPr vert="horz" lIns="91440" tIns="45720" rIns="91440" bIns="45720" rtlCol="0">
            <a:normAutofit/>
          </a:bodyPr>
          <a:lstStyle/>
          <a:p>
            <a:pPr defTabSz="914400">
              <a:spcBef>
                <a:spcPts val="1000"/>
              </a:spcBef>
              <a:buClr>
                <a:schemeClr val="accent2"/>
              </a:buClr>
            </a:pPr>
            <a:r>
              <a:rPr lang="en-US" dirty="0">
                <a:solidFill>
                  <a:schemeClr val="bg1"/>
                </a:solidFill>
              </a:rPr>
              <a:t>Green, J., Hibbard, J. H., (2012). Why does patient activation matter? An examination of the relationship between patient activation and health-related outcomes. Journal of General Internal Medicine. 27(5): 520-526. </a:t>
            </a:r>
          </a:p>
        </p:txBody>
      </p:sp>
      <p:pic>
        <p:nvPicPr>
          <p:cNvPr id="6" name="Content Placeholder 5" descr="A screenshot of a cell phone&#10;&#10;Description automatically generated">
            <a:extLst>
              <a:ext uri="{FF2B5EF4-FFF2-40B4-BE49-F238E27FC236}">
                <a16:creationId xmlns:a16="http://schemas.microsoft.com/office/drawing/2014/main" id="{F1FD14F1-FA9D-4481-82AD-1784AB1658F4}"/>
              </a:ext>
            </a:extLst>
          </p:cNvPr>
          <p:cNvPicPr>
            <a:picLocks noGrp="1" noChangeAspect="1"/>
          </p:cNvPicPr>
          <p:nvPr>
            <p:ph idx="1"/>
          </p:nvPr>
        </p:nvPicPr>
        <p:blipFill>
          <a:blip r:embed="rId3"/>
          <a:stretch>
            <a:fillRect/>
          </a:stretch>
        </p:blipFill>
        <p:spPr>
          <a:xfrm>
            <a:off x="7049194" y="0"/>
            <a:ext cx="2759824" cy="6899562"/>
          </a:xfrm>
          <a:prstGeom prst="rect">
            <a:avLst/>
          </a:prstGeom>
        </p:spPr>
      </p:pic>
    </p:spTree>
    <p:extLst>
      <p:ext uri="{BB962C8B-B14F-4D97-AF65-F5344CB8AC3E}">
        <p14:creationId xmlns:p14="http://schemas.microsoft.com/office/powerpoint/2010/main" val="170261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7106329-B7BD-4978-BFEC-0B76A2933281}"/>
              </a:ext>
            </a:extLst>
          </p:cNvPr>
          <p:cNvSpPr/>
          <p:nvPr/>
        </p:nvSpPr>
        <p:spPr>
          <a:xfrm>
            <a:off x="-182880" y="0"/>
            <a:ext cx="530352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06D580-3F64-44A4-84D4-F937714770BD}"/>
              </a:ext>
            </a:extLst>
          </p:cNvPr>
          <p:cNvSpPr>
            <a:spLocks noGrp="1"/>
          </p:cNvSpPr>
          <p:nvPr>
            <p:ph type="title"/>
          </p:nvPr>
        </p:nvSpPr>
        <p:spPr>
          <a:xfrm>
            <a:off x="777640" y="697817"/>
            <a:ext cx="3446486" cy="1627792"/>
          </a:xfrm>
        </p:spPr>
        <p:txBody>
          <a:bodyPr vert="horz" lIns="274320" tIns="182880" rIns="274320" bIns="182880" rtlCol="0" anchor="ctr" anchorCtr="1">
            <a:normAutofit/>
          </a:bodyPr>
          <a:lstStyle/>
          <a:p>
            <a:r>
              <a:rPr lang="en-US" sz="2600" dirty="0"/>
              <a:t>Occupational science</a:t>
            </a:r>
          </a:p>
        </p:txBody>
      </p:sp>
      <p:sp>
        <p:nvSpPr>
          <p:cNvPr id="5" name="Rectangle 4">
            <a:extLst>
              <a:ext uri="{FF2B5EF4-FFF2-40B4-BE49-F238E27FC236}">
                <a16:creationId xmlns:a16="http://schemas.microsoft.com/office/drawing/2014/main" id="{A05BF582-0C86-4606-8643-BDD2409BCA9F}"/>
              </a:ext>
            </a:extLst>
          </p:cNvPr>
          <p:cNvSpPr/>
          <p:nvPr/>
        </p:nvSpPr>
        <p:spPr>
          <a:xfrm>
            <a:off x="777640" y="3271647"/>
            <a:ext cx="3446486" cy="1938992"/>
          </a:xfrm>
          <a:prstGeom prst="rect">
            <a:avLst/>
          </a:prstGeom>
        </p:spPr>
        <p:txBody>
          <a:bodyPr wrap="square">
            <a:spAutoFit/>
          </a:bodyPr>
          <a:lstStyle/>
          <a:p>
            <a:pPr algn="ctr"/>
            <a:r>
              <a:rPr lang="en-US" sz="3000" dirty="0"/>
              <a:t>An occupation is any</a:t>
            </a:r>
            <a:r>
              <a:rPr lang="en-US" sz="3000" i="1" dirty="0"/>
              <a:t> meaningful</a:t>
            </a:r>
            <a:r>
              <a:rPr lang="en-US" sz="3000" dirty="0"/>
              <a:t> activity </a:t>
            </a:r>
          </a:p>
          <a:p>
            <a:pPr algn="ctr"/>
            <a:r>
              <a:rPr lang="en-US" sz="3000" dirty="0"/>
              <a:t>that “occupies” your time during the day! </a:t>
            </a:r>
          </a:p>
        </p:txBody>
      </p:sp>
      <p:sp>
        <p:nvSpPr>
          <p:cNvPr id="6" name="Rectangle 5">
            <a:extLst>
              <a:ext uri="{FF2B5EF4-FFF2-40B4-BE49-F238E27FC236}">
                <a16:creationId xmlns:a16="http://schemas.microsoft.com/office/drawing/2014/main" id="{39ED80AC-4896-4603-9814-E347231A589F}"/>
              </a:ext>
            </a:extLst>
          </p:cNvPr>
          <p:cNvSpPr/>
          <p:nvPr/>
        </p:nvSpPr>
        <p:spPr>
          <a:xfrm>
            <a:off x="6595116" y="1391853"/>
            <a:ext cx="4671974" cy="3631763"/>
          </a:xfrm>
          <a:prstGeom prst="rect">
            <a:avLst/>
          </a:prstGeom>
        </p:spPr>
        <p:txBody>
          <a:bodyPr wrap="square">
            <a:spAutoFit/>
          </a:bodyPr>
          <a:lstStyle/>
          <a:p>
            <a:pPr algn="ctr"/>
            <a:r>
              <a:rPr lang="en-US" sz="5000" dirty="0"/>
              <a:t>“How we spend our days is, of course, how we spend our lives.” </a:t>
            </a:r>
          </a:p>
          <a:p>
            <a:pPr algn="ctr"/>
            <a:r>
              <a:rPr lang="en-US" sz="3000" dirty="0"/>
              <a:t>-Annie Dillard</a:t>
            </a:r>
          </a:p>
        </p:txBody>
      </p:sp>
    </p:spTree>
    <p:extLst>
      <p:ext uri="{BB962C8B-B14F-4D97-AF65-F5344CB8AC3E}">
        <p14:creationId xmlns:p14="http://schemas.microsoft.com/office/powerpoint/2010/main" val="896882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78F95859-62C1-4BB0-8AEF-C2A6FB5008C7}"/>
              </a:ext>
            </a:extLst>
          </p:cNvPr>
          <p:cNvSpPr/>
          <p:nvPr/>
        </p:nvSpPr>
        <p:spPr>
          <a:xfrm>
            <a:off x="5691215" y="4289056"/>
            <a:ext cx="1340841" cy="124359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06D580-3F64-44A4-84D4-F937714770BD}"/>
              </a:ext>
            </a:extLst>
          </p:cNvPr>
          <p:cNvSpPr>
            <a:spLocks noGrp="1"/>
          </p:cNvSpPr>
          <p:nvPr>
            <p:ph type="title"/>
          </p:nvPr>
        </p:nvSpPr>
        <p:spPr>
          <a:xfrm>
            <a:off x="2464499" y="523629"/>
            <a:ext cx="7729728" cy="1188720"/>
          </a:xfrm>
        </p:spPr>
        <p:txBody>
          <a:bodyPr/>
          <a:lstStyle/>
          <a:p>
            <a:r>
              <a:rPr lang="en-US" dirty="0"/>
              <a:t>Occupational science</a:t>
            </a:r>
          </a:p>
        </p:txBody>
      </p:sp>
      <p:sp>
        <p:nvSpPr>
          <p:cNvPr id="3" name="Content Placeholder 2">
            <a:extLst>
              <a:ext uri="{FF2B5EF4-FFF2-40B4-BE49-F238E27FC236}">
                <a16:creationId xmlns:a16="http://schemas.microsoft.com/office/drawing/2014/main" id="{91159E0F-B3AF-407C-B756-C0FC9D51723E}"/>
              </a:ext>
            </a:extLst>
          </p:cNvPr>
          <p:cNvSpPr>
            <a:spLocks noGrp="1"/>
          </p:cNvSpPr>
          <p:nvPr>
            <p:ph idx="1"/>
          </p:nvPr>
        </p:nvSpPr>
        <p:spPr>
          <a:xfrm>
            <a:off x="1075261" y="1852737"/>
            <a:ext cx="10572750" cy="481673"/>
          </a:xfrm>
        </p:spPr>
        <p:txBody>
          <a:bodyPr>
            <a:normAutofit/>
          </a:bodyPr>
          <a:lstStyle/>
          <a:p>
            <a:pPr marL="0" indent="0" algn="ctr">
              <a:buNone/>
            </a:pPr>
            <a:r>
              <a:rPr lang="en-US" sz="2000" b="1" dirty="0"/>
              <a:t>Core beliefs</a:t>
            </a:r>
            <a:r>
              <a:rPr lang="en-US" sz="2000" dirty="0"/>
              <a:t>: Humans are complex systems in complex environments, engaged in complex activities</a:t>
            </a:r>
          </a:p>
        </p:txBody>
      </p:sp>
      <p:graphicFrame>
        <p:nvGraphicFramePr>
          <p:cNvPr id="4" name="Diagram 3">
            <a:extLst>
              <a:ext uri="{FF2B5EF4-FFF2-40B4-BE49-F238E27FC236}">
                <a16:creationId xmlns:a16="http://schemas.microsoft.com/office/drawing/2014/main" id="{245EB2C1-FC04-4492-B794-6B861D2ECDF3}"/>
              </a:ext>
            </a:extLst>
          </p:cNvPr>
          <p:cNvGraphicFramePr/>
          <p:nvPr/>
        </p:nvGraphicFramePr>
        <p:xfrm>
          <a:off x="2943473" y="2334410"/>
          <a:ext cx="6836323" cy="4234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64BDDBB8-A2E0-4A80-8CA4-7065005A6C22}"/>
              </a:ext>
            </a:extLst>
          </p:cNvPr>
          <p:cNvSpPr txBox="1"/>
          <p:nvPr/>
        </p:nvSpPr>
        <p:spPr>
          <a:xfrm>
            <a:off x="3065930" y="3754420"/>
            <a:ext cx="1764254" cy="430887"/>
          </a:xfrm>
          <a:prstGeom prst="rect">
            <a:avLst/>
          </a:prstGeom>
          <a:noFill/>
        </p:spPr>
        <p:txBody>
          <a:bodyPr wrap="square" rtlCol="0">
            <a:spAutoFit/>
          </a:bodyPr>
          <a:lstStyle/>
          <a:p>
            <a:pPr algn="ctr"/>
            <a:r>
              <a:rPr lang="en-US" sz="2200" dirty="0">
                <a:solidFill>
                  <a:schemeClr val="accent2">
                    <a:lumMod val="50000"/>
                  </a:schemeClr>
                </a:solidFill>
              </a:rPr>
              <a:t>Reciprocal</a:t>
            </a:r>
          </a:p>
        </p:txBody>
      </p:sp>
      <p:sp>
        <p:nvSpPr>
          <p:cNvPr id="6" name="TextBox 5">
            <a:extLst>
              <a:ext uri="{FF2B5EF4-FFF2-40B4-BE49-F238E27FC236}">
                <a16:creationId xmlns:a16="http://schemas.microsoft.com/office/drawing/2014/main" id="{433FF766-CCC5-44DD-8281-339159A7AAEA}"/>
              </a:ext>
            </a:extLst>
          </p:cNvPr>
          <p:cNvSpPr txBox="1"/>
          <p:nvPr/>
        </p:nvSpPr>
        <p:spPr>
          <a:xfrm>
            <a:off x="5848167" y="4695408"/>
            <a:ext cx="1026936" cy="430887"/>
          </a:xfrm>
          <a:prstGeom prst="rect">
            <a:avLst/>
          </a:prstGeom>
          <a:noFill/>
        </p:spPr>
        <p:txBody>
          <a:bodyPr wrap="square" rtlCol="0">
            <a:spAutoFit/>
          </a:bodyPr>
          <a:lstStyle/>
          <a:p>
            <a:pPr algn="ctr"/>
            <a:r>
              <a:rPr lang="en-US" sz="2200" dirty="0">
                <a:solidFill>
                  <a:schemeClr val="bg1"/>
                </a:solidFill>
              </a:rPr>
              <a:t>Health</a:t>
            </a:r>
          </a:p>
        </p:txBody>
      </p:sp>
      <p:sp>
        <p:nvSpPr>
          <p:cNvPr id="7" name="TextBox 6">
            <a:extLst>
              <a:ext uri="{FF2B5EF4-FFF2-40B4-BE49-F238E27FC236}">
                <a16:creationId xmlns:a16="http://schemas.microsoft.com/office/drawing/2014/main" id="{4A3E060A-9041-4729-9E36-F7749916DC20}"/>
              </a:ext>
            </a:extLst>
          </p:cNvPr>
          <p:cNvSpPr txBox="1"/>
          <p:nvPr/>
        </p:nvSpPr>
        <p:spPr>
          <a:xfrm>
            <a:off x="7802881" y="3754420"/>
            <a:ext cx="1764254" cy="430887"/>
          </a:xfrm>
          <a:prstGeom prst="rect">
            <a:avLst/>
          </a:prstGeom>
          <a:noFill/>
        </p:spPr>
        <p:txBody>
          <a:bodyPr wrap="square" rtlCol="0">
            <a:spAutoFit/>
          </a:bodyPr>
          <a:lstStyle/>
          <a:p>
            <a:pPr algn="ctr"/>
            <a:r>
              <a:rPr lang="en-US" sz="2200" dirty="0">
                <a:solidFill>
                  <a:schemeClr val="accent2">
                    <a:lumMod val="50000"/>
                  </a:schemeClr>
                </a:solidFill>
              </a:rPr>
              <a:t>Dynamic</a:t>
            </a:r>
          </a:p>
        </p:txBody>
      </p:sp>
    </p:spTree>
    <p:extLst>
      <p:ext uri="{BB962C8B-B14F-4D97-AF65-F5344CB8AC3E}">
        <p14:creationId xmlns:p14="http://schemas.microsoft.com/office/powerpoint/2010/main" val="331568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Graphic 18" descr="Footprint">
            <a:extLst>
              <a:ext uri="{FF2B5EF4-FFF2-40B4-BE49-F238E27FC236}">
                <a16:creationId xmlns:a16="http://schemas.microsoft.com/office/drawing/2014/main" id="{1F934967-2A24-4FEB-B1F1-6666BD51A5A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9004767">
            <a:off x="8175291" y="1427285"/>
            <a:ext cx="844343" cy="844343"/>
          </a:xfrm>
          <a:prstGeom prst="rect">
            <a:avLst/>
          </a:prstGeom>
        </p:spPr>
      </p:pic>
      <p:sp>
        <p:nvSpPr>
          <p:cNvPr id="2" name="Title 1">
            <a:extLst>
              <a:ext uri="{FF2B5EF4-FFF2-40B4-BE49-F238E27FC236}">
                <a16:creationId xmlns:a16="http://schemas.microsoft.com/office/drawing/2014/main" id="{AA06D580-3F64-44A4-84D4-F937714770BD}"/>
              </a:ext>
            </a:extLst>
          </p:cNvPr>
          <p:cNvSpPr>
            <a:spLocks noGrp="1"/>
          </p:cNvSpPr>
          <p:nvPr>
            <p:ph type="title"/>
          </p:nvPr>
        </p:nvSpPr>
        <p:spPr>
          <a:xfrm>
            <a:off x="4729655" y="523629"/>
            <a:ext cx="7220607" cy="1188720"/>
          </a:xfrm>
        </p:spPr>
        <p:txBody>
          <a:bodyPr>
            <a:normAutofit/>
          </a:bodyPr>
          <a:lstStyle/>
          <a:p>
            <a:r>
              <a:rPr lang="en-US" dirty="0"/>
              <a:t>Occupation: Health Engagement and management</a:t>
            </a:r>
          </a:p>
        </p:txBody>
      </p:sp>
      <p:sp>
        <p:nvSpPr>
          <p:cNvPr id="3" name="Content Placeholder 2">
            <a:extLst>
              <a:ext uri="{FF2B5EF4-FFF2-40B4-BE49-F238E27FC236}">
                <a16:creationId xmlns:a16="http://schemas.microsoft.com/office/drawing/2014/main" id="{91159E0F-B3AF-407C-B756-C0FC9D51723E}"/>
              </a:ext>
            </a:extLst>
          </p:cNvPr>
          <p:cNvSpPr>
            <a:spLocks noGrp="1"/>
          </p:cNvSpPr>
          <p:nvPr>
            <p:ph idx="1"/>
          </p:nvPr>
        </p:nvSpPr>
        <p:spPr>
          <a:xfrm>
            <a:off x="4782207" y="1986565"/>
            <a:ext cx="6142605" cy="4624749"/>
          </a:xfrm>
        </p:spPr>
        <p:txBody>
          <a:bodyPr>
            <a:normAutofit/>
          </a:bodyPr>
          <a:lstStyle/>
          <a:p>
            <a:pPr marL="0" indent="0">
              <a:buNone/>
            </a:pPr>
            <a:r>
              <a:rPr lang="en-US" sz="2200" dirty="0"/>
              <a:t>Scheduling appointments</a:t>
            </a:r>
          </a:p>
          <a:p>
            <a:pPr marL="0" indent="0">
              <a:buNone/>
            </a:pPr>
            <a:r>
              <a:rPr lang="en-US" sz="2200" dirty="0"/>
              <a:t>Keeping track of appointments</a:t>
            </a:r>
          </a:p>
          <a:p>
            <a:pPr marL="0" indent="0">
              <a:buNone/>
            </a:pPr>
            <a:r>
              <a:rPr lang="en-US" sz="2200" dirty="0"/>
              <a:t>Getting to those appointments on time</a:t>
            </a:r>
          </a:p>
          <a:p>
            <a:pPr marL="0" indent="0">
              <a:buNone/>
            </a:pPr>
            <a:r>
              <a:rPr lang="en-US" sz="2200" dirty="0"/>
              <a:t>Listening to what your doctor tells you</a:t>
            </a:r>
          </a:p>
          <a:p>
            <a:pPr marL="0" indent="0">
              <a:buNone/>
            </a:pPr>
            <a:r>
              <a:rPr lang="en-US" sz="2200" dirty="0"/>
              <a:t>Asking clarifying questions</a:t>
            </a:r>
          </a:p>
          <a:p>
            <a:pPr marL="0" indent="0">
              <a:buNone/>
            </a:pPr>
            <a:r>
              <a:rPr lang="en-US" sz="2200" dirty="0"/>
              <a:t>Writing things down</a:t>
            </a:r>
          </a:p>
          <a:p>
            <a:pPr marL="0" indent="0">
              <a:buNone/>
            </a:pPr>
            <a:r>
              <a:rPr lang="en-US" sz="2200" dirty="0"/>
              <a:t>Following up on referrals</a:t>
            </a:r>
          </a:p>
          <a:p>
            <a:pPr marL="0" indent="0">
              <a:buNone/>
            </a:pPr>
            <a:r>
              <a:rPr lang="en-US" sz="2200" dirty="0"/>
              <a:t>Making follow up appointments</a:t>
            </a:r>
          </a:p>
          <a:p>
            <a:pPr marL="0" indent="0">
              <a:buNone/>
            </a:pPr>
            <a:r>
              <a:rPr lang="en-US" sz="2200" dirty="0"/>
              <a:t>Finding community resources</a:t>
            </a:r>
          </a:p>
        </p:txBody>
      </p:sp>
      <p:sp>
        <p:nvSpPr>
          <p:cNvPr id="15" name="Rectangle 14">
            <a:extLst>
              <a:ext uri="{FF2B5EF4-FFF2-40B4-BE49-F238E27FC236}">
                <a16:creationId xmlns:a16="http://schemas.microsoft.com/office/drawing/2014/main" id="{82E3FD0F-70EE-4F74-91A2-EA79228F7E2B}"/>
              </a:ext>
            </a:extLst>
          </p:cNvPr>
          <p:cNvSpPr/>
          <p:nvPr/>
        </p:nvSpPr>
        <p:spPr>
          <a:xfrm>
            <a:off x="1" y="0"/>
            <a:ext cx="4493172" cy="6858000"/>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Footprint">
            <a:extLst>
              <a:ext uri="{FF2B5EF4-FFF2-40B4-BE49-F238E27FC236}">
                <a16:creationId xmlns:a16="http://schemas.microsoft.com/office/drawing/2014/main" id="{E5A45B26-ADD6-4491-A7B6-07891F22236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2703597">
            <a:off x="10200842" y="5558096"/>
            <a:ext cx="886385" cy="886385"/>
          </a:xfrm>
          <a:prstGeom prst="rect">
            <a:avLst/>
          </a:prstGeom>
        </p:spPr>
      </p:pic>
      <p:pic>
        <p:nvPicPr>
          <p:cNvPr id="17" name="Graphic 16" descr="Footprint">
            <a:extLst>
              <a:ext uri="{FF2B5EF4-FFF2-40B4-BE49-F238E27FC236}">
                <a16:creationId xmlns:a16="http://schemas.microsoft.com/office/drawing/2014/main" id="{0A5D741D-1939-427B-B785-ED1C5E2862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1716370">
            <a:off x="10544095" y="4643031"/>
            <a:ext cx="791810" cy="791810"/>
          </a:xfrm>
          <a:prstGeom prst="rect">
            <a:avLst/>
          </a:prstGeom>
        </p:spPr>
      </p:pic>
      <p:pic>
        <p:nvPicPr>
          <p:cNvPr id="18" name="Graphic 17" descr="Footprint">
            <a:extLst>
              <a:ext uri="{FF2B5EF4-FFF2-40B4-BE49-F238E27FC236}">
                <a16:creationId xmlns:a16="http://schemas.microsoft.com/office/drawing/2014/main" id="{55FB3E6B-EA32-42BC-9716-B30E72B7CB9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146393">
            <a:off x="10507167" y="3664729"/>
            <a:ext cx="818067" cy="818067"/>
          </a:xfrm>
          <a:prstGeom prst="rect">
            <a:avLst/>
          </a:prstGeom>
        </p:spPr>
      </p:pic>
      <p:pic>
        <p:nvPicPr>
          <p:cNvPr id="20" name="Graphic 19" descr="Footprint">
            <a:extLst>
              <a:ext uri="{FF2B5EF4-FFF2-40B4-BE49-F238E27FC236}">
                <a16:creationId xmlns:a16="http://schemas.microsoft.com/office/drawing/2014/main" id="{D7DC15FC-7585-4676-83F1-2661EEE821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6813483">
            <a:off x="8944036" y="2055566"/>
            <a:ext cx="844343" cy="844343"/>
          </a:xfrm>
          <a:prstGeom prst="rect">
            <a:avLst/>
          </a:prstGeom>
        </p:spPr>
      </p:pic>
      <p:pic>
        <p:nvPicPr>
          <p:cNvPr id="21" name="Graphic 20" descr="Footprint">
            <a:extLst>
              <a:ext uri="{FF2B5EF4-FFF2-40B4-BE49-F238E27FC236}">
                <a16:creationId xmlns:a16="http://schemas.microsoft.com/office/drawing/2014/main" id="{63BAA121-A899-4C1F-BE1F-937AF31411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8698263">
            <a:off x="9914617" y="2635373"/>
            <a:ext cx="844344" cy="844344"/>
          </a:xfrm>
          <a:prstGeom prst="rect">
            <a:avLst/>
          </a:prstGeom>
        </p:spPr>
      </p:pic>
      <p:pic>
        <p:nvPicPr>
          <p:cNvPr id="22" name="Graphic 21" descr="Footprint">
            <a:extLst>
              <a:ext uri="{FF2B5EF4-FFF2-40B4-BE49-F238E27FC236}">
                <a16:creationId xmlns:a16="http://schemas.microsoft.com/office/drawing/2014/main" id="{9640E10A-1DA9-43A5-AD70-12251DA9612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544045">
            <a:off x="9893598" y="6401236"/>
            <a:ext cx="886385" cy="886385"/>
          </a:xfrm>
          <a:prstGeom prst="rect">
            <a:avLst/>
          </a:prstGeom>
        </p:spPr>
      </p:pic>
      <p:pic>
        <p:nvPicPr>
          <p:cNvPr id="24" name="Graphic 23" descr="Man and Woman">
            <a:extLst>
              <a:ext uri="{FF2B5EF4-FFF2-40B4-BE49-F238E27FC236}">
                <a16:creationId xmlns:a16="http://schemas.microsoft.com/office/drawing/2014/main" id="{AA3F876E-2E48-4F0D-983B-96805E60D1B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61159" y="1471286"/>
            <a:ext cx="4348566" cy="4348566"/>
          </a:xfrm>
          <a:prstGeom prst="rect">
            <a:avLst/>
          </a:prstGeom>
        </p:spPr>
      </p:pic>
    </p:spTree>
    <p:extLst>
      <p:ext uri="{BB962C8B-B14F-4D97-AF65-F5344CB8AC3E}">
        <p14:creationId xmlns:p14="http://schemas.microsoft.com/office/powerpoint/2010/main" val="320810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7106329-B7BD-4978-BFEC-0B76A2933281}"/>
              </a:ext>
            </a:extLst>
          </p:cNvPr>
          <p:cNvSpPr/>
          <p:nvPr/>
        </p:nvSpPr>
        <p:spPr>
          <a:xfrm>
            <a:off x="-182880" y="0"/>
            <a:ext cx="530352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06D580-3F64-44A4-84D4-F937714770BD}"/>
              </a:ext>
            </a:extLst>
          </p:cNvPr>
          <p:cNvSpPr>
            <a:spLocks noGrp="1"/>
          </p:cNvSpPr>
          <p:nvPr>
            <p:ph type="title"/>
          </p:nvPr>
        </p:nvSpPr>
        <p:spPr>
          <a:xfrm>
            <a:off x="777640" y="697817"/>
            <a:ext cx="3446486" cy="1627792"/>
          </a:xfrm>
        </p:spPr>
        <p:txBody>
          <a:bodyPr vert="horz" lIns="274320" tIns="182880" rIns="274320" bIns="182880" rtlCol="0" anchor="ctr" anchorCtr="1">
            <a:normAutofit/>
          </a:bodyPr>
          <a:lstStyle/>
          <a:p>
            <a:r>
              <a:rPr lang="en-US" sz="2600" dirty="0"/>
              <a:t>Occupational science</a:t>
            </a:r>
          </a:p>
        </p:txBody>
      </p:sp>
      <p:sp>
        <p:nvSpPr>
          <p:cNvPr id="5" name="Rectangle 4">
            <a:extLst>
              <a:ext uri="{FF2B5EF4-FFF2-40B4-BE49-F238E27FC236}">
                <a16:creationId xmlns:a16="http://schemas.microsoft.com/office/drawing/2014/main" id="{A05BF582-0C86-4606-8643-BDD2409BCA9F}"/>
              </a:ext>
            </a:extLst>
          </p:cNvPr>
          <p:cNvSpPr/>
          <p:nvPr/>
        </p:nvSpPr>
        <p:spPr>
          <a:xfrm>
            <a:off x="777640" y="3271647"/>
            <a:ext cx="3446486" cy="1015663"/>
          </a:xfrm>
          <a:prstGeom prst="rect">
            <a:avLst/>
          </a:prstGeom>
        </p:spPr>
        <p:txBody>
          <a:bodyPr wrap="square">
            <a:spAutoFit/>
          </a:bodyPr>
          <a:lstStyle/>
          <a:p>
            <a:pPr algn="ctr"/>
            <a:r>
              <a:rPr lang="en-US" sz="3000" dirty="0"/>
              <a:t>People need to “do” in order to learn</a:t>
            </a:r>
          </a:p>
        </p:txBody>
      </p:sp>
      <p:sp>
        <p:nvSpPr>
          <p:cNvPr id="6" name="Rectangle 5">
            <a:extLst>
              <a:ext uri="{FF2B5EF4-FFF2-40B4-BE49-F238E27FC236}">
                <a16:creationId xmlns:a16="http://schemas.microsoft.com/office/drawing/2014/main" id="{39ED80AC-4896-4603-9814-E347231A589F}"/>
              </a:ext>
            </a:extLst>
          </p:cNvPr>
          <p:cNvSpPr/>
          <p:nvPr/>
        </p:nvSpPr>
        <p:spPr>
          <a:xfrm>
            <a:off x="5412826" y="1086700"/>
            <a:ext cx="6432333" cy="3939540"/>
          </a:xfrm>
          <a:prstGeom prst="rect">
            <a:avLst/>
          </a:prstGeom>
        </p:spPr>
        <p:txBody>
          <a:bodyPr wrap="square">
            <a:spAutoFit/>
          </a:bodyPr>
          <a:lstStyle/>
          <a:p>
            <a:pPr algn="ctr"/>
            <a:r>
              <a:rPr lang="en-US" sz="5000" dirty="0"/>
              <a:t>Interventions must prioritize “doing” and practice in addition to teaching.  Skills must become HABITS.</a:t>
            </a:r>
          </a:p>
        </p:txBody>
      </p:sp>
    </p:spTree>
    <p:extLst>
      <p:ext uri="{BB962C8B-B14F-4D97-AF65-F5344CB8AC3E}">
        <p14:creationId xmlns:p14="http://schemas.microsoft.com/office/powerpoint/2010/main" val="23934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Footprint">
            <a:extLst>
              <a:ext uri="{FF2B5EF4-FFF2-40B4-BE49-F238E27FC236}">
                <a16:creationId xmlns:a16="http://schemas.microsoft.com/office/drawing/2014/main" id="{6B7F68F2-5A1C-4184-BA37-0ACA0E5B54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9004767">
            <a:off x="9566727" y="366453"/>
            <a:ext cx="844343" cy="844343"/>
          </a:xfrm>
          <a:prstGeom prst="rect">
            <a:avLst/>
          </a:prstGeom>
        </p:spPr>
      </p:pic>
      <p:sp>
        <p:nvSpPr>
          <p:cNvPr id="2" name="Title 1">
            <a:extLst>
              <a:ext uri="{FF2B5EF4-FFF2-40B4-BE49-F238E27FC236}">
                <a16:creationId xmlns:a16="http://schemas.microsoft.com/office/drawing/2014/main" id="{80C1C17D-C85F-45D2-A4FF-22AB4C23F2BE}"/>
              </a:ext>
            </a:extLst>
          </p:cNvPr>
          <p:cNvSpPr>
            <a:spLocks noGrp="1"/>
          </p:cNvSpPr>
          <p:nvPr>
            <p:ph type="title"/>
          </p:nvPr>
        </p:nvSpPr>
        <p:spPr>
          <a:xfrm>
            <a:off x="820162" y="321016"/>
            <a:ext cx="10618151" cy="1555728"/>
          </a:xfrm>
        </p:spPr>
        <p:txBody>
          <a:bodyPr>
            <a:normAutofit/>
          </a:bodyPr>
          <a:lstStyle/>
          <a:p>
            <a:r>
              <a:rPr lang="en-US" b="1" dirty="0"/>
              <a:t>P-5 PATH </a:t>
            </a:r>
            <a:br>
              <a:rPr lang="en-US" dirty="0"/>
            </a:br>
            <a:r>
              <a:rPr lang="en-US" dirty="0"/>
              <a:t>Prenatal to 5 years, </a:t>
            </a:r>
            <a:br>
              <a:rPr lang="en-US" dirty="0"/>
            </a:br>
            <a:r>
              <a:rPr lang="en-US" dirty="0"/>
              <a:t>Patient Activation Towards Health</a:t>
            </a:r>
          </a:p>
        </p:txBody>
      </p:sp>
      <p:pic>
        <p:nvPicPr>
          <p:cNvPr id="11" name="Picture 10" descr="A screenshot of a cell phone&#10;&#10;Description automatically generated">
            <a:extLst>
              <a:ext uri="{FF2B5EF4-FFF2-40B4-BE49-F238E27FC236}">
                <a16:creationId xmlns:a16="http://schemas.microsoft.com/office/drawing/2014/main" id="{29281038-8624-4EF2-86EC-B285DCAB9E33}"/>
              </a:ext>
            </a:extLst>
          </p:cNvPr>
          <p:cNvPicPr>
            <a:picLocks noChangeAspect="1"/>
          </p:cNvPicPr>
          <p:nvPr/>
        </p:nvPicPr>
        <p:blipFill>
          <a:blip r:embed="rId5"/>
          <a:stretch>
            <a:fillRect/>
          </a:stretch>
        </p:blipFill>
        <p:spPr>
          <a:xfrm>
            <a:off x="820162" y="1876744"/>
            <a:ext cx="10742438" cy="4286250"/>
          </a:xfrm>
          <a:prstGeom prst="rect">
            <a:avLst/>
          </a:prstGeom>
        </p:spPr>
      </p:pic>
      <p:sp>
        <p:nvSpPr>
          <p:cNvPr id="12" name="TextBox 11">
            <a:extLst>
              <a:ext uri="{FF2B5EF4-FFF2-40B4-BE49-F238E27FC236}">
                <a16:creationId xmlns:a16="http://schemas.microsoft.com/office/drawing/2014/main" id="{22D2314A-1AD1-4700-881F-ED8B5E6754FC}"/>
              </a:ext>
            </a:extLst>
          </p:cNvPr>
          <p:cNvSpPr txBox="1"/>
          <p:nvPr/>
        </p:nvSpPr>
        <p:spPr>
          <a:xfrm>
            <a:off x="820162" y="6018415"/>
            <a:ext cx="2837438" cy="369332"/>
          </a:xfrm>
          <a:prstGeom prst="rect">
            <a:avLst/>
          </a:prstGeom>
          <a:noFill/>
        </p:spPr>
        <p:txBody>
          <a:bodyPr wrap="square" rtlCol="0">
            <a:spAutoFit/>
          </a:bodyPr>
          <a:lstStyle/>
          <a:p>
            <a:r>
              <a:rPr lang="en-US" dirty="0"/>
              <a:t>cdc.gov</a:t>
            </a:r>
          </a:p>
        </p:txBody>
      </p:sp>
    </p:spTree>
    <p:extLst>
      <p:ext uri="{BB962C8B-B14F-4D97-AF65-F5344CB8AC3E}">
        <p14:creationId xmlns:p14="http://schemas.microsoft.com/office/powerpoint/2010/main" val="424298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Footprint">
            <a:extLst>
              <a:ext uri="{FF2B5EF4-FFF2-40B4-BE49-F238E27FC236}">
                <a16:creationId xmlns:a16="http://schemas.microsoft.com/office/drawing/2014/main" id="{6B7F68F2-5A1C-4184-BA37-0ACA0E5B54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9004767">
            <a:off x="9566727" y="366453"/>
            <a:ext cx="844343" cy="844343"/>
          </a:xfrm>
          <a:prstGeom prst="rect">
            <a:avLst/>
          </a:prstGeom>
        </p:spPr>
      </p:pic>
      <p:sp>
        <p:nvSpPr>
          <p:cNvPr id="2" name="Title 1">
            <a:extLst>
              <a:ext uri="{FF2B5EF4-FFF2-40B4-BE49-F238E27FC236}">
                <a16:creationId xmlns:a16="http://schemas.microsoft.com/office/drawing/2014/main" id="{80C1C17D-C85F-45D2-A4FF-22AB4C23F2BE}"/>
              </a:ext>
            </a:extLst>
          </p:cNvPr>
          <p:cNvSpPr>
            <a:spLocks noGrp="1"/>
          </p:cNvSpPr>
          <p:nvPr>
            <p:ph type="title"/>
          </p:nvPr>
        </p:nvSpPr>
        <p:spPr>
          <a:xfrm>
            <a:off x="931025" y="321016"/>
            <a:ext cx="10390910" cy="1446854"/>
          </a:xfrm>
        </p:spPr>
        <p:txBody>
          <a:bodyPr>
            <a:noAutofit/>
          </a:bodyPr>
          <a:lstStyle/>
          <a:p>
            <a:r>
              <a:rPr lang="en-US" b="1" dirty="0"/>
              <a:t>P-5 PATH </a:t>
            </a:r>
            <a:br>
              <a:rPr lang="en-US" dirty="0"/>
            </a:br>
            <a:r>
              <a:rPr lang="en-US" dirty="0"/>
              <a:t>Prenatal to 5 years, </a:t>
            </a:r>
            <a:br>
              <a:rPr lang="en-US" dirty="0"/>
            </a:br>
            <a:r>
              <a:rPr lang="en-US" dirty="0"/>
              <a:t>Patient Activation Towards Health</a:t>
            </a:r>
          </a:p>
        </p:txBody>
      </p:sp>
      <p:pic>
        <p:nvPicPr>
          <p:cNvPr id="5" name="Picture 4" descr="A screenshot of a cell phone&#10;&#10;Description automatically generated">
            <a:extLst>
              <a:ext uri="{FF2B5EF4-FFF2-40B4-BE49-F238E27FC236}">
                <a16:creationId xmlns:a16="http://schemas.microsoft.com/office/drawing/2014/main" id="{13571F5F-56A8-480F-9A9F-42F36068F0B5}"/>
              </a:ext>
            </a:extLst>
          </p:cNvPr>
          <p:cNvPicPr>
            <a:picLocks noChangeAspect="1"/>
          </p:cNvPicPr>
          <p:nvPr/>
        </p:nvPicPr>
        <p:blipFill>
          <a:blip r:embed="rId5"/>
          <a:stretch>
            <a:fillRect/>
          </a:stretch>
        </p:blipFill>
        <p:spPr>
          <a:xfrm>
            <a:off x="1496291" y="1876744"/>
            <a:ext cx="9277004" cy="4497060"/>
          </a:xfrm>
          <a:prstGeom prst="rect">
            <a:avLst/>
          </a:prstGeom>
        </p:spPr>
      </p:pic>
      <p:sp>
        <p:nvSpPr>
          <p:cNvPr id="7" name="TextBox 6">
            <a:extLst>
              <a:ext uri="{FF2B5EF4-FFF2-40B4-BE49-F238E27FC236}">
                <a16:creationId xmlns:a16="http://schemas.microsoft.com/office/drawing/2014/main" id="{18D8073D-0F1B-430E-9057-8EDE1C92A858}"/>
              </a:ext>
            </a:extLst>
          </p:cNvPr>
          <p:cNvSpPr txBox="1"/>
          <p:nvPr/>
        </p:nvSpPr>
        <p:spPr>
          <a:xfrm>
            <a:off x="1496291" y="6190532"/>
            <a:ext cx="2837438" cy="369332"/>
          </a:xfrm>
          <a:prstGeom prst="rect">
            <a:avLst/>
          </a:prstGeom>
          <a:noFill/>
        </p:spPr>
        <p:txBody>
          <a:bodyPr wrap="square" rtlCol="0">
            <a:spAutoFit/>
          </a:bodyPr>
          <a:lstStyle/>
          <a:p>
            <a:r>
              <a:rPr lang="en-US" dirty="0"/>
              <a:t>cdc.gov</a:t>
            </a:r>
          </a:p>
        </p:txBody>
      </p:sp>
    </p:spTree>
    <p:extLst>
      <p:ext uri="{BB962C8B-B14F-4D97-AF65-F5344CB8AC3E}">
        <p14:creationId xmlns:p14="http://schemas.microsoft.com/office/powerpoint/2010/main" val="157453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631470-38D7-4B3B-B6C3-E30C92D1D4C8}"/>
              </a:ext>
            </a:extLst>
          </p:cNvPr>
          <p:cNvSpPr/>
          <p:nvPr/>
        </p:nvSpPr>
        <p:spPr>
          <a:xfrm>
            <a:off x="0" y="0"/>
            <a:ext cx="5735782"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Umbrella">
            <a:extLst>
              <a:ext uri="{FF2B5EF4-FFF2-40B4-BE49-F238E27FC236}">
                <a16:creationId xmlns:a16="http://schemas.microsoft.com/office/drawing/2014/main" id="{B077937A-8637-44A2-93B5-5C3031D6D29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953" y="83127"/>
            <a:ext cx="5480329" cy="6400800"/>
          </a:xfrm>
          <a:prstGeom prst="rect">
            <a:avLst/>
          </a:prstGeom>
        </p:spPr>
      </p:pic>
      <p:sp>
        <p:nvSpPr>
          <p:cNvPr id="7" name="Oval 6">
            <a:extLst>
              <a:ext uri="{FF2B5EF4-FFF2-40B4-BE49-F238E27FC236}">
                <a16:creationId xmlns:a16="http://schemas.microsoft.com/office/drawing/2014/main" id="{151A65DD-310F-42C6-80CB-09D3EF343726}"/>
              </a:ext>
            </a:extLst>
          </p:cNvPr>
          <p:cNvSpPr/>
          <p:nvPr/>
        </p:nvSpPr>
        <p:spPr>
          <a:xfrm>
            <a:off x="6160803" y="1215737"/>
            <a:ext cx="5092552" cy="5112327"/>
          </a:xfrm>
          <a:prstGeom prst="ellipse">
            <a:avLst/>
          </a:prstGeom>
          <a:solidFill>
            <a:schemeClr val="accent2"/>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986F77A3-FD90-446B-AB44-EB3AF49EBE83}"/>
              </a:ext>
            </a:extLst>
          </p:cNvPr>
          <p:cNvSpPr/>
          <p:nvPr/>
        </p:nvSpPr>
        <p:spPr>
          <a:xfrm>
            <a:off x="7143845" y="1392383"/>
            <a:ext cx="4077619" cy="4743491"/>
          </a:xfrm>
          <a:prstGeom prst="ellipse">
            <a:avLst/>
          </a:prstGeom>
          <a:solidFill>
            <a:schemeClr val="accent2">
              <a:lumMod val="75000"/>
              <a:alpha val="50000"/>
            </a:schemeClr>
          </a:solidFill>
          <a:ln w="19050">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4E66EC6B-F5C0-432C-8862-5FA6A8AB9F5E}"/>
              </a:ext>
            </a:extLst>
          </p:cNvPr>
          <p:cNvSpPr/>
          <p:nvPr/>
        </p:nvSpPr>
        <p:spPr>
          <a:xfrm>
            <a:off x="6191975" y="1381995"/>
            <a:ext cx="4077619" cy="4743490"/>
          </a:xfrm>
          <a:prstGeom prst="ellipse">
            <a:avLst/>
          </a:prstGeom>
          <a:solidFill>
            <a:schemeClr val="accent2">
              <a:lumMod val="75000"/>
              <a:alpha val="50000"/>
            </a:schemeClr>
          </a:solidFill>
          <a:ln w="19050">
            <a:solidFill>
              <a:schemeClr val="tx1">
                <a:lumMod val="65000"/>
                <a:lumOff val="35000"/>
                <a:alpha val="50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Home">
            <a:extLst>
              <a:ext uri="{FF2B5EF4-FFF2-40B4-BE49-F238E27FC236}">
                <a16:creationId xmlns:a16="http://schemas.microsoft.com/office/drawing/2014/main" id="{301A42B2-A62B-49DD-86B2-C614FF86591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499580" y="2283262"/>
            <a:ext cx="2589190" cy="2589190"/>
          </a:xfrm>
          <a:prstGeom prst="rect">
            <a:avLst/>
          </a:prstGeom>
        </p:spPr>
      </p:pic>
      <p:sp>
        <p:nvSpPr>
          <p:cNvPr id="14" name="TextBox 13">
            <a:extLst>
              <a:ext uri="{FF2B5EF4-FFF2-40B4-BE49-F238E27FC236}">
                <a16:creationId xmlns:a16="http://schemas.microsoft.com/office/drawing/2014/main" id="{80595036-408D-4471-A30D-F4761758AFC5}"/>
              </a:ext>
            </a:extLst>
          </p:cNvPr>
          <p:cNvSpPr txBox="1"/>
          <p:nvPr/>
        </p:nvSpPr>
        <p:spPr>
          <a:xfrm>
            <a:off x="7450837" y="2031226"/>
            <a:ext cx="2512081" cy="400110"/>
          </a:xfrm>
          <a:prstGeom prst="rect">
            <a:avLst/>
          </a:prstGeom>
          <a:noFill/>
        </p:spPr>
        <p:txBody>
          <a:bodyPr wrap="square" rtlCol="0">
            <a:spAutoFit/>
          </a:bodyPr>
          <a:lstStyle/>
          <a:p>
            <a:pPr algn="ctr"/>
            <a:r>
              <a:rPr lang="en-US" sz="2000" dirty="0"/>
              <a:t>Trauma informed</a:t>
            </a:r>
          </a:p>
        </p:txBody>
      </p:sp>
      <p:sp>
        <p:nvSpPr>
          <p:cNvPr id="16" name="TextBox 15">
            <a:extLst>
              <a:ext uri="{FF2B5EF4-FFF2-40B4-BE49-F238E27FC236}">
                <a16:creationId xmlns:a16="http://schemas.microsoft.com/office/drawing/2014/main" id="{AE0F5106-0BAC-4C78-A0A1-6E762C88844F}"/>
              </a:ext>
            </a:extLst>
          </p:cNvPr>
          <p:cNvSpPr txBox="1"/>
          <p:nvPr/>
        </p:nvSpPr>
        <p:spPr>
          <a:xfrm>
            <a:off x="7555022" y="4889140"/>
            <a:ext cx="2408097" cy="400110"/>
          </a:xfrm>
          <a:prstGeom prst="rect">
            <a:avLst/>
          </a:prstGeom>
          <a:noFill/>
        </p:spPr>
        <p:txBody>
          <a:bodyPr wrap="square" rtlCol="0">
            <a:spAutoFit/>
          </a:bodyPr>
          <a:lstStyle/>
          <a:p>
            <a:pPr algn="ctr"/>
            <a:r>
              <a:rPr lang="en-US" sz="2000" dirty="0"/>
              <a:t>Strengths-based</a:t>
            </a:r>
          </a:p>
        </p:txBody>
      </p:sp>
      <p:sp>
        <p:nvSpPr>
          <p:cNvPr id="13" name="TextBox 12">
            <a:extLst>
              <a:ext uri="{FF2B5EF4-FFF2-40B4-BE49-F238E27FC236}">
                <a16:creationId xmlns:a16="http://schemas.microsoft.com/office/drawing/2014/main" id="{3A55786A-8004-4E37-B7AF-A70C948D954C}"/>
              </a:ext>
            </a:extLst>
          </p:cNvPr>
          <p:cNvSpPr txBox="1"/>
          <p:nvPr/>
        </p:nvSpPr>
        <p:spPr>
          <a:xfrm>
            <a:off x="594282" y="1768581"/>
            <a:ext cx="4669670" cy="3970318"/>
          </a:xfrm>
          <a:prstGeom prst="rect">
            <a:avLst/>
          </a:prstGeom>
          <a:noFill/>
        </p:spPr>
        <p:txBody>
          <a:bodyPr wrap="square" rtlCol="0">
            <a:spAutoFit/>
          </a:bodyPr>
          <a:lstStyle/>
          <a:p>
            <a:pPr algn="ctr"/>
            <a:r>
              <a:rPr lang="en-US" sz="2800" dirty="0">
                <a:solidFill>
                  <a:schemeClr val="bg1"/>
                </a:solidFill>
              </a:rPr>
              <a:t>P-5 PATH CORE PRINCIPLES</a:t>
            </a:r>
          </a:p>
          <a:p>
            <a:pPr algn="ctr"/>
            <a:endParaRPr lang="en-US" sz="2800" dirty="0">
              <a:solidFill>
                <a:schemeClr val="bg1"/>
              </a:solidFill>
            </a:endParaRPr>
          </a:p>
          <a:p>
            <a:pPr algn="ctr"/>
            <a:r>
              <a:rPr lang="en-US" sz="2800" dirty="0">
                <a:solidFill>
                  <a:schemeClr val="bg1"/>
                </a:solidFill>
              </a:rPr>
              <a:t>Trauma Informed Care</a:t>
            </a:r>
          </a:p>
          <a:p>
            <a:pPr algn="ctr"/>
            <a:r>
              <a:rPr lang="en-US" sz="2800" dirty="0">
                <a:solidFill>
                  <a:schemeClr val="bg1"/>
                </a:solidFill>
              </a:rPr>
              <a:t>Self-regulation</a:t>
            </a:r>
          </a:p>
          <a:p>
            <a:pPr algn="ctr"/>
            <a:r>
              <a:rPr lang="en-US" sz="2800" dirty="0">
                <a:solidFill>
                  <a:schemeClr val="bg1"/>
                </a:solidFill>
              </a:rPr>
              <a:t> </a:t>
            </a:r>
          </a:p>
          <a:p>
            <a:pPr algn="ctr"/>
            <a:r>
              <a:rPr lang="en-US" sz="2800" dirty="0">
                <a:solidFill>
                  <a:schemeClr val="bg1"/>
                </a:solidFill>
              </a:rPr>
              <a:t>Patient Activation</a:t>
            </a:r>
          </a:p>
          <a:p>
            <a:pPr algn="ctr"/>
            <a:endParaRPr lang="en-US" sz="2800" dirty="0">
              <a:solidFill>
                <a:schemeClr val="bg1"/>
              </a:solidFill>
            </a:endParaRPr>
          </a:p>
          <a:p>
            <a:pPr algn="ctr"/>
            <a:r>
              <a:rPr lang="en-US" sz="2800" dirty="0">
                <a:solidFill>
                  <a:schemeClr val="bg1"/>
                </a:solidFill>
              </a:rPr>
              <a:t>Occupational Science</a:t>
            </a:r>
          </a:p>
          <a:p>
            <a:pPr algn="ctr"/>
            <a:endParaRPr lang="en-US" sz="2800" dirty="0">
              <a:solidFill>
                <a:schemeClr val="bg1"/>
              </a:solidFill>
            </a:endParaRPr>
          </a:p>
        </p:txBody>
      </p:sp>
    </p:spTree>
    <p:extLst>
      <p:ext uri="{BB962C8B-B14F-4D97-AF65-F5344CB8AC3E}">
        <p14:creationId xmlns:p14="http://schemas.microsoft.com/office/powerpoint/2010/main" val="55594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4B69-1B91-4B65-80B4-79835DF1B298}"/>
              </a:ext>
            </a:extLst>
          </p:cNvPr>
          <p:cNvSpPr>
            <a:spLocks noGrp="1"/>
          </p:cNvSpPr>
          <p:nvPr>
            <p:ph type="title"/>
          </p:nvPr>
        </p:nvSpPr>
        <p:spPr>
          <a:xfrm>
            <a:off x="2231136" y="367440"/>
            <a:ext cx="7729728" cy="848296"/>
          </a:xfrm>
        </p:spPr>
        <p:txBody>
          <a:bodyPr>
            <a:normAutofit/>
          </a:bodyPr>
          <a:lstStyle/>
          <a:p>
            <a:r>
              <a:rPr lang="en-US" sz="3000" dirty="0"/>
              <a:t>Trauma informed Care</a:t>
            </a:r>
          </a:p>
        </p:txBody>
      </p:sp>
      <p:sp>
        <p:nvSpPr>
          <p:cNvPr id="4" name="Rectangle 3">
            <a:extLst>
              <a:ext uri="{FF2B5EF4-FFF2-40B4-BE49-F238E27FC236}">
                <a16:creationId xmlns:a16="http://schemas.microsoft.com/office/drawing/2014/main" id="{E78F4E74-4D2A-452C-8F13-1D11A1817842}"/>
              </a:ext>
            </a:extLst>
          </p:cNvPr>
          <p:cNvSpPr/>
          <p:nvPr/>
        </p:nvSpPr>
        <p:spPr>
          <a:xfrm>
            <a:off x="1433512" y="2270302"/>
            <a:ext cx="9324975" cy="1015663"/>
          </a:xfrm>
          <a:prstGeom prst="rect">
            <a:avLst/>
          </a:prstGeom>
        </p:spPr>
        <p:txBody>
          <a:bodyPr wrap="square">
            <a:spAutoFit/>
          </a:bodyPr>
          <a:lstStyle/>
          <a:p>
            <a:pPr algn="ctr"/>
            <a:r>
              <a:rPr lang="en-US" sz="3000" dirty="0">
                <a:solidFill>
                  <a:srgbClr val="0070C0"/>
                </a:solidFill>
              </a:rPr>
              <a:t>Trauma: Emotionally painful and distressing experiences </a:t>
            </a:r>
          </a:p>
          <a:p>
            <a:pPr algn="ctr"/>
            <a:r>
              <a:rPr lang="en-US" sz="3000" dirty="0">
                <a:solidFill>
                  <a:srgbClr val="0070C0"/>
                </a:solidFill>
              </a:rPr>
              <a:t>that overwhelm your ability to cope</a:t>
            </a:r>
          </a:p>
        </p:txBody>
      </p:sp>
    </p:spTree>
    <p:extLst>
      <p:ext uri="{BB962C8B-B14F-4D97-AF65-F5344CB8AC3E}">
        <p14:creationId xmlns:p14="http://schemas.microsoft.com/office/powerpoint/2010/main" val="37001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19501C6-F015-4273-AF88-E0F6C853899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A677DB7-5829-45BD-9754-5EC484CC425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49793F-E7BB-4986-9514-E74F82879A05}"/>
              </a:ext>
            </a:extLst>
          </p:cNvPr>
          <p:cNvSpPr>
            <a:spLocks noGrp="1"/>
          </p:cNvSpPr>
          <p:nvPr>
            <p:ph type="title"/>
          </p:nvPr>
        </p:nvSpPr>
        <p:spPr>
          <a:xfrm>
            <a:off x="516222" y="655879"/>
            <a:ext cx="3621853" cy="3126214"/>
          </a:xfrm>
        </p:spPr>
        <p:txBody>
          <a:bodyPr vert="horz" lIns="274320" tIns="182880" rIns="274320" bIns="182880" rtlCol="0" anchor="ctr" anchorCtr="1">
            <a:normAutofit/>
          </a:bodyPr>
          <a:lstStyle/>
          <a:p>
            <a:r>
              <a:rPr lang="en-US" dirty="0"/>
              <a:t>Sensory Processing</a:t>
            </a:r>
            <a:br>
              <a:rPr lang="en-US" dirty="0"/>
            </a:br>
            <a:br>
              <a:rPr lang="en-US" dirty="0"/>
            </a:br>
            <a:r>
              <a:rPr lang="en-US" dirty="0"/>
              <a:t>Self regulation </a:t>
            </a:r>
            <a:br>
              <a:rPr lang="en-US" dirty="0"/>
            </a:br>
            <a:r>
              <a:rPr lang="en-US" dirty="0"/>
              <a:t>&amp; </a:t>
            </a:r>
            <a:br>
              <a:rPr lang="en-US" dirty="0"/>
            </a:br>
            <a:r>
              <a:rPr lang="en-US" dirty="0"/>
              <a:t>Coregulation</a:t>
            </a:r>
          </a:p>
        </p:txBody>
      </p:sp>
      <p:cxnSp>
        <p:nvCxnSpPr>
          <p:cNvPr id="6" name="Straight Connector 5">
            <a:extLst>
              <a:ext uri="{FF2B5EF4-FFF2-40B4-BE49-F238E27FC236}">
                <a16:creationId xmlns:a16="http://schemas.microsoft.com/office/drawing/2014/main" id="{95AE96AA-939B-4943-B218-EC98012D51DA}"/>
              </a:ext>
            </a:extLst>
          </p:cNvPr>
          <p:cNvCxnSpPr/>
          <p:nvPr/>
        </p:nvCxnSpPr>
        <p:spPr>
          <a:xfrm>
            <a:off x="5691352" y="2125037"/>
            <a:ext cx="5391807"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378C5B7-3DF8-4957-9B59-1713C38D5943}"/>
              </a:ext>
            </a:extLst>
          </p:cNvPr>
          <p:cNvCxnSpPr/>
          <p:nvPr/>
        </p:nvCxnSpPr>
        <p:spPr>
          <a:xfrm>
            <a:off x="5691352" y="4437313"/>
            <a:ext cx="5391807"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2201B71-87E5-4232-88B8-5A8E112C9A82}"/>
              </a:ext>
            </a:extLst>
          </p:cNvPr>
          <p:cNvSpPr txBox="1"/>
          <p:nvPr/>
        </p:nvSpPr>
        <p:spPr>
          <a:xfrm>
            <a:off x="6202678" y="655879"/>
            <a:ext cx="4367049" cy="830997"/>
          </a:xfrm>
          <a:prstGeom prst="rect">
            <a:avLst/>
          </a:prstGeom>
          <a:noFill/>
        </p:spPr>
        <p:txBody>
          <a:bodyPr wrap="square" rtlCol="0">
            <a:spAutoFit/>
          </a:bodyPr>
          <a:lstStyle/>
          <a:p>
            <a:pPr algn="ctr"/>
            <a:r>
              <a:rPr lang="en-US" sz="2400" dirty="0">
                <a:solidFill>
                  <a:srgbClr val="FF0000"/>
                </a:solidFill>
              </a:rPr>
              <a:t>Hyper arousal, sympathetic nervous system stress response</a:t>
            </a:r>
          </a:p>
        </p:txBody>
      </p:sp>
      <p:sp>
        <p:nvSpPr>
          <p:cNvPr id="8" name="TextBox 7">
            <a:extLst>
              <a:ext uri="{FF2B5EF4-FFF2-40B4-BE49-F238E27FC236}">
                <a16:creationId xmlns:a16="http://schemas.microsoft.com/office/drawing/2014/main" id="{944DBCE3-39E5-4489-BD82-E4D435C9A95E}"/>
              </a:ext>
            </a:extLst>
          </p:cNvPr>
          <p:cNvSpPr txBox="1"/>
          <p:nvPr/>
        </p:nvSpPr>
        <p:spPr>
          <a:xfrm>
            <a:off x="6239623" y="2865677"/>
            <a:ext cx="4367049" cy="830997"/>
          </a:xfrm>
          <a:prstGeom prst="rect">
            <a:avLst/>
          </a:prstGeom>
          <a:noFill/>
        </p:spPr>
        <p:txBody>
          <a:bodyPr wrap="square" rtlCol="0">
            <a:spAutoFit/>
          </a:bodyPr>
          <a:lstStyle/>
          <a:p>
            <a:pPr algn="ctr"/>
            <a:r>
              <a:rPr lang="en-US" sz="2400" dirty="0">
                <a:solidFill>
                  <a:srgbClr val="007E39"/>
                </a:solidFill>
              </a:rPr>
              <a:t>Self-regulated </a:t>
            </a:r>
          </a:p>
          <a:p>
            <a:pPr algn="ctr"/>
            <a:r>
              <a:rPr lang="en-US" sz="2400" dirty="0">
                <a:solidFill>
                  <a:srgbClr val="007E39"/>
                </a:solidFill>
              </a:rPr>
              <a:t>Functional</a:t>
            </a:r>
          </a:p>
        </p:txBody>
      </p:sp>
      <p:sp>
        <p:nvSpPr>
          <p:cNvPr id="10" name="TextBox 9">
            <a:extLst>
              <a:ext uri="{FF2B5EF4-FFF2-40B4-BE49-F238E27FC236}">
                <a16:creationId xmlns:a16="http://schemas.microsoft.com/office/drawing/2014/main" id="{9F6EEEB0-2A7B-4260-867A-5353CBA02DC0}"/>
              </a:ext>
            </a:extLst>
          </p:cNvPr>
          <p:cNvSpPr txBox="1"/>
          <p:nvPr/>
        </p:nvSpPr>
        <p:spPr>
          <a:xfrm>
            <a:off x="6239622" y="5177952"/>
            <a:ext cx="4367049" cy="461665"/>
          </a:xfrm>
          <a:prstGeom prst="rect">
            <a:avLst/>
          </a:prstGeom>
          <a:noFill/>
        </p:spPr>
        <p:txBody>
          <a:bodyPr wrap="square" rtlCol="0">
            <a:spAutoFit/>
          </a:bodyPr>
          <a:lstStyle/>
          <a:p>
            <a:pPr algn="ctr"/>
            <a:r>
              <a:rPr lang="en-US" sz="2400" dirty="0">
                <a:solidFill>
                  <a:srgbClr val="002060"/>
                </a:solidFill>
              </a:rPr>
              <a:t>Hypo arousal, shut down</a:t>
            </a:r>
          </a:p>
        </p:txBody>
      </p:sp>
      <p:sp>
        <p:nvSpPr>
          <p:cNvPr id="13" name="Freeform: Shape 12">
            <a:extLst>
              <a:ext uri="{FF2B5EF4-FFF2-40B4-BE49-F238E27FC236}">
                <a16:creationId xmlns:a16="http://schemas.microsoft.com/office/drawing/2014/main" id="{3C14E92E-94FB-407E-9E12-8DD3546033FC}"/>
              </a:ext>
            </a:extLst>
          </p:cNvPr>
          <p:cNvSpPr/>
          <p:nvPr/>
        </p:nvSpPr>
        <p:spPr>
          <a:xfrm>
            <a:off x="5170518" y="1543397"/>
            <a:ext cx="6611815" cy="3375455"/>
          </a:xfrm>
          <a:custGeom>
            <a:avLst/>
            <a:gdLst>
              <a:gd name="connsiteX0" fmla="*/ 0 w 4337619"/>
              <a:gd name="connsiteY0" fmla="*/ 2373920 h 2944672"/>
              <a:gd name="connsiteX1" fmla="*/ 331076 w 4337619"/>
              <a:gd name="connsiteY1" fmla="*/ 2862651 h 2944672"/>
              <a:gd name="connsiteX2" fmla="*/ 819807 w 4337619"/>
              <a:gd name="connsiteY2" fmla="*/ 2783823 h 2944672"/>
              <a:gd name="connsiteX3" fmla="*/ 961696 w 4337619"/>
              <a:gd name="connsiteY3" fmla="*/ 1333396 h 2944672"/>
              <a:gd name="connsiteX4" fmla="*/ 1576551 w 4337619"/>
              <a:gd name="connsiteY4" fmla="*/ 1128444 h 2944672"/>
              <a:gd name="connsiteX5" fmla="*/ 1749972 w 4337619"/>
              <a:gd name="connsiteY5" fmla="*/ 2720761 h 2944672"/>
              <a:gd name="connsiteX6" fmla="*/ 2459420 w 4337619"/>
              <a:gd name="connsiteY6" fmla="*/ 2831120 h 2944672"/>
              <a:gd name="connsiteX7" fmla="*/ 2585545 w 4337619"/>
              <a:gd name="connsiteY7" fmla="*/ 1900954 h 2944672"/>
              <a:gd name="connsiteX8" fmla="*/ 2585545 w 4337619"/>
              <a:gd name="connsiteY8" fmla="*/ 245575 h 2944672"/>
              <a:gd name="connsiteX9" fmla="*/ 3326524 w 4337619"/>
              <a:gd name="connsiteY9" fmla="*/ 72154 h 2944672"/>
              <a:gd name="connsiteX10" fmla="*/ 3499945 w 4337619"/>
              <a:gd name="connsiteY10" fmla="*/ 876196 h 2944672"/>
              <a:gd name="connsiteX11" fmla="*/ 3531476 w 4337619"/>
              <a:gd name="connsiteY11" fmla="*/ 2468513 h 2944672"/>
              <a:gd name="connsiteX12" fmla="*/ 4256689 w 4337619"/>
              <a:gd name="connsiteY12" fmla="*/ 2689230 h 2944672"/>
              <a:gd name="connsiteX13" fmla="*/ 4288220 w 4337619"/>
              <a:gd name="connsiteY13" fmla="*/ 2689230 h 2944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37619" h="2944672">
                <a:moveTo>
                  <a:pt x="0" y="2373920"/>
                </a:moveTo>
                <a:cubicBezTo>
                  <a:pt x="97221" y="2584127"/>
                  <a:pt x="194442" y="2794334"/>
                  <a:pt x="331076" y="2862651"/>
                </a:cubicBezTo>
                <a:cubicBezTo>
                  <a:pt x="467710" y="2930968"/>
                  <a:pt x="714704" y="3038699"/>
                  <a:pt x="819807" y="2783823"/>
                </a:cubicBezTo>
                <a:cubicBezTo>
                  <a:pt x="924910" y="2528947"/>
                  <a:pt x="835572" y="1609293"/>
                  <a:pt x="961696" y="1333396"/>
                </a:cubicBezTo>
                <a:cubicBezTo>
                  <a:pt x="1087820" y="1057499"/>
                  <a:pt x="1445172" y="897216"/>
                  <a:pt x="1576551" y="1128444"/>
                </a:cubicBezTo>
                <a:cubicBezTo>
                  <a:pt x="1707930" y="1359671"/>
                  <a:pt x="1602827" y="2436982"/>
                  <a:pt x="1749972" y="2720761"/>
                </a:cubicBezTo>
                <a:cubicBezTo>
                  <a:pt x="1897117" y="3004540"/>
                  <a:pt x="2320158" y="2967755"/>
                  <a:pt x="2459420" y="2831120"/>
                </a:cubicBezTo>
                <a:cubicBezTo>
                  <a:pt x="2598682" y="2694486"/>
                  <a:pt x="2564524" y="2331878"/>
                  <a:pt x="2585545" y="1900954"/>
                </a:cubicBezTo>
                <a:cubicBezTo>
                  <a:pt x="2606566" y="1470030"/>
                  <a:pt x="2462049" y="550375"/>
                  <a:pt x="2585545" y="245575"/>
                </a:cubicBezTo>
                <a:cubicBezTo>
                  <a:pt x="2709041" y="-59225"/>
                  <a:pt x="3174124" y="-32949"/>
                  <a:pt x="3326524" y="72154"/>
                </a:cubicBezTo>
                <a:cubicBezTo>
                  <a:pt x="3478924" y="177257"/>
                  <a:pt x="3465786" y="476803"/>
                  <a:pt x="3499945" y="876196"/>
                </a:cubicBezTo>
                <a:cubicBezTo>
                  <a:pt x="3534104" y="1275589"/>
                  <a:pt x="3405352" y="2166341"/>
                  <a:pt x="3531476" y="2468513"/>
                </a:cubicBezTo>
                <a:cubicBezTo>
                  <a:pt x="3657600" y="2770685"/>
                  <a:pt x="4256689" y="2689230"/>
                  <a:pt x="4256689" y="2689230"/>
                </a:cubicBezTo>
                <a:cubicBezTo>
                  <a:pt x="4382813" y="2726016"/>
                  <a:pt x="4335516" y="2707623"/>
                  <a:pt x="4288220" y="268923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3B179E7-4A2D-46FD-95EC-19E1BD58CFEC}"/>
              </a:ext>
            </a:extLst>
          </p:cNvPr>
          <p:cNvSpPr/>
          <p:nvPr/>
        </p:nvSpPr>
        <p:spPr>
          <a:xfrm>
            <a:off x="1454728" y="4534873"/>
            <a:ext cx="1676730" cy="1546203"/>
          </a:xfrm>
          <a:prstGeom prst="ellipse">
            <a:avLst/>
          </a:prstGeom>
          <a:solidFill>
            <a:schemeClr val="accent3">
              <a:lumMod val="40000"/>
              <a:lumOff val="60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4319DFB2-1438-43BB-89D8-A0CB69A61523}"/>
              </a:ext>
            </a:extLst>
          </p:cNvPr>
          <p:cNvPicPr>
            <a:picLocks noChangeAspect="1"/>
          </p:cNvPicPr>
          <p:nvPr/>
        </p:nvPicPr>
        <p:blipFill rotWithShape="1">
          <a:blip r:embed="rId3"/>
          <a:srcRect t="-681" b="681"/>
          <a:stretch/>
        </p:blipFill>
        <p:spPr>
          <a:xfrm>
            <a:off x="2029606" y="4883653"/>
            <a:ext cx="526974" cy="854672"/>
          </a:xfrm>
          <a:prstGeom prst="rect">
            <a:avLst/>
          </a:prstGeom>
          <a:noFill/>
        </p:spPr>
      </p:pic>
      <p:sp>
        <p:nvSpPr>
          <p:cNvPr id="15" name="Oval 14">
            <a:extLst>
              <a:ext uri="{FF2B5EF4-FFF2-40B4-BE49-F238E27FC236}">
                <a16:creationId xmlns:a16="http://schemas.microsoft.com/office/drawing/2014/main" id="{D8F45E8D-E1B8-43D1-B542-D1D3E88099FC}"/>
              </a:ext>
            </a:extLst>
          </p:cNvPr>
          <p:cNvSpPr/>
          <p:nvPr/>
        </p:nvSpPr>
        <p:spPr>
          <a:xfrm>
            <a:off x="1873072" y="4591879"/>
            <a:ext cx="1258387" cy="1406366"/>
          </a:xfrm>
          <a:prstGeom prst="ellipse">
            <a:avLst/>
          </a:prstGeom>
          <a:solidFill>
            <a:schemeClr val="accent3">
              <a:lumMod val="60000"/>
              <a:lumOff val="40000"/>
              <a:alpha val="30000"/>
            </a:schemeClr>
          </a:solidFill>
          <a:ln w="19050">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752EF0BE-5B64-4C89-8379-DDB67055A2DE}"/>
              </a:ext>
            </a:extLst>
          </p:cNvPr>
          <p:cNvSpPr/>
          <p:nvPr/>
        </p:nvSpPr>
        <p:spPr>
          <a:xfrm>
            <a:off x="1454727" y="4605645"/>
            <a:ext cx="1257548" cy="1406366"/>
          </a:xfrm>
          <a:prstGeom prst="ellipse">
            <a:avLst/>
          </a:prstGeom>
          <a:solidFill>
            <a:schemeClr val="accent3">
              <a:lumMod val="60000"/>
              <a:lumOff val="40000"/>
              <a:alpha val="30000"/>
            </a:schemeClr>
          </a:solidFill>
          <a:ln w="19050">
            <a:solidFill>
              <a:schemeClr val="tx1">
                <a:lumMod val="65000"/>
                <a:lumOff val="35000"/>
                <a:alpha val="50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13DE3D17-BA9A-4F9D-9F02-E177A8C0C9B2}"/>
              </a:ext>
            </a:extLst>
          </p:cNvPr>
          <p:cNvSpPr/>
          <p:nvPr/>
        </p:nvSpPr>
        <p:spPr>
          <a:xfrm>
            <a:off x="4758576" y="6064142"/>
            <a:ext cx="7329442" cy="477054"/>
          </a:xfrm>
          <a:prstGeom prst="rect">
            <a:avLst/>
          </a:prstGeom>
        </p:spPr>
        <p:txBody>
          <a:bodyPr wrap="none">
            <a:spAutoFit/>
          </a:bodyPr>
          <a:lstStyle/>
          <a:p>
            <a:pPr algn="ctr"/>
            <a:r>
              <a:rPr lang="en-US" sz="2500" dirty="0"/>
              <a:t>1</a:t>
            </a:r>
            <a:r>
              <a:rPr lang="en-US" sz="2500" baseline="30000" dirty="0"/>
              <a:t>st</a:t>
            </a:r>
            <a:r>
              <a:rPr lang="en-US" sz="2500" dirty="0"/>
              <a:t> step is to make people feel safe, calm, and in control</a:t>
            </a:r>
          </a:p>
        </p:txBody>
      </p:sp>
    </p:spTree>
    <p:extLst>
      <p:ext uri="{BB962C8B-B14F-4D97-AF65-F5344CB8AC3E}">
        <p14:creationId xmlns:p14="http://schemas.microsoft.com/office/powerpoint/2010/main" val="222977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B3CD39-EC06-408C-9E6E-F2580D7A98AA}"/>
              </a:ext>
            </a:extLst>
          </p:cNvPr>
          <p:cNvSpPr/>
          <p:nvPr/>
        </p:nvSpPr>
        <p:spPr>
          <a:xfrm>
            <a:off x="0" y="0"/>
            <a:ext cx="4650908"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1C29A9-864D-4237-B213-F1390FB05C77}"/>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000" dirty="0">
                <a:solidFill>
                  <a:schemeClr val="bg1"/>
                </a:solidFill>
              </a:rPr>
              <a:t>executive functions</a:t>
            </a:r>
          </a:p>
        </p:txBody>
      </p:sp>
      <p:graphicFrame>
        <p:nvGraphicFramePr>
          <p:cNvPr id="5" name="Content Placeholder 2">
            <a:extLst>
              <a:ext uri="{FF2B5EF4-FFF2-40B4-BE49-F238E27FC236}">
                <a16:creationId xmlns:a16="http://schemas.microsoft.com/office/drawing/2014/main" id="{0A24EB49-C9D0-4E79-8D11-2D7E76C8E8BC}"/>
              </a:ext>
            </a:extLst>
          </p:cNvPr>
          <p:cNvGraphicFramePr>
            <a:graphicFrameLocks noGrp="1"/>
          </p:cNvGraphicFramePr>
          <p:nvPr>
            <p:ph idx="1"/>
          </p:nvPr>
        </p:nvGraphicFramePr>
        <p:xfrm>
          <a:off x="6940550" y="426399"/>
          <a:ext cx="4905086" cy="5604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Graphic 3" descr="Brain in head">
            <a:extLst>
              <a:ext uri="{FF2B5EF4-FFF2-40B4-BE49-F238E27FC236}">
                <a16:creationId xmlns:a16="http://schemas.microsoft.com/office/drawing/2014/main" id="{0E1F3FF1-0F73-4139-8EE3-C94E90CA49B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650908" y="2052478"/>
            <a:ext cx="2352840" cy="2352840"/>
          </a:xfrm>
          <a:prstGeom prst="rect">
            <a:avLst/>
          </a:prstGeom>
        </p:spPr>
      </p:pic>
    </p:spTree>
    <p:extLst>
      <p:ext uri="{BB962C8B-B14F-4D97-AF65-F5344CB8AC3E}">
        <p14:creationId xmlns:p14="http://schemas.microsoft.com/office/powerpoint/2010/main" val="3029803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14 Points 1">
            <a:extLst>
              <a:ext uri="{FF2B5EF4-FFF2-40B4-BE49-F238E27FC236}">
                <a16:creationId xmlns:a16="http://schemas.microsoft.com/office/drawing/2014/main" id="{9EC112BD-EEC5-4B58-810F-754B1FA425BF}"/>
              </a:ext>
            </a:extLst>
          </p:cNvPr>
          <p:cNvSpPr/>
          <p:nvPr/>
        </p:nvSpPr>
        <p:spPr>
          <a:xfrm>
            <a:off x="4508935" y="2368411"/>
            <a:ext cx="3436882" cy="1813034"/>
          </a:xfrm>
          <a:prstGeom prst="irregularSeal2">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C1F1B2-1F4D-4748-A4DF-3BFE17115D5E}"/>
              </a:ext>
            </a:extLst>
          </p:cNvPr>
          <p:cNvSpPr>
            <a:spLocks noGrp="1"/>
          </p:cNvSpPr>
          <p:nvPr>
            <p:ph idx="1"/>
          </p:nvPr>
        </p:nvSpPr>
        <p:spPr>
          <a:xfrm>
            <a:off x="890154" y="740979"/>
            <a:ext cx="10411691" cy="5376041"/>
          </a:xfrm>
        </p:spPr>
        <p:txBody>
          <a:bodyPr>
            <a:normAutofit fontScale="92500" lnSpcReduction="10000"/>
          </a:bodyPr>
          <a:lstStyle/>
          <a:p>
            <a:pPr marL="0" indent="0" algn="ctr">
              <a:buNone/>
            </a:pPr>
            <a:r>
              <a:rPr lang="en-US" sz="4800" b="1" dirty="0">
                <a:solidFill>
                  <a:srgbClr val="C00000"/>
                </a:solidFill>
              </a:rPr>
              <a:t>When you are experiencing</a:t>
            </a:r>
            <a:r>
              <a:rPr lang="en-US" sz="3000" b="1" dirty="0">
                <a:solidFill>
                  <a:srgbClr val="C00000"/>
                </a:solidFill>
              </a:rPr>
              <a:t> </a:t>
            </a:r>
          </a:p>
          <a:p>
            <a:pPr marL="0" indent="0" algn="ctr">
              <a:buNone/>
            </a:pPr>
            <a:endParaRPr lang="en-US" sz="8000" b="1" dirty="0">
              <a:solidFill>
                <a:srgbClr val="C00000"/>
              </a:solidFill>
              <a:latin typeface="Chiller" panose="04020404031007020602" pitchFamily="82" charset="0"/>
            </a:endParaRPr>
          </a:p>
          <a:p>
            <a:pPr marL="0" indent="0" algn="ctr">
              <a:buNone/>
            </a:pPr>
            <a:r>
              <a:rPr lang="en-US" sz="8000" b="1" dirty="0">
                <a:solidFill>
                  <a:srgbClr val="C00000"/>
                </a:solidFill>
                <a:latin typeface="Chiller" panose="04020404031007020602" pitchFamily="82" charset="0"/>
              </a:rPr>
              <a:t>stress </a:t>
            </a:r>
          </a:p>
          <a:p>
            <a:pPr marL="0" indent="0" algn="ctr">
              <a:buNone/>
            </a:pPr>
            <a:endParaRPr lang="en-US" sz="4800" b="1" dirty="0">
              <a:solidFill>
                <a:srgbClr val="C00000"/>
              </a:solidFill>
            </a:endParaRPr>
          </a:p>
          <a:p>
            <a:pPr marL="0" indent="0" algn="ctr">
              <a:buNone/>
            </a:pPr>
            <a:r>
              <a:rPr lang="en-US" sz="4300" b="1" dirty="0">
                <a:solidFill>
                  <a:srgbClr val="C00000"/>
                </a:solidFill>
              </a:rPr>
              <a:t>you cannot access your executive functions &amp; may make “bad choices” or mistakes</a:t>
            </a:r>
          </a:p>
        </p:txBody>
      </p:sp>
    </p:spTree>
    <p:extLst>
      <p:ext uri="{BB962C8B-B14F-4D97-AF65-F5344CB8AC3E}">
        <p14:creationId xmlns:p14="http://schemas.microsoft.com/office/powerpoint/2010/main" val="1188365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4B69-1B91-4B65-80B4-79835DF1B298}"/>
              </a:ext>
            </a:extLst>
          </p:cNvPr>
          <p:cNvSpPr>
            <a:spLocks noGrp="1"/>
          </p:cNvSpPr>
          <p:nvPr>
            <p:ph type="title"/>
          </p:nvPr>
        </p:nvSpPr>
        <p:spPr>
          <a:xfrm>
            <a:off x="2231136" y="367440"/>
            <a:ext cx="7729728" cy="848296"/>
          </a:xfrm>
        </p:spPr>
        <p:txBody>
          <a:bodyPr>
            <a:normAutofit/>
          </a:bodyPr>
          <a:lstStyle/>
          <a:p>
            <a:r>
              <a:rPr lang="en-US" sz="3000" dirty="0"/>
              <a:t>Trauma informed Care</a:t>
            </a:r>
          </a:p>
        </p:txBody>
      </p:sp>
      <p:sp>
        <p:nvSpPr>
          <p:cNvPr id="3" name="TextBox 2">
            <a:extLst>
              <a:ext uri="{FF2B5EF4-FFF2-40B4-BE49-F238E27FC236}">
                <a16:creationId xmlns:a16="http://schemas.microsoft.com/office/drawing/2014/main" id="{EA559668-F45A-436A-86B5-03A1F12FE8C2}"/>
              </a:ext>
            </a:extLst>
          </p:cNvPr>
          <p:cNvSpPr txBox="1"/>
          <p:nvPr/>
        </p:nvSpPr>
        <p:spPr>
          <a:xfrm>
            <a:off x="323850" y="6147241"/>
            <a:ext cx="11544300" cy="461665"/>
          </a:xfrm>
          <a:prstGeom prst="rect">
            <a:avLst/>
          </a:prstGeom>
          <a:noFill/>
        </p:spPr>
        <p:txBody>
          <a:bodyPr wrap="square" rtlCol="0">
            <a:spAutoFit/>
          </a:bodyPr>
          <a:lstStyle/>
          <a:p>
            <a:pPr algn="ctr"/>
            <a:r>
              <a:rPr lang="en-US" sz="1200" dirty="0"/>
              <a:t>Harden, B. J. (2015). Services for families of infants and toddlers experiencing trauma: A research-to-practice brief.  Brief prepared for the Ofﬁce of Planning, Research and Evaluation, Administration for Children and Families, U.S. Department of Health and Human Services.</a:t>
            </a:r>
          </a:p>
        </p:txBody>
      </p:sp>
      <p:sp>
        <p:nvSpPr>
          <p:cNvPr id="4" name="Rectangle 3">
            <a:extLst>
              <a:ext uri="{FF2B5EF4-FFF2-40B4-BE49-F238E27FC236}">
                <a16:creationId xmlns:a16="http://schemas.microsoft.com/office/drawing/2014/main" id="{E78F4E74-4D2A-452C-8F13-1D11A1817842}"/>
              </a:ext>
            </a:extLst>
          </p:cNvPr>
          <p:cNvSpPr/>
          <p:nvPr/>
        </p:nvSpPr>
        <p:spPr>
          <a:xfrm>
            <a:off x="753990" y="1730956"/>
            <a:ext cx="10684020" cy="2677656"/>
          </a:xfrm>
          <a:prstGeom prst="rect">
            <a:avLst/>
          </a:prstGeom>
        </p:spPr>
        <p:txBody>
          <a:bodyPr wrap="square">
            <a:spAutoFit/>
          </a:bodyPr>
          <a:lstStyle/>
          <a:p>
            <a:pPr algn="ctr"/>
            <a:r>
              <a:rPr lang="en-US" sz="2800" dirty="0"/>
              <a:t>Prolonged exposure to high amounts of </a:t>
            </a:r>
          </a:p>
          <a:p>
            <a:pPr algn="ctr"/>
            <a:r>
              <a:rPr lang="en-US" sz="2800" dirty="0">
                <a:solidFill>
                  <a:srgbClr val="C00000"/>
                </a:solidFill>
              </a:rPr>
              <a:t>STRESS IN CHILDHOOD IS TOXIC</a:t>
            </a:r>
          </a:p>
          <a:p>
            <a:endParaRPr lang="en-US" sz="2800" dirty="0"/>
          </a:p>
          <a:p>
            <a:pPr marL="457200" indent="-457200">
              <a:buFont typeface="Arial" panose="020B0604020202020204" pitchFamily="34" charset="0"/>
              <a:buChar char="•"/>
            </a:pPr>
            <a:r>
              <a:rPr lang="en-US" sz="2800" dirty="0"/>
              <a:t>Impacts every body system</a:t>
            </a:r>
          </a:p>
          <a:p>
            <a:pPr marL="457200" indent="-457200">
              <a:buFont typeface="Arial" panose="020B0604020202020204" pitchFamily="34" charset="0"/>
              <a:buChar char="•"/>
            </a:pPr>
            <a:r>
              <a:rPr lang="en-US" sz="2800" dirty="0"/>
              <a:t>Decreases long term ability to use executive functions</a:t>
            </a:r>
          </a:p>
          <a:p>
            <a:pPr marL="457200" indent="-457200">
              <a:buFont typeface="Arial" panose="020B0604020202020204" pitchFamily="34" charset="0"/>
              <a:buChar char="•"/>
            </a:pPr>
            <a:r>
              <a:rPr lang="en-US" sz="2800" dirty="0"/>
              <a:t>Increases risk for MANY diseases and early death</a:t>
            </a:r>
          </a:p>
        </p:txBody>
      </p:sp>
    </p:spTree>
    <p:extLst>
      <p:ext uri="{BB962C8B-B14F-4D97-AF65-F5344CB8AC3E}">
        <p14:creationId xmlns:p14="http://schemas.microsoft.com/office/powerpoint/2010/main" val="118435572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1254</TotalTime>
  <Words>1492</Words>
  <Application>Microsoft Office PowerPoint</Application>
  <PresentationFormat>Widescreen</PresentationFormat>
  <Paragraphs>133</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Chiller</vt:lpstr>
      <vt:lpstr>Gill Sans MT</vt:lpstr>
      <vt:lpstr>Parcel</vt:lpstr>
      <vt:lpstr>Achieving oral health equity &amp; P-5 PATH</vt:lpstr>
      <vt:lpstr>P-5 PATH  Prenatal to 5 years,  Patient Activation Towards Health</vt:lpstr>
      <vt:lpstr>P-5 PATH  Prenatal to 5 years,  Patient Activation Towards Health</vt:lpstr>
      <vt:lpstr>PowerPoint Presentation</vt:lpstr>
      <vt:lpstr>Trauma informed Care</vt:lpstr>
      <vt:lpstr>Sensory Processing  Self regulation  &amp;  Coregulation</vt:lpstr>
      <vt:lpstr>executive functions</vt:lpstr>
      <vt:lpstr>PowerPoint Presentation</vt:lpstr>
      <vt:lpstr>Trauma informed Care</vt:lpstr>
      <vt:lpstr>Trauma informed Care What does this mean for you</vt:lpstr>
      <vt:lpstr>Patient activation</vt:lpstr>
      <vt:lpstr>Patient activation</vt:lpstr>
      <vt:lpstr>Patient activation</vt:lpstr>
      <vt:lpstr>Occupational science</vt:lpstr>
      <vt:lpstr>Occupational science</vt:lpstr>
      <vt:lpstr>Occupation: Health Engagement and management</vt:lpstr>
      <vt:lpstr>Occupational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oral health equity &amp; P-5 PATH</dc:title>
  <dc:creator>Kary Rappaport</dc:creator>
  <cp:lastModifiedBy>Caroline Freeman</cp:lastModifiedBy>
  <cp:revision>17</cp:revision>
  <dcterms:created xsi:type="dcterms:W3CDTF">2019-09-08T19:23:41Z</dcterms:created>
  <dcterms:modified xsi:type="dcterms:W3CDTF">2020-12-28T20:36:15Z</dcterms:modified>
</cp:coreProperties>
</file>