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72" r:id="rId3"/>
    <p:sldId id="274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27C6AC-0827-44A1-A1B4-C75F6D0A948A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3FD01C-5599-4DBA-983E-19403A752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8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5E44-63B8-4C6E-AB57-F9114B358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FADAC-7E00-4205-9356-83FB1CA66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E1216-0DD0-40FC-B817-A6EE6AC8A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70862-5165-4C7E-A9A7-E10E915B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B2814-3214-4661-BB8A-B079DBE9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A78B9-6AE7-4E79-ACDE-977BAEA3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0E36B-56EE-46E7-86B2-FF1EC7D8A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97194-A92A-42AD-B8FA-266F37D5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CBEA1-595F-4A71-9391-64CA1EC3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896C-0B81-48CD-B4A9-B58F164E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4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90C3FB-8027-43D0-8A05-2A76E3E87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153B0-3BC8-4926-8C69-3B2E6B0FC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1DB22-8B01-49AF-831D-7CC9467D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49491-CB85-413D-8C40-00040EE3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3E2AC-2426-444F-832B-B3C0C16A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3D1-6361-45BC-986C-E1FFB58E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112BC-5815-417F-8511-65D421078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2C502-00FD-4FBE-BC71-9751B4D0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02104-07EA-4DB0-959B-2AAD393F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567-34A6-4B46-A1CE-5292D855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4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1A80B-F5A7-4FCE-AE86-CEE3934EF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294AD-C0D7-4448-B956-18B419215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98E3D-2DC6-4EAC-9654-85489482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21B1F-43E4-40DD-8CFC-C76CB180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B038-3749-41BF-9D67-84334A72B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9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6644F-8F93-4A1E-8DA1-93615CD7B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AFC96-5FD3-499C-8127-AA17A0BCD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D84DF-9B00-4554-B095-90B4FAE02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89E07-8804-4A53-8A0C-71A2220C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2F4A9-AE01-4547-BC7E-3B20A0FC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0CF90-9EEC-473B-B07E-D851C15FD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7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66D4-E260-4219-8290-5706FD9F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BD698-BAB1-4F25-AE97-A7DCF3B9F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4F220-1BA2-486D-AF09-BDBC2FFDD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ADF0CD-C7B4-4C14-9C18-30D044ED7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BA0C82-810B-49D6-960F-231C37F50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6269EF-8963-4326-A5D1-4C418084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08F5C3-205D-4303-B3CF-1AC82F7C1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098672-23B4-4E1B-A766-4D65D8AE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8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F3E53-5D55-4A7B-9180-1F478E8EA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B8AC2-E4B7-4254-8EC8-AA70EFC2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E5B12D-9077-4F88-AD50-89905DF24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E1869-8D8F-49BF-9E32-3A94C751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5803D0-5A81-4F41-A338-B88D06D2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694016-E777-415B-93E1-8CE9159A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3F9EF-A467-42E5-91E6-BFEAD9B7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2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CC93-44F2-455A-8110-0941C4863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7EA54-5218-4CC6-B2F7-5D0C6575D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D86B9-8CF0-4A7F-BFE8-5F54C8BD0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6944C-3B01-4E33-A973-C8991210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91199-ACBA-4E87-A9EB-643BEE7E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3BF37-AEDE-40B9-837D-23E0CDCE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1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DFD94-4CCC-477A-8BC6-A683663E6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CCA3B-47C3-4EC2-8ED9-FA969DB0E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62D71-A851-4B11-92DF-F44646456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A1A56-E50E-4A6F-8415-9DA4310B3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DC805-8CC2-41E3-BFDC-FF804C1B2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E8B33-58A0-461C-A0A7-05D292CEC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114C52-7171-4B73-81D5-E4E9F92AD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C5FC0-28A9-4FF9-8419-B8D20C0E9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7C107-F451-4455-99A7-1450150DD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4367E-00B2-46D6-A5B0-479435695365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7984A-DBF7-4779-81E1-FC70248AD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8A04F-41AE-4F95-B174-7F5FEC9D8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18E5-121D-4F08-92B5-9BB0984C3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2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617" y="1"/>
            <a:ext cx="11319013" cy="880844"/>
          </a:xfrm>
        </p:spPr>
        <p:txBody>
          <a:bodyPr/>
          <a:lstStyle/>
          <a:p>
            <a:pPr algn="ctr"/>
            <a:r>
              <a:rPr lang="en-US" dirty="0"/>
              <a:t>What is Occupational Therapy?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618" y="1166071"/>
            <a:ext cx="11319014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Occupational therapy:  </a:t>
            </a:r>
            <a:r>
              <a:rPr lang="en-US" sz="2800" dirty="0"/>
              <a:t>Therapeutic use of occupations to gain, maintain, improve or return to </a:t>
            </a:r>
            <a:r>
              <a:rPr lang="en-US" sz="2800" dirty="0">
                <a:solidFill>
                  <a:srgbClr val="0070C0"/>
                </a:solidFill>
              </a:rPr>
              <a:t>function and participation </a:t>
            </a:r>
            <a:r>
              <a:rPr lang="en-US" sz="2800" dirty="0"/>
              <a:t>in all settings.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Occupational therapist: </a:t>
            </a:r>
            <a:r>
              <a:rPr lang="en-US" sz="2800" dirty="0"/>
              <a:t>Licensed health professionals dually trained in physical and mental health, who provide assessment and treatment to people of all ages, with a wide variety of health concerns, in a broad range of settings.</a:t>
            </a:r>
          </a:p>
          <a:p>
            <a:pPr marL="0" indent="0" algn="ctr">
              <a:buNone/>
            </a:pPr>
            <a:r>
              <a:rPr lang="en-US" sz="2600"/>
              <a:t>OTs </a:t>
            </a:r>
            <a:r>
              <a:rPr lang="en-US" sz="2600" dirty="0"/>
              <a:t>work with pediatrics, adults, &amp; geriatrics in </a:t>
            </a:r>
          </a:p>
          <a:p>
            <a:pPr marL="0" indent="0" algn="ctr">
              <a:buNone/>
            </a:pPr>
            <a:r>
              <a:rPr lang="en-US" sz="2600" dirty="0"/>
              <a:t>outpatient, inpatient, in-home, school-based, and mental health settings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A053FB-7EF0-47EE-8C1A-7D559EF1A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476" y="5176281"/>
            <a:ext cx="2019048" cy="1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9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1A1B-5629-4B91-AF94-E09E529C5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93" y="163790"/>
            <a:ext cx="11571215" cy="6259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Occupational Therapy at </a:t>
            </a:r>
            <a:r>
              <a:rPr lang="en-US" dirty="0">
                <a:highlight>
                  <a:srgbClr val="FFFF00"/>
                </a:highlight>
              </a:rPr>
              <a:t>CLINIC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39A9D-9B87-4FD1-844D-7BCE47F4A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2913" y="1107345"/>
            <a:ext cx="5735274" cy="625941"/>
          </a:xfrm>
        </p:spPr>
        <p:txBody>
          <a:bodyPr/>
          <a:lstStyle/>
          <a:p>
            <a:r>
              <a:rPr lang="en-US" dirty="0"/>
              <a:t>What do Family Practice OTs do?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E4331-3DA7-437B-A7D2-E9140256E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358" y="2094013"/>
            <a:ext cx="5944998" cy="448295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Developmental screening, evaluation, and intervention</a:t>
            </a:r>
          </a:p>
          <a:p>
            <a:r>
              <a:rPr lang="en-US" dirty="0"/>
              <a:t>Providing functional support to caregivers </a:t>
            </a:r>
          </a:p>
          <a:p>
            <a:r>
              <a:rPr lang="en-US" dirty="0"/>
              <a:t>Grading activities to meet the skill level and capacity of the child and caregiver</a:t>
            </a:r>
          </a:p>
          <a:p>
            <a:r>
              <a:rPr lang="en-US" dirty="0"/>
              <a:t>Addressing social-emotional processing, regulation, and organization</a:t>
            </a:r>
          </a:p>
          <a:p>
            <a:r>
              <a:rPr lang="en-US" dirty="0"/>
              <a:t>Adapting routines/daily activities to increase child &amp; parent success and minimize stress</a:t>
            </a:r>
          </a:p>
          <a:p>
            <a:r>
              <a:rPr lang="en-US" dirty="0"/>
              <a:t>Modifying environments to support regulation and engagement</a:t>
            </a:r>
          </a:p>
          <a:p>
            <a:r>
              <a:rPr lang="en-US" dirty="0"/>
              <a:t>Making referrals and connections for families to concrete resources</a:t>
            </a:r>
          </a:p>
          <a:p>
            <a:r>
              <a:rPr lang="en-US" dirty="0"/>
              <a:t>Identifying and managing the “why” behind difficult child behaviors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016D9-54F3-4C42-A882-611F5991C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51041" y="1107345"/>
            <a:ext cx="4741877" cy="625942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NAME</a:t>
            </a:r>
            <a:r>
              <a:rPr lang="en-US" dirty="0"/>
              <a:t>’s area of expertise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69C4B-ADBB-45DD-B66E-BEBD2CE66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51041" y="2094013"/>
            <a:ext cx="4951601" cy="448295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Developmental delay</a:t>
            </a:r>
          </a:p>
          <a:p>
            <a:pPr marL="0" indent="0">
              <a:buNone/>
            </a:pPr>
            <a:r>
              <a:rPr lang="en-US" dirty="0"/>
              <a:t>Breastfeeding issues</a:t>
            </a:r>
          </a:p>
          <a:p>
            <a:pPr marL="0" indent="0">
              <a:buNone/>
            </a:pPr>
            <a:r>
              <a:rPr lang="en-US" dirty="0"/>
              <a:t>Bottle feeding issues</a:t>
            </a:r>
          </a:p>
          <a:p>
            <a:pPr marL="0" indent="0">
              <a:buNone/>
            </a:pPr>
            <a:r>
              <a:rPr lang="en-US" dirty="0"/>
              <a:t>Picky eating</a:t>
            </a:r>
          </a:p>
          <a:p>
            <a:pPr marL="0" indent="0">
              <a:buNone/>
            </a:pPr>
            <a:r>
              <a:rPr lang="en-US" dirty="0"/>
              <a:t>Any feeding, swallowing, or weight gain issues</a:t>
            </a:r>
          </a:p>
          <a:p>
            <a:pPr marL="0" indent="0">
              <a:buNone/>
            </a:pPr>
            <a:r>
              <a:rPr lang="en-US" dirty="0"/>
              <a:t>Dental concerns</a:t>
            </a:r>
          </a:p>
          <a:p>
            <a:pPr marL="0" indent="0">
              <a:buNone/>
            </a:pPr>
            <a:r>
              <a:rPr lang="en-US" dirty="0"/>
              <a:t>“Non-compliance” with recommendations</a:t>
            </a:r>
          </a:p>
          <a:p>
            <a:pPr marL="0" indent="0">
              <a:buNone/>
            </a:pPr>
            <a:r>
              <a:rPr lang="en-US" dirty="0"/>
              <a:t>Behavioral concerns</a:t>
            </a:r>
          </a:p>
          <a:p>
            <a:pPr marL="0" indent="0">
              <a:buNone/>
            </a:pPr>
            <a:r>
              <a:rPr lang="en-US" dirty="0"/>
              <a:t>Sensory concerns</a:t>
            </a:r>
          </a:p>
          <a:p>
            <a:pPr marL="0" indent="0">
              <a:buNone/>
            </a:pPr>
            <a:r>
              <a:rPr lang="en-US" dirty="0"/>
              <a:t>Medically fragile neonates, infants, and children</a:t>
            </a:r>
          </a:p>
          <a:p>
            <a:pPr marL="0" indent="0">
              <a:buNone/>
            </a:pPr>
            <a:r>
              <a:rPr lang="en-US" dirty="0"/>
              <a:t>Attachment, positive parenting, and bonding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F73793-4293-4934-A483-7B6CF1B7E79A}"/>
              </a:ext>
            </a:extLst>
          </p:cNvPr>
          <p:cNvSpPr/>
          <p:nvPr/>
        </p:nvSpPr>
        <p:spPr>
          <a:xfrm>
            <a:off x="310393" y="1887523"/>
            <a:ext cx="6123963" cy="46894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FFCC33-1B7D-40F7-91FB-66524F99FA02}"/>
              </a:ext>
            </a:extLst>
          </p:cNvPr>
          <p:cNvSpPr/>
          <p:nvPr/>
        </p:nvSpPr>
        <p:spPr>
          <a:xfrm>
            <a:off x="6434356" y="1888044"/>
            <a:ext cx="5447252" cy="46894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07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1A1B-5629-4B91-AF94-E09E529C5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93" y="12788"/>
            <a:ext cx="11571215" cy="50585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Occupational Therapy at </a:t>
            </a:r>
            <a:r>
              <a:rPr lang="en-US" dirty="0">
                <a:highlight>
                  <a:srgbClr val="FFFF00"/>
                </a:highlight>
              </a:rPr>
              <a:t>CLINIC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39A9D-9B87-4FD1-844D-7BCE47F4A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391" y="2928141"/>
            <a:ext cx="6135851" cy="625941"/>
          </a:xfrm>
        </p:spPr>
        <p:txBody>
          <a:bodyPr/>
          <a:lstStyle/>
          <a:p>
            <a:pPr algn="ctr"/>
            <a:r>
              <a:rPr lang="en-US" dirty="0"/>
              <a:t>What do Family Practice OTs do?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E4331-3DA7-437B-A7D2-E9140256E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358" y="3695361"/>
            <a:ext cx="5944998" cy="310461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Developmental screening, evaluation, and intervention</a:t>
            </a:r>
          </a:p>
          <a:p>
            <a:pPr marL="0" indent="0">
              <a:buNone/>
            </a:pPr>
            <a:r>
              <a:rPr lang="en-US" dirty="0"/>
              <a:t>Provide functional support to caregivers </a:t>
            </a:r>
          </a:p>
          <a:p>
            <a:pPr marL="0" indent="0">
              <a:buNone/>
            </a:pPr>
            <a:r>
              <a:rPr lang="en-US" dirty="0"/>
              <a:t>Grading of activities to meet skill level &amp; capacity of child and caregiver</a:t>
            </a:r>
          </a:p>
          <a:p>
            <a:pPr marL="0" indent="0">
              <a:buNone/>
            </a:pPr>
            <a:r>
              <a:rPr lang="en-US" dirty="0"/>
              <a:t>Address parent &amp; child social-emotional processing, regulation, and organization</a:t>
            </a:r>
          </a:p>
          <a:p>
            <a:pPr marL="0" indent="0">
              <a:buNone/>
            </a:pPr>
            <a:r>
              <a:rPr lang="en-US" dirty="0"/>
              <a:t>Adapt routines/daily activities to increase child &amp; parent success and minimize stress</a:t>
            </a:r>
          </a:p>
          <a:p>
            <a:pPr marL="0" indent="0">
              <a:buNone/>
            </a:pPr>
            <a:r>
              <a:rPr lang="en-US" dirty="0"/>
              <a:t>Modify environments to support regulation and engagement</a:t>
            </a:r>
          </a:p>
          <a:p>
            <a:pPr marL="0" indent="0">
              <a:buNone/>
            </a:pPr>
            <a:r>
              <a:rPr lang="en-US" dirty="0"/>
              <a:t>Making referrals and connections for families to concrete resources</a:t>
            </a:r>
          </a:p>
          <a:p>
            <a:pPr marL="0" indent="0">
              <a:buNone/>
            </a:pPr>
            <a:r>
              <a:rPr lang="en-US" dirty="0"/>
              <a:t>Identifying and managing the “why” behind difficult child behaviors</a:t>
            </a:r>
          </a:p>
          <a:p>
            <a:pPr marL="0" indent="0">
              <a:buNone/>
            </a:pPr>
            <a:r>
              <a:rPr lang="en-US" dirty="0"/>
              <a:t>Identifying and supporting caregivers with impairments in functional cognition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016D9-54F3-4C42-A882-611F5991C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6242" y="2919752"/>
            <a:ext cx="5435365" cy="625942"/>
          </a:xfrm>
        </p:spPr>
        <p:txBody>
          <a:bodyPr/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NAME</a:t>
            </a:r>
            <a:r>
              <a:rPr lang="en-US" dirty="0"/>
              <a:t>’s area of expertise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69C4B-ADBB-45DD-B66E-BEBD2CE66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3321" y="3697316"/>
            <a:ext cx="5089321" cy="310461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600" dirty="0"/>
              <a:t>Developmental delay</a:t>
            </a:r>
          </a:p>
          <a:p>
            <a:pPr marL="0" indent="0">
              <a:buNone/>
            </a:pPr>
            <a:r>
              <a:rPr lang="en-US" sz="2600" dirty="0"/>
              <a:t>Breast and bottle feeding issues</a:t>
            </a:r>
          </a:p>
          <a:p>
            <a:pPr marL="0" indent="0">
              <a:buNone/>
            </a:pPr>
            <a:r>
              <a:rPr lang="en-US" sz="2600" dirty="0"/>
              <a:t>Picky eating</a:t>
            </a:r>
          </a:p>
          <a:p>
            <a:pPr marL="0" indent="0">
              <a:buNone/>
            </a:pPr>
            <a:r>
              <a:rPr lang="en-US" sz="2600" dirty="0"/>
              <a:t>Any feeding, swallowing, or weight gain issues</a:t>
            </a:r>
          </a:p>
          <a:p>
            <a:pPr marL="0" indent="0">
              <a:buNone/>
            </a:pPr>
            <a:r>
              <a:rPr lang="en-US" sz="2600" dirty="0"/>
              <a:t>Oral health concerns</a:t>
            </a:r>
          </a:p>
          <a:p>
            <a:pPr marL="0" indent="0">
              <a:buNone/>
            </a:pPr>
            <a:r>
              <a:rPr lang="en-US" sz="2600" dirty="0"/>
              <a:t>Parental “non-compliance” with recommendations</a:t>
            </a:r>
          </a:p>
          <a:p>
            <a:pPr marL="0" indent="0">
              <a:buNone/>
            </a:pPr>
            <a:r>
              <a:rPr lang="en-US" sz="2600" dirty="0"/>
              <a:t>Behavioral concerns</a:t>
            </a:r>
          </a:p>
          <a:p>
            <a:pPr marL="0" indent="0">
              <a:buNone/>
            </a:pPr>
            <a:r>
              <a:rPr lang="en-US" sz="2600" dirty="0"/>
              <a:t>Sensory concerns</a:t>
            </a:r>
          </a:p>
          <a:p>
            <a:pPr marL="0" indent="0">
              <a:buNone/>
            </a:pPr>
            <a:r>
              <a:rPr lang="en-US" sz="2600" dirty="0"/>
              <a:t>Medically fragile neonates, infants, and children</a:t>
            </a:r>
          </a:p>
          <a:p>
            <a:pPr marL="0" indent="0">
              <a:buNone/>
            </a:pPr>
            <a:r>
              <a:rPr lang="en-US" sz="2600" dirty="0"/>
              <a:t>Attachment, positive parenting, and bonding</a:t>
            </a:r>
          </a:p>
          <a:p>
            <a:pPr marL="0" indent="0">
              <a:buNone/>
            </a:pPr>
            <a:r>
              <a:rPr lang="en-US" sz="2600" dirty="0"/>
              <a:t>Caregiver anxiety, stress, and depression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F73793-4293-4934-A483-7B6CF1B7E79A}"/>
              </a:ext>
            </a:extLst>
          </p:cNvPr>
          <p:cNvSpPr/>
          <p:nvPr/>
        </p:nvSpPr>
        <p:spPr>
          <a:xfrm>
            <a:off x="310393" y="3554314"/>
            <a:ext cx="6123963" cy="32476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FFCC33-1B7D-40F7-91FB-66524F99FA02}"/>
              </a:ext>
            </a:extLst>
          </p:cNvPr>
          <p:cNvSpPr/>
          <p:nvPr/>
        </p:nvSpPr>
        <p:spPr>
          <a:xfrm>
            <a:off x="6434356" y="3554835"/>
            <a:ext cx="5447252" cy="32476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A462C06-1C67-4C42-BB34-400FF4D8553F}"/>
              </a:ext>
            </a:extLst>
          </p:cNvPr>
          <p:cNvSpPr txBox="1">
            <a:spLocks/>
          </p:cNvSpPr>
          <p:nvPr/>
        </p:nvSpPr>
        <p:spPr>
          <a:xfrm>
            <a:off x="2038525" y="659169"/>
            <a:ext cx="9843082" cy="22685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Occupational therapy:  </a:t>
            </a:r>
            <a:r>
              <a:rPr lang="en-US" sz="2800" dirty="0"/>
              <a:t>Therapeutic use of occupations to gain, maintain, improve or return to function and participation in all settings.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Occupational therapist: </a:t>
            </a:r>
            <a:r>
              <a:rPr lang="en-US" sz="2800" dirty="0"/>
              <a:t>Licensed health professionals dually trained in physical and mental health, who provide assessment and treatment to people of all ages, with a wide variety of health concerns, in a broad range of settings.</a:t>
            </a:r>
          </a:p>
          <a:p>
            <a:endParaRPr lang="en-US" sz="2800" dirty="0"/>
          </a:p>
          <a:p>
            <a:endParaRPr lang="en-US" sz="2800" dirty="0"/>
          </a:p>
          <a:p>
            <a:pPr algn="ctr"/>
            <a:r>
              <a:rPr lang="en-US" sz="2600" dirty="0"/>
              <a:t>OTs work with pediatrics, adults, &amp; geriatrics </a:t>
            </a:r>
          </a:p>
          <a:p>
            <a:pPr algn="ctr"/>
            <a:r>
              <a:rPr lang="en-US" sz="2600" dirty="0"/>
              <a:t>in outpatient, inpatient, in-home, school-based, and mental health settings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D9864-5385-4DDD-9034-C69B334C4E48}"/>
              </a:ext>
            </a:extLst>
          </p:cNvPr>
          <p:cNvSpPr/>
          <p:nvPr/>
        </p:nvSpPr>
        <p:spPr>
          <a:xfrm>
            <a:off x="310392" y="662731"/>
            <a:ext cx="11571216" cy="22650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Woman">
            <a:extLst>
              <a:ext uri="{FF2B5EF4-FFF2-40B4-BE49-F238E27FC236}">
                <a16:creationId xmlns:a16="http://schemas.microsoft.com/office/drawing/2014/main" id="{CDA7D1E2-5B90-4762-8760-B8D8DC420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58" y="934938"/>
            <a:ext cx="1851170" cy="185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0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465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What is Occupational Therapy?</vt:lpstr>
      <vt:lpstr>Occupational Therapy at CLINIC NAME</vt:lpstr>
      <vt:lpstr>Occupational Therapy at CLINIC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Occupational Therapy?</dc:title>
  <dc:creator>Kary Rappaport</dc:creator>
  <cp:lastModifiedBy>Caroline Freeman</cp:lastModifiedBy>
  <cp:revision>11</cp:revision>
  <cp:lastPrinted>2018-04-05T19:26:32Z</cp:lastPrinted>
  <dcterms:created xsi:type="dcterms:W3CDTF">2018-04-05T18:40:00Z</dcterms:created>
  <dcterms:modified xsi:type="dcterms:W3CDTF">2020-12-28T23:15:49Z</dcterms:modified>
</cp:coreProperties>
</file>