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78" r:id="rId2"/>
    <p:sldId id="265" r:id="rId3"/>
    <p:sldId id="282" r:id="rId4"/>
    <p:sldId id="283" r:id="rId5"/>
    <p:sldId id="280" r:id="rId6"/>
    <p:sldId id="277" r:id="rId7"/>
    <p:sldId id="287" r:id="rId8"/>
    <p:sldId id="290" r:id="rId9"/>
    <p:sldId id="292" r:id="rId10"/>
    <p:sldId id="276" r:id="rId11"/>
    <p:sldId id="288" r:id="rId12"/>
    <p:sldId id="291" r:id="rId13"/>
    <p:sldId id="293" r:id="rId14"/>
    <p:sldId id="289" r:id="rId15"/>
    <p:sldId id="273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68304" autoAdjust="0"/>
  </p:normalViewPr>
  <p:slideViewPr>
    <p:cSldViewPr snapToGrid="0">
      <p:cViewPr varScale="1">
        <p:scale>
          <a:sx n="58" d="100"/>
          <a:sy n="58" d="100"/>
        </p:scale>
        <p:origin x="16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A222F-C5F0-4726-8539-F53A22D48EB5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EABD64B-7032-4101-BA9F-B585F090A432}">
      <dgm:prSet phldrT="[Text]"/>
      <dgm:spPr/>
      <dgm:t>
        <a:bodyPr/>
        <a:lstStyle/>
        <a:p>
          <a:r>
            <a:rPr lang="en-US" dirty="0"/>
            <a:t>Person</a:t>
          </a:r>
        </a:p>
      </dgm:t>
    </dgm:pt>
    <dgm:pt modelId="{1D16C632-DF64-469F-9793-276FBD9F7300}" type="parTrans" cxnId="{8EC235E3-3363-475A-99C9-BD51C9CDB6F8}">
      <dgm:prSet/>
      <dgm:spPr/>
      <dgm:t>
        <a:bodyPr/>
        <a:lstStyle/>
        <a:p>
          <a:endParaRPr lang="en-US"/>
        </a:p>
      </dgm:t>
    </dgm:pt>
    <dgm:pt modelId="{065CC1A3-1F51-48E2-85FA-47E8A183782D}" type="sibTrans" cxnId="{8EC235E3-3363-475A-99C9-BD51C9CDB6F8}">
      <dgm:prSet/>
      <dgm:spPr/>
      <dgm:t>
        <a:bodyPr/>
        <a:lstStyle/>
        <a:p>
          <a:endParaRPr lang="en-US"/>
        </a:p>
      </dgm:t>
    </dgm:pt>
    <dgm:pt modelId="{3187BCF1-835B-499D-915F-E98B91A86D7D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en-US" dirty="0"/>
            <a:t>Environment</a:t>
          </a:r>
        </a:p>
      </dgm:t>
    </dgm:pt>
    <dgm:pt modelId="{80760D9A-47A8-4B28-8EF9-B90CC3F92EC2}" type="parTrans" cxnId="{1F9E0C6C-978A-4F3F-8EE9-28F1E639620E}">
      <dgm:prSet/>
      <dgm:spPr/>
      <dgm:t>
        <a:bodyPr/>
        <a:lstStyle/>
        <a:p>
          <a:endParaRPr lang="en-US"/>
        </a:p>
      </dgm:t>
    </dgm:pt>
    <dgm:pt modelId="{764C637D-AD83-4D9E-A8AF-E77E1D5F45DD}" type="sibTrans" cxnId="{1F9E0C6C-978A-4F3F-8EE9-28F1E639620E}">
      <dgm:prSet/>
      <dgm:spPr/>
      <dgm:t>
        <a:bodyPr/>
        <a:lstStyle/>
        <a:p>
          <a:endParaRPr lang="en-US"/>
        </a:p>
      </dgm:t>
    </dgm:pt>
    <dgm:pt modelId="{0D29A168-C1A6-4D94-8041-C5A23FB4F622}">
      <dgm:prSet phldrT="[Text]"/>
      <dgm:spPr/>
      <dgm:t>
        <a:bodyPr/>
        <a:lstStyle/>
        <a:p>
          <a:r>
            <a:rPr lang="en-US" dirty="0"/>
            <a:t>Occupation</a:t>
          </a:r>
        </a:p>
      </dgm:t>
    </dgm:pt>
    <dgm:pt modelId="{A26C0327-9C8C-4087-B062-2275E9754966}" type="parTrans" cxnId="{98BE9220-AE10-46D1-A32C-A70110282A82}">
      <dgm:prSet/>
      <dgm:spPr/>
      <dgm:t>
        <a:bodyPr/>
        <a:lstStyle/>
        <a:p>
          <a:endParaRPr lang="en-US"/>
        </a:p>
      </dgm:t>
    </dgm:pt>
    <dgm:pt modelId="{1CA1E445-896F-4BB7-A2E6-B7BF5E3F813E}" type="sibTrans" cxnId="{98BE9220-AE10-46D1-A32C-A70110282A82}">
      <dgm:prSet/>
      <dgm:spPr/>
      <dgm:t>
        <a:bodyPr/>
        <a:lstStyle/>
        <a:p>
          <a:endParaRPr lang="en-US"/>
        </a:p>
      </dgm:t>
    </dgm:pt>
    <dgm:pt modelId="{C5BE9141-7EA8-43F9-A797-CCC952E2B6BC}" type="pres">
      <dgm:prSet presAssocID="{158A222F-C5F0-4726-8539-F53A22D48EB5}" presName="Name0" presStyleCnt="0">
        <dgm:presLayoutVars>
          <dgm:dir/>
          <dgm:resizeHandles val="exact"/>
        </dgm:presLayoutVars>
      </dgm:prSet>
      <dgm:spPr/>
    </dgm:pt>
    <dgm:pt modelId="{3A3853A7-15E4-4208-AF4F-98AE968A2CE6}" type="pres">
      <dgm:prSet presAssocID="{0EABD64B-7032-4101-BA9F-B585F090A432}" presName="Name5" presStyleLbl="vennNode1" presStyleIdx="0" presStyleCnt="3">
        <dgm:presLayoutVars>
          <dgm:bulletEnabled val="1"/>
        </dgm:presLayoutVars>
      </dgm:prSet>
      <dgm:spPr/>
    </dgm:pt>
    <dgm:pt modelId="{E614CF1C-DB6A-460E-B4AF-117B3941A40A}" type="pres">
      <dgm:prSet presAssocID="{065CC1A3-1F51-48E2-85FA-47E8A183782D}" presName="space" presStyleCnt="0"/>
      <dgm:spPr/>
    </dgm:pt>
    <dgm:pt modelId="{5911C45A-ED58-43B9-A674-F6F4212EE47F}" type="pres">
      <dgm:prSet presAssocID="{3187BCF1-835B-499D-915F-E98B91A86D7D}" presName="Name5" presStyleLbl="vennNode1" presStyleIdx="1" presStyleCnt="3">
        <dgm:presLayoutVars>
          <dgm:bulletEnabled val="1"/>
        </dgm:presLayoutVars>
      </dgm:prSet>
      <dgm:spPr/>
    </dgm:pt>
    <dgm:pt modelId="{ECC70F8E-FE6A-42DB-8E06-F6450E47A816}" type="pres">
      <dgm:prSet presAssocID="{764C637D-AD83-4D9E-A8AF-E77E1D5F45DD}" presName="space" presStyleCnt="0"/>
      <dgm:spPr/>
    </dgm:pt>
    <dgm:pt modelId="{480C747B-B67E-4636-83BD-3AB0AD2B9842}" type="pres">
      <dgm:prSet presAssocID="{0D29A168-C1A6-4D94-8041-C5A23FB4F622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98BE9220-AE10-46D1-A32C-A70110282A82}" srcId="{158A222F-C5F0-4726-8539-F53A22D48EB5}" destId="{0D29A168-C1A6-4D94-8041-C5A23FB4F622}" srcOrd="2" destOrd="0" parTransId="{A26C0327-9C8C-4087-B062-2275E9754966}" sibTransId="{1CA1E445-896F-4BB7-A2E6-B7BF5E3F813E}"/>
    <dgm:cxn modelId="{1F9E0C6C-978A-4F3F-8EE9-28F1E639620E}" srcId="{158A222F-C5F0-4726-8539-F53A22D48EB5}" destId="{3187BCF1-835B-499D-915F-E98B91A86D7D}" srcOrd="1" destOrd="0" parTransId="{80760D9A-47A8-4B28-8EF9-B90CC3F92EC2}" sibTransId="{764C637D-AD83-4D9E-A8AF-E77E1D5F45DD}"/>
    <dgm:cxn modelId="{4F410B4F-9800-434C-BE9D-83E70F561A74}" type="presOf" srcId="{158A222F-C5F0-4726-8539-F53A22D48EB5}" destId="{C5BE9141-7EA8-43F9-A797-CCC952E2B6BC}" srcOrd="0" destOrd="0" presId="urn:microsoft.com/office/officeart/2005/8/layout/venn3"/>
    <dgm:cxn modelId="{F0678A5A-1BEA-43EE-92B3-E9DB120A3619}" type="presOf" srcId="{0EABD64B-7032-4101-BA9F-B585F090A432}" destId="{3A3853A7-15E4-4208-AF4F-98AE968A2CE6}" srcOrd="0" destOrd="0" presId="urn:microsoft.com/office/officeart/2005/8/layout/venn3"/>
    <dgm:cxn modelId="{AF3E26D2-F916-4DFA-9845-E95E61FF154A}" type="presOf" srcId="{3187BCF1-835B-499D-915F-E98B91A86D7D}" destId="{5911C45A-ED58-43B9-A674-F6F4212EE47F}" srcOrd="0" destOrd="0" presId="urn:microsoft.com/office/officeart/2005/8/layout/venn3"/>
    <dgm:cxn modelId="{8EC235E3-3363-475A-99C9-BD51C9CDB6F8}" srcId="{158A222F-C5F0-4726-8539-F53A22D48EB5}" destId="{0EABD64B-7032-4101-BA9F-B585F090A432}" srcOrd="0" destOrd="0" parTransId="{1D16C632-DF64-469F-9793-276FBD9F7300}" sibTransId="{065CC1A3-1F51-48E2-85FA-47E8A183782D}"/>
    <dgm:cxn modelId="{5D6C0DF5-31BA-445E-98BB-6CABFA667CEA}" type="presOf" srcId="{0D29A168-C1A6-4D94-8041-C5A23FB4F622}" destId="{480C747B-B67E-4636-83BD-3AB0AD2B9842}" srcOrd="0" destOrd="0" presId="urn:microsoft.com/office/officeart/2005/8/layout/venn3"/>
    <dgm:cxn modelId="{139EFF47-52A5-4F56-94A2-EF2137E95DDC}" type="presParOf" srcId="{C5BE9141-7EA8-43F9-A797-CCC952E2B6BC}" destId="{3A3853A7-15E4-4208-AF4F-98AE968A2CE6}" srcOrd="0" destOrd="0" presId="urn:microsoft.com/office/officeart/2005/8/layout/venn3"/>
    <dgm:cxn modelId="{D6E64DC0-AA6E-4E61-B64F-F5A2D9862262}" type="presParOf" srcId="{C5BE9141-7EA8-43F9-A797-CCC952E2B6BC}" destId="{E614CF1C-DB6A-460E-B4AF-117B3941A40A}" srcOrd="1" destOrd="0" presId="urn:microsoft.com/office/officeart/2005/8/layout/venn3"/>
    <dgm:cxn modelId="{2205FC6E-3D69-4776-B6CF-B3E79D392AD3}" type="presParOf" srcId="{C5BE9141-7EA8-43F9-A797-CCC952E2B6BC}" destId="{5911C45A-ED58-43B9-A674-F6F4212EE47F}" srcOrd="2" destOrd="0" presId="urn:microsoft.com/office/officeart/2005/8/layout/venn3"/>
    <dgm:cxn modelId="{B7D76558-64A8-406E-9528-391DB1E91C87}" type="presParOf" srcId="{C5BE9141-7EA8-43F9-A797-CCC952E2B6BC}" destId="{ECC70F8E-FE6A-42DB-8E06-F6450E47A816}" srcOrd="3" destOrd="0" presId="urn:microsoft.com/office/officeart/2005/8/layout/venn3"/>
    <dgm:cxn modelId="{55F14276-0246-4551-87E0-F18B889C699F}" type="presParOf" srcId="{C5BE9141-7EA8-43F9-A797-CCC952E2B6BC}" destId="{480C747B-B67E-4636-83BD-3AB0AD2B9842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853A7-15E4-4208-AF4F-98AE968A2CE6}">
      <dsp:nvSpPr>
        <dsp:cNvPr id="0" name=""/>
        <dsp:cNvSpPr/>
      </dsp:nvSpPr>
      <dsp:spPr>
        <a:xfrm>
          <a:off x="3571" y="1147630"/>
          <a:ext cx="3123406" cy="312340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39370" rIns="171891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Person</a:t>
          </a:r>
        </a:p>
      </dsp:txBody>
      <dsp:txXfrm>
        <a:off x="460983" y="1605042"/>
        <a:ext cx="2208582" cy="2208582"/>
      </dsp:txXfrm>
    </dsp:sp>
    <dsp:sp modelId="{5911C45A-ED58-43B9-A674-F6F4212EE47F}">
      <dsp:nvSpPr>
        <dsp:cNvPr id="0" name=""/>
        <dsp:cNvSpPr/>
      </dsp:nvSpPr>
      <dsp:spPr>
        <a:xfrm>
          <a:off x="2502296" y="1147630"/>
          <a:ext cx="3123406" cy="3123406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39370" rIns="171891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Environment</a:t>
          </a:r>
        </a:p>
      </dsp:txBody>
      <dsp:txXfrm>
        <a:off x="2959708" y="1605042"/>
        <a:ext cx="2208582" cy="2208582"/>
      </dsp:txXfrm>
    </dsp:sp>
    <dsp:sp modelId="{480C747B-B67E-4636-83BD-3AB0AD2B9842}">
      <dsp:nvSpPr>
        <dsp:cNvPr id="0" name=""/>
        <dsp:cNvSpPr/>
      </dsp:nvSpPr>
      <dsp:spPr>
        <a:xfrm>
          <a:off x="5001021" y="1147630"/>
          <a:ext cx="3123406" cy="312340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39370" rIns="171891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Occupation</a:t>
          </a:r>
        </a:p>
      </dsp:txBody>
      <dsp:txXfrm>
        <a:off x="5458433" y="1605042"/>
        <a:ext cx="2208582" cy="2208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406111F-9F5C-4CBD-B329-37CD9CC288FD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C8DC0F-903F-4887-836D-ACF8F0388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33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an OT do in well dental care visits?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73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possible explanation is that occupational therapy places a unique and immediate focus on patients’ functional and social needs, which can be important drivers of readmission if left unaddressed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63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26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reasons the OT might work with a family or child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0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do:</a:t>
            </a:r>
          </a:p>
          <a:p>
            <a:r>
              <a:rPr lang="en-US" dirty="0"/>
              <a:t>Defines us</a:t>
            </a:r>
          </a:p>
          <a:p>
            <a:r>
              <a:rPr lang="en-US" dirty="0"/>
              <a:t>Creates meaning for our lives</a:t>
            </a:r>
          </a:p>
          <a:p>
            <a:r>
              <a:rPr lang="en-US" dirty="0"/>
              <a:t>Which impacts health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51D33-43C3-4963-8D49-03A521D961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2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do influences our: </a:t>
            </a:r>
          </a:p>
          <a:p>
            <a:r>
              <a:rPr lang="en-US" dirty="0"/>
              <a:t>Health</a:t>
            </a:r>
          </a:p>
          <a:p>
            <a:r>
              <a:rPr lang="en-US" dirty="0"/>
              <a:t>Self-respect</a:t>
            </a:r>
          </a:p>
          <a:p>
            <a:r>
              <a:rPr lang="en-US" dirty="0"/>
              <a:t>Sense of dignity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51D33-43C3-4963-8D49-03A521D961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55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OTs assess and address all of these areas in our intervention</a:t>
            </a:r>
          </a:p>
          <a:p>
            <a:r>
              <a:rPr lang="en-US" dirty="0"/>
              <a:t>PERSON- range of motion, sensory processing skills, strength, functional </a:t>
            </a:r>
            <a:r>
              <a:rPr lang="en-US" dirty="0" err="1"/>
              <a:t>congnition</a:t>
            </a:r>
            <a:r>
              <a:rPr lang="en-US" dirty="0"/>
              <a:t>, etc.</a:t>
            </a:r>
          </a:p>
          <a:p>
            <a:r>
              <a:rPr lang="en-US" dirty="0"/>
              <a:t>ENVIRONMENT- modifications to the home or work that will support participation</a:t>
            </a:r>
          </a:p>
          <a:p>
            <a:r>
              <a:rPr lang="en-US" dirty="0"/>
              <a:t>OCCUPATION- modifications to the occupation (activity that the person wants/needs to participate in) to support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76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possible explanation is that occupational therapy places a unique and immediate focus on patients’ functional and social needs, which can be important drivers of readmission if left unaddressed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0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an OT do in WCC visits?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95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03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35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reasons the OT might work with a family or child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DC0F-903F-4887-836D-ACF8F03885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0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DD5A8-1C7D-49A5-8CC1-0A436306D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9987" y="785585"/>
            <a:ext cx="6439353" cy="1154426"/>
          </a:xfrm>
        </p:spPr>
        <p:txBody>
          <a:bodyPr>
            <a:normAutofit/>
          </a:bodyPr>
          <a:lstStyle/>
          <a:p>
            <a:r>
              <a:rPr lang="en-US" sz="2800" dirty="0"/>
              <a:t>MEET YOUR OT!</a:t>
            </a:r>
          </a:p>
          <a:p>
            <a:r>
              <a:rPr lang="en-US" sz="2800" dirty="0"/>
              <a:t>NAME and CREDENTIALS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8FFA6-ABF8-4E67-8813-463DE57B4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9987" y="2028674"/>
            <a:ext cx="6439353" cy="3341572"/>
          </a:xfrm>
        </p:spPr>
        <p:txBody>
          <a:bodyPr/>
          <a:lstStyle/>
          <a:p>
            <a:r>
              <a:rPr lang="en-US" dirty="0"/>
              <a:t>EXTRA DETAILS</a:t>
            </a:r>
          </a:p>
        </p:txBody>
      </p:sp>
      <p:pic>
        <p:nvPicPr>
          <p:cNvPr id="8" name="Content Placeholder 7" descr="Woman">
            <a:extLst>
              <a:ext uri="{FF2B5EF4-FFF2-40B4-BE49-F238E27FC236}">
                <a16:creationId xmlns:a16="http://schemas.microsoft.com/office/drawing/2014/main" id="{5F4B8E8D-C201-4FF5-ABA5-9A2CB506B06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65328" y="858943"/>
            <a:ext cx="3576685" cy="45113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580FCA0-E1ED-43B9-B4DF-E79353E9389C}"/>
              </a:ext>
            </a:extLst>
          </p:cNvPr>
          <p:cNvSpPr txBox="1">
            <a:spLocks/>
          </p:cNvSpPr>
          <p:nvPr/>
        </p:nvSpPr>
        <p:spPr>
          <a:xfrm>
            <a:off x="7665328" y="5798313"/>
            <a:ext cx="3576686" cy="40148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 PICTURE OF OT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0F4D4C-5E43-4E43-A967-B31304072B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999" y="5060218"/>
            <a:ext cx="2019048" cy="1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3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Referring to 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25" y="1817431"/>
            <a:ext cx="10245234" cy="479343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OT will join all new patient visits to support screening and engagement.  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If there is a miss or a new need pull me in for a warm handoff or send a message through Epic!</a:t>
            </a:r>
          </a:p>
          <a:p>
            <a:pPr marL="0" indent="0" algn="ctr">
              <a:buNone/>
            </a:pPr>
            <a:r>
              <a:rPr lang="en-US" b="1" dirty="0"/>
              <a:t>Complex infant-caregiver dyads</a:t>
            </a:r>
          </a:p>
          <a:p>
            <a:pPr marL="0" indent="0" algn="ctr">
              <a:buNone/>
            </a:pPr>
            <a:r>
              <a:rPr lang="en-US" b="1" dirty="0"/>
              <a:t>Concerns regarding parental abilities</a:t>
            </a:r>
          </a:p>
          <a:p>
            <a:pPr marL="0" indent="0" algn="ctr">
              <a:buNone/>
            </a:pPr>
            <a:r>
              <a:rPr lang="en-US" b="1" dirty="0"/>
              <a:t>Breastfeeding issues / Bottle feeding issues</a:t>
            </a:r>
          </a:p>
          <a:p>
            <a:pPr marL="0" indent="0" algn="ctr">
              <a:buNone/>
            </a:pPr>
            <a:r>
              <a:rPr lang="en-US" b="1" dirty="0"/>
              <a:t>Picky eating, swallowing, or weight gain issues</a:t>
            </a:r>
          </a:p>
          <a:p>
            <a:pPr marL="0" indent="0" algn="ctr">
              <a:buNone/>
            </a:pPr>
            <a:r>
              <a:rPr lang="en-US" b="1" dirty="0"/>
              <a:t>Developmental delay</a:t>
            </a:r>
          </a:p>
          <a:p>
            <a:pPr marL="0" indent="0" algn="ctr">
              <a:buNone/>
            </a:pPr>
            <a:r>
              <a:rPr lang="en-US" b="1" dirty="0"/>
              <a:t>Daily dental hygiene habit concerns</a:t>
            </a:r>
          </a:p>
          <a:p>
            <a:pPr marL="0" indent="0" algn="ctr">
              <a:buNone/>
            </a:pPr>
            <a:r>
              <a:rPr lang="en-US" b="1" dirty="0"/>
              <a:t>“Non-compliance” with recommendations</a:t>
            </a:r>
          </a:p>
          <a:p>
            <a:pPr marL="0" indent="0" algn="ctr">
              <a:buNone/>
            </a:pPr>
            <a:r>
              <a:rPr lang="en-US" b="1" dirty="0"/>
              <a:t>Behavioral concerns</a:t>
            </a:r>
          </a:p>
          <a:p>
            <a:pPr marL="0" indent="0" algn="ctr">
              <a:buNone/>
            </a:pPr>
            <a:r>
              <a:rPr lang="en-US" b="1" dirty="0"/>
              <a:t>Sensory concerns</a:t>
            </a:r>
          </a:p>
          <a:p>
            <a:pPr marL="0" indent="0" algn="ctr">
              <a:buNone/>
            </a:pPr>
            <a:r>
              <a:rPr lang="en-US" b="1" dirty="0"/>
              <a:t>Attachment, positive parenting, and bonding</a:t>
            </a:r>
          </a:p>
          <a:p>
            <a:pPr marL="0" indent="0" algn="ctr">
              <a:buNone/>
            </a:pPr>
            <a:r>
              <a:rPr lang="en-US" b="1" dirty="0"/>
              <a:t>Caregiver anxiety, stress, and depression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128016" lvl="1" indent="0">
              <a:buNone/>
            </a:pP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6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spc="200" dirty="0"/>
              <a:t>OT in Well dental care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192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</a:t>
            </a:r>
            <a:r>
              <a:rPr lang="en-US" dirty="0"/>
              <a:t> In Well dental visits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54659"/>
            <a:ext cx="10430586" cy="4757352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lnSpc>
                <a:spcPct val="100000"/>
              </a:lnSpc>
              <a:buFont typeface="Tw Cen MT" panose="020B0602020104020603" pitchFamily="34" charset="0"/>
              <a:buChar char="•"/>
            </a:pPr>
            <a:r>
              <a:rPr lang="en-US" sz="2600" dirty="0"/>
              <a:t>Available for huddles every Monday morning to prep for week</a:t>
            </a:r>
          </a:p>
          <a:p>
            <a:pPr marL="274320" indent="-274320">
              <a:lnSpc>
                <a:spcPct val="100000"/>
              </a:lnSpc>
              <a:buFont typeface="Tw Cen MT" panose="020B0602020104020603" pitchFamily="34" charset="0"/>
              <a:buChar char="•"/>
            </a:pPr>
            <a:r>
              <a:rPr lang="en-US" sz="2600" dirty="0"/>
              <a:t>Joins patient in waiting room to meet family and offer support during visit</a:t>
            </a:r>
          </a:p>
          <a:p>
            <a:pPr marL="274320" indent="-274320">
              <a:lnSpc>
                <a:spcPct val="100000"/>
              </a:lnSpc>
              <a:buFont typeface="Tw Cen MT" panose="020B0602020104020603" pitchFamily="34" charset="0"/>
              <a:buChar char="•"/>
            </a:pPr>
            <a:r>
              <a:rPr lang="en-US" sz="2600" dirty="0"/>
              <a:t>Supports developmentally appropriate engagement in dental visit through relationship-based play and sensory tool use</a:t>
            </a:r>
          </a:p>
          <a:p>
            <a:pPr marL="274320" indent="-274320">
              <a:lnSpc>
                <a:spcPct val="100000"/>
              </a:lnSpc>
              <a:buFont typeface="Tw Cen MT" panose="020B0602020104020603" pitchFamily="34" charset="0"/>
              <a:buChar char="•"/>
            </a:pPr>
            <a:r>
              <a:rPr lang="en-US" sz="2600" dirty="0"/>
              <a:t>Assists with parent goal setting and coaching on habit formation</a:t>
            </a:r>
          </a:p>
          <a:p>
            <a:pPr marL="274320" indent="-274320">
              <a:lnSpc>
                <a:spcPct val="100000"/>
              </a:lnSpc>
              <a:buFont typeface="Tw Cen MT" panose="020B0602020104020603" pitchFamily="34" charset="0"/>
              <a:buChar char="•"/>
            </a:pPr>
            <a:r>
              <a:rPr lang="en-US" sz="2600" dirty="0"/>
              <a:t>Assists with skills practice (brushing, flossing, positioning child) as needed</a:t>
            </a:r>
          </a:p>
          <a:p>
            <a:pPr marL="274320" indent="-274320">
              <a:lnSpc>
                <a:spcPct val="100000"/>
              </a:lnSpc>
              <a:buFont typeface="Tw Cen MT" panose="020B0602020104020603" pitchFamily="34" charset="0"/>
              <a:buChar char="•"/>
            </a:pPr>
            <a:r>
              <a:rPr lang="en-US" sz="2600" dirty="0"/>
              <a:t>Suggests adaptive strategies if needed for engagement in visit or in home management of health.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400" dirty="0"/>
              <a:t>De-brief with provider after visits in person and/or by Epic messaging.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400" dirty="0"/>
              <a:t>OT will add report to visit encounter</a:t>
            </a:r>
          </a:p>
        </p:txBody>
      </p:sp>
    </p:spTree>
    <p:extLst>
      <p:ext uri="{BB962C8B-B14F-4D97-AF65-F5344CB8AC3E}">
        <p14:creationId xmlns:p14="http://schemas.microsoft.com/office/powerpoint/2010/main" val="1468184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</a:t>
            </a:r>
            <a:r>
              <a:rPr lang="en-US" dirty="0"/>
              <a:t> In Well dental visits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54659"/>
            <a:ext cx="10143745" cy="4757352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OT will follow up with the patient by phone if needed (based on OT’s assessment of needs with Dentist input)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OT will also lead group classes to follow up on common areas of need</a:t>
            </a:r>
          </a:p>
        </p:txBody>
      </p:sp>
    </p:spTree>
    <p:extLst>
      <p:ext uri="{BB962C8B-B14F-4D97-AF65-F5344CB8AC3E}">
        <p14:creationId xmlns:p14="http://schemas.microsoft.com/office/powerpoint/2010/main" val="1059393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Referring to 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25" y="1817431"/>
            <a:ext cx="10245234" cy="4793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OT will join all new patient visits to support screening and engagement.  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If there is a missed patient or a new need pull me in for a warm handoff or send a message through Epic!</a:t>
            </a:r>
          </a:p>
          <a:p>
            <a:pPr marL="0" indent="0" algn="ctr">
              <a:buNone/>
            </a:pPr>
            <a:r>
              <a:rPr lang="en-US" b="1" dirty="0"/>
              <a:t>Picky eating, swallowing, or weight gain issues</a:t>
            </a:r>
          </a:p>
          <a:p>
            <a:pPr marL="0" indent="0" algn="ctr">
              <a:buNone/>
            </a:pPr>
            <a:r>
              <a:rPr lang="en-US" b="1" dirty="0"/>
              <a:t>Daily dental hygiene habit concerns</a:t>
            </a:r>
          </a:p>
          <a:p>
            <a:pPr marL="0" indent="0" algn="ctr">
              <a:buNone/>
            </a:pPr>
            <a:r>
              <a:rPr lang="en-US" b="1" dirty="0"/>
              <a:t>Behavioral concerns</a:t>
            </a:r>
          </a:p>
          <a:p>
            <a:pPr marL="0" indent="0" algn="ctr">
              <a:buNone/>
            </a:pPr>
            <a:r>
              <a:rPr lang="en-US" b="1" dirty="0"/>
              <a:t>Sensory concerns</a:t>
            </a:r>
          </a:p>
          <a:p>
            <a:pPr marL="0" indent="0" algn="ctr">
              <a:buNone/>
            </a:pPr>
            <a:r>
              <a:rPr lang="en-US" b="1" dirty="0"/>
              <a:t>Positive parenting</a:t>
            </a:r>
          </a:p>
          <a:p>
            <a:pPr marL="0" indent="0" algn="ctr">
              <a:buNone/>
            </a:pPr>
            <a:r>
              <a:rPr lang="en-US" b="1" dirty="0"/>
              <a:t>Caregiver anxiety, stress, and depression</a:t>
            </a:r>
          </a:p>
          <a:p>
            <a:pPr marL="0" indent="0" algn="ctr">
              <a:buNone/>
            </a:pPr>
            <a:r>
              <a:rPr lang="en-US" b="1" dirty="0"/>
              <a:t>“Non-compliance” with recommendations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128016" lvl="1" indent="0">
              <a:buNone/>
            </a:pP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7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CE17C0B-4F41-4362-B520-663DFD8FA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More about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1A3F5-BDB0-41B1-BBF5-47E0B37A0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603665" cy="524933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Schedule:</a:t>
            </a:r>
          </a:p>
          <a:p>
            <a:r>
              <a:rPr lang="en-US" dirty="0"/>
              <a:t>Email: 	</a:t>
            </a:r>
          </a:p>
          <a:p>
            <a:r>
              <a:rPr lang="en-US" dirty="0"/>
              <a:t>Phone: 	</a:t>
            </a:r>
          </a:p>
        </p:txBody>
      </p:sp>
    </p:spTree>
    <p:extLst>
      <p:ext uri="{BB962C8B-B14F-4D97-AF65-F5344CB8AC3E}">
        <p14:creationId xmlns:p14="http://schemas.microsoft.com/office/powerpoint/2010/main" val="15772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185" y="816568"/>
            <a:ext cx="10787448" cy="880844"/>
          </a:xfrm>
        </p:spPr>
        <p:txBody>
          <a:bodyPr/>
          <a:lstStyle/>
          <a:p>
            <a:r>
              <a:rPr lang="en-US" dirty="0"/>
              <a:t>What is Occupational Therapy?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185" y="1820980"/>
            <a:ext cx="10255882" cy="4727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Occupational therapy:  </a:t>
            </a:r>
            <a:r>
              <a:rPr lang="en-US" sz="2800" dirty="0"/>
              <a:t>Therapeutic use of occupations to gain, maintain, improve or return to </a:t>
            </a:r>
            <a:r>
              <a:rPr lang="en-US" sz="2800" dirty="0">
                <a:solidFill>
                  <a:srgbClr val="0070C0"/>
                </a:solidFill>
              </a:rPr>
              <a:t>function and participation </a:t>
            </a:r>
            <a:r>
              <a:rPr lang="en-US" sz="2800" dirty="0"/>
              <a:t>in all settings.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Occupational therapist: </a:t>
            </a:r>
            <a:r>
              <a:rPr lang="en-US" sz="2800" dirty="0"/>
              <a:t>Licensed health professionals dually trained in physical and mental health, who provide assessment and treatment to people of all ages, with a wide variety of health concerns, in a broad range of settings.</a:t>
            </a:r>
          </a:p>
          <a:p>
            <a:pPr marL="0" indent="0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2600" dirty="0"/>
              <a:t>OTs work with pediatrics, adults, &amp; geriatrics in </a:t>
            </a:r>
          </a:p>
          <a:p>
            <a:pPr marL="0" indent="0" algn="ctr">
              <a:buNone/>
            </a:pPr>
            <a:r>
              <a:rPr lang="en-US" sz="2600" dirty="0"/>
              <a:t>outpatient, inpatient, in-home, school-based, and mental health settings</a:t>
            </a:r>
          </a:p>
        </p:txBody>
      </p:sp>
    </p:spTree>
    <p:extLst>
      <p:ext uri="{BB962C8B-B14F-4D97-AF65-F5344CB8AC3E}">
        <p14:creationId xmlns:p14="http://schemas.microsoft.com/office/powerpoint/2010/main" val="406519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6049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06D580-3F64-44A4-84D4-F9377147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274320" tIns="182880" rIns="274320" bIns="182880" rtlCol="0" anchorCtr="1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Occupational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59E0F-B3AF-407C-B756-C0FC9D51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Core belief:  </a:t>
            </a:r>
          </a:p>
          <a:p>
            <a:pPr marL="0" indent="0" algn="ctr">
              <a:buNone/>
            </a:pPr>
            <a:r>
              <a:rPr lang="en-US" sz="3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We are what we do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88043B-FF10-43E9-AB4B-864E662E38F9}"/>
              </a:ext>
            </a:extLst>
          </p:cNvPr>
          <p:cNvSpPr txBox="1"/>
          <p:nvPr/>
        </p:nvSpPr>
        <p:spPr>
          <a:xfrm>
            <a:off x="976183" y="803189"/>
            <a:ext cx="614226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“How we spend out days is, of course, how we spend our lives.”  </a:t>
            </a:r>
          </a:p>
          <a:p>
            <a:r>
              <a:rPr lang="en-US" sz="5000" dirty="0"/>
              <a:t>- Annie Dillard</a:t>
            </a:r>
          </a:p>
        </p:txBody>
      </p:sp>
    </p:spTree>
    <p:extLst>
      <p:ext uri="{BB962C8B-B14F-4D97-AF65-F5344CB8AC3E}">
        <p14:creationId xmlns:p14="http://schemas.microsoft.com/office/powerpoint/2010/main" val="51051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D333E8-3533-4FF9-B956-310AF435F7A0}"/>
              </a:ext>
            </a:extLst>
          </p:cNvPr>
          <p:cNvSpPr txBox="1"/>
          <p:nvPr/>
        </p:nvSpPr>
        <p:spPr>
          <a:xfrm>
            <a:off x="728662" y="1428751"/>
            <a:ext cx="108013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“Mundane, everyday experiences affect psychological well-being to a greater extent than do major life events…and can be enormously health-promoting” </a:t>
            </a:r>
          </a:p>
          <a:p>
            <a:pPr algn="ctr"/>
            <a:r>
              <a:rPr lang="en-US" sz="4800" dirty="0"/>
              <a:t>-Clarke, et al, 1990</a:t>
            </a:r>
          </a:p>
        </p:txBody>
      </p:sp>
    </p:spTree>
    <p:extLst>
      <p:ext uri="{BB962C8B-B14F-4D97-AF65-F5344CB8AC3E}">
        <p14:creationId xmlns:p14="http://schemas.microsoft.com/office/powerpoint/2010/main" val="427066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7BCD774-7613-448B-9D0E-0E02E91AEA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968042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81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</a:t>
            </a:r>
            <a:r>
              <a:rPr lang="en-US" dirty="0" err="1"/>
              <a:t>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“Occupational Therapy is the only spending category where additional spending has a statistically significant association with lower [hospital] readmission rates” (Rogers, Bai, Lavin, &amp; Anderson, 2016)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We address motivation AND we focus on function</a:t>
            </a:r>
          </a:p>
          <a:p>
            <a:pPr marL="0" indent="0" algn="ctr">
              <a:buNone/>
            </a:pPr>
            <a:endParaRPr lang="en-US" sz="3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1400" dirty="0"/>
              <a:t>Roger, A.T., Bai, G., Lavin, R.A., Anderson, G.F., (2016). Higher hospital spending on occupational therapy is associated with lower readmission rates. Medical Care Research and Review. 74(6), 668-686. </a:t>
            </a:r>
          </a:p>
        </p:txBody>
      </p:sp>
    </p:spTree>
    <p:extLst>
      <p:ext uri="{BB962C8B-B14F-4D97-AF65-F5344CB8AC3E}">
        <p14:creationId xmlns:p14="http://schemas.microsoft.com/office/powerpoint/2010/main" val="339626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spc="200" dirty="0"/>
              <a:t>OT in Well child care</a:t>
            </a:r>
          </a:p>
        </p:txBody>
      </p:sp>
    </p:spTree>
    <p:extLst>
      <p:ext uri="{BB962C8B-B14F-4D97-AF65-F5344CB8AC3E}">
        <p14:creationId xmlns:p14="http://schemas.microsoft.com/office/powerpoint/2010/main" val="2089763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</a:t>
            </a:r>
            <a:r>
              <a:rPr lang="en-US" dirty="0"/>
              <a:t> In WCC visits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54659"/>
            <a:ext cx="10143745" cy="4757352"/>
          </a:xfrm>
        </p:spPr>
        <p:txBody>
          <a:bodyPr>
            <a:normAutofit fontScale="62500" lnSpcReduction="20000"/>
          </a:bodyPr>
          <a:lstStyle/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Available for huddles in am to prep for visits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Joins visits after MD visit is complete, before MA gives vaccines and AVS, with MD handoff 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OT addresses salient issues (emphasizing parent motivation, education, &amp; skill development)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If no salient issues- OT goes over screening paperwork, addressing new needs identified OR supports age appropriate guidance and on-track development using curriculum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OT can apply fluoride varnish if desired as part of oral assessment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If complex or time consuming needs identified, OT will bring </a:t>
            </a:r>
            <a:r>
              <a:rPr lang="en-US" sz="2800" dirty="0" err="1"/>
              <a:t>pt</a:t>
            </a:r>
            <a:r>
              <a:rPr lang="en-US" sz="2800" dirty="0"/>
              <a:t> to OT space for further assessment and intervention OR will schedule child for f/u visit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Sets goal with family and supports risk stratification of patient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De-brief with provider after visits in person and/or by Epic messaging.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OT will add report to visit encounter</a:t>
            </a:r>
          </a:p>
        </p:txBody>
      </p:sp>
    </p:spTree>
    <p:extLst>
      <p:ext uri="{BB962C8B-B14F-4D97-AF65-F5344CB8AC3E}">
        <p14:creationId xmlns:p14="http://schemas.microsoft.com/office/powerpoint/2010/main" val="2765345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</a:t>
            </a:r>
            <a:r>
              <a:rPr lang="en-US" dirty="0"/>
              <a:t> In WCC visits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54659"/>
            <a:ext cx="10143745" cy="4757352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OT will follow up with the patient if needed (based on OT’s assessment of needs with Provider’s input)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In-office follow up to continue to work on skill development and motivation</a:t>
            </a:r>
          </a:p>
          <a:p>
            <a:pPr marL="274320" indent="-274320">
              <a:lnSpc>
                <a:spcPct val="120000"/>
              </a:lnSpc>
              <a:buFont typeface="Tw Cen MT" panose="020B0602020104020603" pitchFamily="34" charset="0"/>
              <a:buChar char="•"/>
            </a:pPr>
            <a:r>
              <a:rPr lang="en-US" sz="2800" dirty="0"/>
              <a:t>OT will also lead group classes to follow up on common areas of need</a:t>
            </a:r>
          </a:p>
        </p:txBody>
      </p:sp>
    </p:spTree>
    <p:extLst>
      <p:ext uri="{BB962C8B-B14F-4D97-AF65-F5344CB8AC3E}">
        <p14:creationId xmlns:p14="http://schemas.microsoft.com/office/powerpoint/2010/main" val="4157096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987</Words>
  <Application>Microsoft Office PowerPoint</Application>
  <PresentationFormat>Widescreen</PresentationFormat>
  <Paragraphs>121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Tw Cen MT</vt:lpstr>
      <vt:lpstr>Tw Cen MT Condensed</vt:lpstr>
      <vt:lpstr>Wingdings 3</vt:lpstr>
      <vt:lpstr>Integral</vt:lpstr>
      <vt:lpstr>PowerPoint Presentation</vt:lpstr>
      <vt:lpstr>What is Occupational Therapy?</vt:lpstr>
      <vt:lpstr>Occupational science</vt:lpstr>
      <vt:lpstr>PowerPoint Presentation</vt:lpstr>
      <vt:lpstr>PowerPoint Presentation</vt:lpstr>
      <vt:lpstr>Benefits of ot</vt:lpstr>
      <vt:lpstr>OT in Well child care</vt:lpstr>
      <vt:lpstr>Ot In WCC visits</vt:lpstr>
      <vt:lpstr>Ot In WCC visits</vt:lpstr>
      <vt:lpstr>Referring to OT</vt:lpstr>
      <vt:lpstr>OT in Well dental care</vt:lpstr>
      <vt:lpstr>Ot In Well dental visits</vt:lpstr>
      <vt:lpstr>Ot In Well dental visits</vt:lpstr>
      <vt:lpstr>Referring to OT</vt:lpstr>
      <vt:lpstr>More about 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Kary Rappaport</dc:creator>
  <cp:lastModifiedBy>Caroline Freeman</cp:lastModifiedBy>
  <cp:revision>7</cp:revision>
  <dcterms:created xsi:type="dcterms:W3CDTF">2020-01-08T19:37:48Z</dcterms:created>
  <dcterms:modified xsi:type="dcterms:W3CDTF">2020-12-28T23:17:47Z</dcterms:modified>
</cp:coreProperties>
</file>