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87" r:id="rId2"/>
    <p:sldId id="290" r:id="rId3"/>
    <p:sldId id="292" r:id="rId4"/>
    <p:sldId id="294" r:id="rId5"/>
    <p:sldId id="276" r:id="rId6"/>
    <p:sldId id="291" r:id="rId7"/>
    <p:sldId id="288" r:id="rId8"/>
    <p:sldId id="293" r:id="rId9"/>
    <p:sldId id="295" r:id="rId10"/>
    <p:sldId id="289" r:id="rId11"/>
    <p:sldId id="273"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68304" autoAdjust="0"/>
  </p:normalViewPr>
  <p:slideViewPr>
    <p:cSldViewPr snapToGrid="0">
      <p:cViewPr varScale="1">
        <p:scale>
          <a:sx n="58" d="100"/>
          <a:sy n="58" d="100"/>
        </p:scale>
        <p:origin x="1662" y="6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1.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34.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33.png"/><Relationship Id="rId6" Type="http://schemas.openxmlformats.org/officeDocument/2006/relationships/image" Target="../media/image30.svg"/><Relationship Id="rId5" Type="http://schemas.openxmlformats.org/officeDocument/2006/relationships/image" Target="../media/image35.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18/5/colors/Iconchunking_colored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accent2">
        <a:alpha val="0"/>
      </a:schemeClr>
    </dgm:fillClrLst>
    <dgm:linClrLst meth="repeat">
      <a:schemeClr val="accent2">
        <a:alpha val="0"/>
      </a:schemeClr>
    </dgm:linClrLst>
    <dgm:effectClrLst/>
    <dgm:txLinClrLst/>
    <dgm:txFillClrLst meth="repeat">
      <a:schemeClr val="accent2"/>
      <a:schemeClr val="accent3"/>
      <a:schemeClr val="accent4"/>
      <a:schemeClr val="accent5"/>
      <a:schemeClr val="accent6"/>
    </dgm:txFillClrLst>
    <dgm:txEffectClrLst/>
  </dgm:styleLbl>
</dgm:colorsDef>
</file>

<file path=ppt/diagrams/data1.xml><?xml version="1.0" encoding="utf-8"?>
<dgm:dataModel xmlns:dgm="http://schemas.openxmlformats.org/drawingml/2006/diagram" xmlns:a="http://schemas.openxmlformats.org/drawingml/2006/main">
  <dgm:ptLst>
    <dgm:pt modelId="{C0777832-6AF9-401D-B3D2-661B636BEB83}" type="doc">
      <dgm:prSet loTypeId="urn:microsoft.com/office/officeart/2018/5/layout/IconCircleLabelList" loCatId="icon" qsTypeId="urn:microsoft.com/office/officeart/2005/8/quickstyle/simple1" qsCatId="simple" csTypeId="urn:microsoft.com/office/officeart/2018/5/colors/Iconchunking_coloredtext_colorful1" csCatId="colorful" phldr="1"/>
      <dgm:spPr/>
      <dgm:t>
        <a:bodyPr/>
        <a:lstStyle/>
        <a:p>
          <a:endParaRPr lang="en-US"/>
        </a:p>
      </dgm:t>
    </dgm:pt>
    <dgm:pt modelId="{62F4CDE2-D8E0-4A9C-B348-77E13BFE5FF3}">
      <dgm:prSet/>
      <dgm:spPr/>
      <dgm:t>
        <a:bodyPr/>
        <a:lstStyle/>
        <a:p>
          <a:pPr>
            <a:lnSpc>
              <a:spcPct val="100000"/>
            </a:lnSpc>
            <a:defRPr cap="all"/>
          </a:pPr>
          <a:r>
            <a:rPr lang="en-US" b="1"/>
            <a:t>Food – Food banks, WIC (0-5), SNAP benefits</a:t>
          </a:r>
          <a:endParaRPr lang="en-US"/>
        </a:p>
      </dgm:t>
    </dgm:pt>
    <dgm:pt modelId="{DAC59A8B-4D2D-4787-A18F-E4ED68E93FB7}" type="parTrans" cxnId="{6E3FAF81-9037-4193-BD12-BE9FD43493F5}">
      <dgm:prSet/>
      <dgm:spPr/>
      <dgm:t>
        <a:bodyPr/>
        <a:lstStyle/>
        <a:p>
          <a:endParaRPr lang="en-US"/>
        </a:p>
      </dgm:t>
    </dgm:pt>
    <dgm:pt modelId="{D739CE37-08C8-4E05-AEAA-A2BA823B92B6}" type="sibTrans" cxnId="{6E3FAF81-9037-4193-BD12-BE9FD43493F5}">
      <dgm:prSet/>
      <dgm:spPr/>
      <dgm:t>
        <a:bodyPr/>
        <a:lstStyle/>
        <a:p>
          <a:endParaRPr lang="en-US"/>
        </a:p>
      </dgm:t>
    </dgm:pt>
    <dgm:pt modelId="{EE17D1FA-7C4E-4CD5-AE7D-9ECF6875C5CC}">
      <dgm:prSet/>
      <dgm:spPr/>
      <dgm:t>
        <a:bodyPr/>
        <a:lstStyle/>
        <a:p>
          <a:pPr>
            <a:lnSpc>
              <a:spcPct val="100000"/>
            </a:lnSpc>
            <a:defRPr cap="all"/>
          </a:pPr>
          <a:r>
            <a:rPr lang="en-US" b="1"/>
            <a:t>Transportation- Ride to care</a:t>
          </a:r>
          <a:endParaRPr lang="en-US"/>
        </a:p>
      </dgm:t>
    </dgm:pt>
    <dgm:pt modelId="{A9361962-064F-48C5-9E82-6A8769AC467D}" type="parTrans" cxnId="{202913B2-CB41-4B0A-876C-2C2BBD1E8548}">
      <dgm:prSet/>
      <dgm:spPr/>
      <dgm:t>
        <a:bodyPr/>
        <a:lstStyle/>
        <a:p>
          <a:endParaRPr lang="en-US"/>
        </a:p>
      </dgm:t>
    </dgm:pt>
    <dgm:pt modelId="{5BB15F92-C444-46D1-B4CD-C9D750AA539D}" type="sibTrans" cxnId="{202913B2-CB41-4B0A-876C-2C2BBD1E8548}">
      <dgm:prSet/>
      <dgm:spPr/>
      <dgm:t>
        <a:bodyPr/>
        <a:lstStyle/>
        <a:p>
          <a:endParaRPr lang="en-US"/>
        </a:p>
      </dgm:t>
    </dgm:pt>
    <dgm:pt modelId="{0960A193-EA6B-44D1-9747-40BB6C912C9C}">
      <dgm:prSet/>
      <dgm:spPr/>
      <dgm:t>
        <a:bodyPr/>
        <a:lstStyle/>
        <a:p>
          <a:pPr>
            <a:lnSpc>
              <a:spcPct val="100000"/>
            </a:lnSpc>
            <a:defRPr cap="all"/>
          </a:pPr>
          <a:r>
            <a:rPr lang="en-US" b="1"/>
            <a:t>Housing, rent, utilities- Community Action</a:t>
          </a:r>
          <a:endParaRPr lang="en-US"/>
        </a:p>
      </dgm:t>
    </dgm:pt>
    <dgm:pt modelId="{D1D361AE-A283-4910-975D-EABCF0AFEFE7}" type="parTrans" cxnId="{D204DA9C-B7B5-41D6-B396-85A7E6CC1CC9}">
      <dgm:prSet/>
      <dgm:spPr/>
      <dgm:t>
        <a:bodyPr/>
        <a:lstStyle/>
        <a:p>
          <a:endParaRPr lang="en-US"/>
        </a:p>
      </dgm:t>
    </dgm:pt>
    <dgm:pt modelId="{710F9C31-181C-4335-A2AB-E7605324DE62}" type="sibTrans" cxnId="{D204DA9C-B7B5-41D6-B396-85A7E6CC1CC9}">
      <dgm:prSet/>
      <dgm:spPr/>
      <dgm:t>
        <a:bodyPr/>
        <a:lstStyle/>
        <a:p>
          <a:endParaRPr lang="en-US"/>
        </a:p>
      </dgm:t>
    </dgm:pt>
    <dgm:pt modelId="{D87436BB-D604-492E-B5A8-39D1EE9C71C7}">
      <dgm:prSet/>
      <dgm:spPr/>
      <dgm:t>
        <a:bodyPr/>
        <a:lstStyle/>
        <a:p>
          <a:pPr>
            <a:lnSpc>
              <a:spcPct val="100000"/>
            </a:lnSpc>
            <a:defRPr cap="all"/>
          </a:pPr>
          <a:r>
            <a:rPr lang="en-US" b="1"/>
            <a:t>Mental health- Hawthorne Walk-in clinic and crisis line</a:t>
          </a:r>
          <a:endParaRPr lang="en-US"/>
        </a:p>
      </dgm:t>
    </dgm:pt>
    <dgm:pt modelId="{4A0CC06E-5045-4698-B42C-9C14EDB7EB11}" type="parTrans" cxnId="{BD9E4467-A423-486B-8B38-C504012DD946}">
      <dgm:prSet/>
      <dgm:spPr/>
      <dgm:t>
        <a:bodyPr/>
        <a:lstStyle/>
        <a:p>
          <a:endParaRPr lang="en-US"/>
        </a:p>
      </dgm:t>
    </dgm:pt>
    <dgm:pt modelId="{CBFD797D-41BE-465D-BF74-F461AD6F08C1}" type="sibTrans" cxnId="{BD9E4467-A423-486B-8B38-C504012DD946}">
      <dgm:prSet/>
      <dgm:spPr/>
      <dgm:t>
        <a:bodyPr/>
        <a:lstStyle/>
        <a:p>
          <a:endParaRPr lang="en-US"/>
        </a:p>
      </dgm:t>
    </dgm:pt>
    <dgm:pt modelId="{CD5A5EE6-3E07-4705-AD33-3AC4389CB20E}" type="pres">
      <dgm:prSet presAssocID="{C0777832-6AF9-401D-B3D2-661B636BEB83}" presName="root" presStyleCnt="0">
        <dgm:presLayoutVars>
          <dgm:dir/>
          <dgm:resizeHandles val="exact"/>
        </dgm:presLayoutVars>
      </dgm:prSet>
      <dgm:spPr/>
    </dgm:pt>
    <dgm:pt modelId="{B25B4FF5-CE27-45F4-BA09-36062DCC0717}" type="pres">
      <dgm:prSet presAssocID="{62F4CDE2-D8E0-4A9C-B348-77E13BFE5FF3}" presName="compNode" presStyleCnt="0"/>
      <dgm:spPr/>
    </dgm:pt>
    <dgm:pt modelId="{E3E88E7F-1F9F-41CC-AE01-9A483388C257}" type="pres">
      <dgm:prSet presAssocID="{62F4CDE2-D8E0-4A9C-B348-77E13BFE5FF3}" presName="iconBgRect" presStyleLbl="bgShp" presStyleIdx="0" presStyleCnt="4"/>
      <dgm:spPr/>
    </dgm:pt>
    <dgm:pt modelId="{DEA01E9D-5E60-43EB-BD7D-FD066EF23543}" type="pres">
      <dgm:prSet presAssocID="{62F4CDE2-D8E0-4A9C-B348-77E13BFE5FF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Avocado"/>
        </a:ext>
      </dgm:extLst>
    </dgm:pt>
    <dgm:pt modelId="{D540C704-E04C-41C5-9ABC-FC8DE4E12BE3}" type="pres">
      <dgm:prSet presAssocID="{62F4CDE2-D8E0-4A9C-B348-77E13BFE5FF3}" presName="spaceRect" presStyleCnt="0"/>
      <dgm:spPr/>
    </dgm:pt>
    <dgm:pt modelId="{A36807D6-034A-4D29-9E16-D3AEEA3E7D21}" type="pres">
      <dgm:prSet presAssocID="{62F4CDE2-D8E0-4A9C-B348-77E13BFE5FF3}" presName="textRect" presStyleLbl="revTx" presStyleIdx="0" presStyleCnt="4">
        <dgm:presLayoutVars>
          <dgm:chMax val="1"/>
          <dgm:chPref val="1"/>
        </dgm:presLayoutVars>
      </dgm:prSet>
      <dgm:spPr/>
    </dgm:pt>
    <dgm:pt modelId="{78E8FA0F-E564-4319-8506-9B582BC86ACA}" type="pres">
      <dgm:prSet presAssocID="{D739CE37-08C8-4E05-AEAA-A2BA823B92B6}" presName="sibTrans" presStyleCnt="0"/>
      <dgm:spPr/>
    </dgm:pt>
    <dgm:pt modelId="{E085ADCF-ECC7-4C37-A375-9FC050802466}" type="pres">
      <dgm:prSet presAssocID="{EE17D1FA-7C4E-4CD5-AE7D-9ECF6875C5CC}" presName="compNode" presStyleCnt="0"/>
      <dgm:spPr/>
    </dgm:pt>
    <dgm:pt modelId="{5D721680-BDC0-42EF-956A-D76A8075F852}" type="pres">
      <dgm:prSet presAssocID="{EE17D1FA-7C4E-4CD5-AE7D-9ECF6875C5CC}" presName="iconBgRect" presStyleLbl="bgShp" presStyleIdx="1" presStyleCnt="4"/>
      <dgm:spPr/>
    </dgm:pt>
    <dgm:pt modelId="{92825D41-2A5A-4F73-A982-BB428BF7E912}" type="pres">
      <dgm:prSet presAssocID="{EE17D1FA-7C4E-4CD5-AE7D-9ECF6875C5C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torcycle"/>
        </a:ext>
      </dgm:extLst>
    </dgm:pt>
    <dgm:pt modelId="{7ABF2EFA-C04E-4180-A8BB-FF1630BE47B2}" type="pres">
      <dgm:prSet presAssocID="{EE17D1FA-7C4E-4CD5-AE7D-9ECF6875C5CC}" presName="spaceRect" presStyleCnt="0"/>
      <dgm:spPr/>
    </dgm:pt>
    <dgm:pt modelId="{5C233922-0BA8-40C6-AFAD-346608D67308}" type="pres">
      <dgm:prSet presAssocID="{EE17D1FA-7C4E-4CD5-AE7D-9ECF6875C5CC}" presName="textRect" presStyleLbl="revTx" presStyleIdx="1" presStyleCnt="4">
        <dgm:presLayoutVars>
          <dgm:chMax val="1"/>
          <dgm:chPref val="1"/>
        </dgm:presLayoutVars>
      </dgm:prSet>
      <dgm:spPr/>
    </dgm:pt>
    <dgm:pt modelId="{6E897A21-5B0A-4AFC-BCB3-BC9990C86288}" type="pres">
      <dgm:prSet presAssocID="{5BB15F92-C444-46D1-B4CD-C9D750AA539D}" presName="sibTrans" presStyleCnt="0"/>
      <dgm:spPr/>
    </dgm:pt>
    <dgm:pt modelId="{CEF831C4-779E-4FBC-851E-DB0115A0CD6D}" type="pres">
      <dgm:prSet presAssocID="{0960A193-EA6B-44D1-9747-40BB6C912C9C}" presName="compNode" presStyleCnt="0"/>
      <dgm:spPr/>
    </dgm:pt>
    <dgm:pt modelId="{BBB07904-2F59-4419-BCC0-CE75F26B6FBB}" type="pres">
      <dgm:prSet presAssocID="{0960A193-EA6B-44D1-9747-40BB6C912C9C}" presName="iconBgRect" presStyleLbl="bgShp" presStyleIdx="2" presStyleCnt="4"/>
      <dgm:spPr/>
    </dgm:pt>
    <dgm:pt modelId="{85F3CDAC-4BE2-4A5C-9B34-91717F038788}" type="pres">
      <dgm:prSet presAssocID="{0960A193-EA6B-44D1-9747-40BB6C912C9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ouse"/>
        </a:ext>
      </dgm:extLst>
    </dgm:pt>
    <dgm:pt modelId="{CD03F801-0972-48C1-8082-42B021B10F6C}" type="pres">
      <dgm:prSet presAssocID="{0960A193-EA6B-44D1-9747-40BB6C912C9C}" presName="spaceRect" presStyleCnt="0"/>
      <dgm:spPr/>
    </dgm:pt>
    <dgm:pt modelId="{14716F69-A4F4-4159-9647-BA5C4201E66C}" type="pres">
      <dgm:prSet presAssocID="{0960A193-EA6B-44D1-9747-40BB6C912C9C}" presName="textRect" presStyleLbl="revTx" presStyleIdx="2" presStyleCnt="4">
        <dgm:presLayoutVars>
          <dgm:chMax val="1"/>
          <dgm:chPref val="1"/>
        </dgm:presLayoutVars>
      </dgm:prSet>
      <dgm:spPr/>
    </dgm:pt>
    <dgm:pt modelId="{3896AEDC-7741-4C4E-9E11-F2117C1C1198}" type="pres">
      <dgm:prSet presAssocID="{710F9C31-181C-4335-A2AB-E7605324DE62}" presName="sibTrans" presStyleCnt="0"/>
      <dgm:spPr/>
    </dgm:pt>
    <dgm:pt modelId="{2051F6F5-D728-463A-809A-FC210B655323}" type="pres">
      <dgm:prSet presAssocID="{D87436BB-D604-492E-B5A8-39D1EE9C71C7}" presName="compNode" presStyleCnt="0"/>
      <dgm:spPr/>
    </dgm:pt>
    <dgm:pt modelId="{61151B5D-ED54-4FBF-A65B-7BC813F36C73}" type="pres">
      <dgm:prSet presAssocID="{D87436BB-D604-492E-B5A8-39D1EE9C71C7}" presName="iconBgRect" presStyleLbl="bgShp" presStyleIdx="3" presStyleCnt="4"/>
      <dgm:spPr/>
    </dgm:pt>
    <dgm:pt modelId="{70F36C8F-0853-40D3-B36F-B450818B98BD}" type="pres">
      <dgm:prSet presAssocID="{D87436BB-D604-492E-B5A8-39D1EE9C71C7}"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rain in head"/>
        </a:ext>
      </dgm:extLst>
    </dgm:pt>
    <dgm:pt modelId="{701BC489-93E3-426B-85B3-6A171900DC2B}" type="pres">
      <dgm:prSet presAssocID="{D87436BB-D604-492E-B5A8-39D1EE9C71C7}" presName="spaceRect" presStyleCnt="0"/>
      <dgm:spPr/>
    </dgm:pt>
    <dgm:pt modelId="{8B6D7582-3440-4BCA-B391-2078F3B759D2}" type="pres">
      <dgm:prSet presAssocID="{D87436BB-D604-492E-B5A8-39D1EE9C71C7}" presName="textRect" presStyleLbl="revTx" presStyleIdx="3" presStyleCnt="4">
        <dgm:presLayoutVars>
          <dgm:chMax val="1"/>
          <dgm:chPref val="1"/>
        </dgm:presLayoutVars>
      </dgm:prSet>
      <dgm:spPr/>
    </dgm:pt>
  </dgm:ptLst>
  <dgm:cxnLst>
    <dgm:cxn modelId="{BD9E4467-A423-486B-8B38-C504012DD946}" srcId="{C0777832-6AF9-401D-B3D2-661B636BEB83}" destId="{D87436BB-D604-492E-B5A8-39D1EE9C71C7}" srcOrd="3" destOrd="0" parTransId="{4A0CC06E-5045-4698-B42C-9C14EDB7EB11}" sibTransId="{CBFD797D-41BE-465D-BF74-F461AD6F08C1}"/>
    <dgm:cxn modelId="{9B0D7767-8E6B-4DA0-A1DE-410B4837C976}" type="presOf" srcId="{0960A193-EA6B-44D1-9747-40BB6C912C9C}" destId="{14716F69-A4F4-4159-9647-BA5C4201E66C}" srcOrd="0" destOrd="0" presId="urn:microsoft.com/office/officeart/2018/5/layout/IconCircleLabelList"/>
    <dgm:cxn modelId="{C6ADFD75-1511-4528-8143-58F49A7071AA}" type="presOf" srcId="{62F4CDE2-D8E0-4A9C-B348-77E13BFE5FF3}" destId="{A36807D6-034A-4D29-9E16-D3AEEA3E7D21}" srcOrd="0" destOrd="0" presId="urn:microsoft.com/office/officeart/2018/5/layout/IconCircleLabelList"/>
    <dgm:cxn modelId="{6E3FAF81-9037-4193-BD12-BE9FD43493F5}" srcId="{C0777832-6AF9-401D-B3D2-661B636BEB83}" destId="{62F4CDE2-D8E0-4A9C-B348-77E13BFE5FF3}" srcOrd="0" destOrd="0" parTransId="{DAC59A8B-4D2D-4787-A18F-E4ED68E93FB7}" sibTransId="{D739CE37-08C8-4E05-AEAA-A2BA823B92B6}"/>
    <dgm:cxn modelId="{227EEC8E-6F86-4C02-857B-95FE17855328}" type="presOf" srcId="{C0777832-6AF9-401D-B3D2-661B636BEB83}" destId="{CD5A5EE6-3E07-4705-AD33-3AC4389CB20E}" srcOrd="0" destOrd="0" presId="urn:microsoft.com/office/officeart/2018/5/layout/IconCircleLabelList"/>
    <dgm:cxn modelId="{D204DA9C-B7B5-41D6-B396-85A7E6CC1CC9}" srcId="{C0777832-6AF9-401D-B3D2-661B636BEB83}" destId="{0960A193-EA6B-44D1-9747-40BB6C912C9C}" srcOrd="2" destOrd="0" parTransId="{D1D361AE-A283-4910-975D-EABCF0AFEFE7}" sibTransId="{710F9C31-181C-4335-A2AB-E7605324DE62}"/>
    <dgm:cxn modelId="{202913B2-CB41-4B0A-876C-2C2BBD1E8548}" srcId="{C0777832-6AF9-401D-B3D2-661B636BEB83}" destId="{EE17D1FA-7C4E-4CD5-AE7D-9ECF6875C5CC}" srcOrd="1" destOrd="0" parTransId="{A9361962-064F-48C5-9E82-6A8769AC467D}" sibTransId="{5BB15F92-C444-46D1-B4CD-C9D750AA539D}"/>
    <dgm:cxn modelId="{116FC1B4-3EB3-41A7-99E7-16684E9556D0}" type="presOf" srcId="{EE17D1FA-7C4E-4CD5-AE7D-9ECF6875C5CC}" destId="{5C233922-0BA8-40C6-AFAD-346608D67308}" srcOrd="0" destOrd="0" presId="urn:microsoft.com/office/officeart/2018/5/layout/IconCircleLabelList"/>
    <dgm:cxn modelId="{2508A7EE-EE32-45EC-81EB-8A72836A8947}" type="presOf" srcId="{D87436BB-D604-492E-B5A8-39D1EE9C71C7}" destId="{8B6D7582-3440-4BCA-B391-2078F3B759D2}" srcOrd="0" destOrd="0" presId="urn:microsoft.com/office/officeart/2018/5/layout/IconCircleLabelList"/>
    <dgm:cxn modelId="{24E494DC-081E-4909-ADA2-A21EFA3A437F}" type="presParOf" srcId="{CD5A5EE6-3E07-4705-AD33-3AC4389CB20E}" destId="{B25B4FF5-CE27-45F4-BA09-36062DCC0717}" srcOrd="0" destOrd="0" presId="urn:microsoft.com/office/officeart/2018/5/layout/IconCircleLabelList"/>
    <dgm:cxn modelId="{87C4D126-7903-4E4C-B95A-5E5C96692583}" type="presParOf" srcId="{B25B4FF5-CE27-45F4-BA09-36062DCC0717}" destId="{E3E88E7F-1F9F-41CC-AE01-9A483388C257}" srcOrd="0" destOrd="0" presId="urn:microsoft.com/office/officeart/2018/5/layout/IconCircleLabelList"/>
    <dgm:cxn modelId="{F55B1707-F525-412D-AD14-1790FDA574DA}" type="presParOf" srcId="{B25B4FF5-CE27-45F4-BA09-36062DCC0717}" destId="{DEA01E9D-5E60-43EB-BD7D-FD066EF23543}" srcOrd="1" destOrd="0" presId="urn:microsoft.com/office/officeart/2018/5/layout/IconCircleLabelList"/>
    <dgm:cxn modelId="{A2873606-C62E-4913-902B-13C9B25D0F87}" type="presParOf" srcId="{B25B4FF5-CE27-45F4-BA09-36062DCC0717}" destId="{D540C704-E04C-41C5-9ABC-FC8DE4E12BE3}" srcOrd="2" destOrd="0" presId="urn:microsoft.com/office/officeart/2018/5/layout/IconCircleLabelList"/>
    <dgm:cxn modelId="{24EF9C20-1650-4AF9-893B-78A4A567F6B4}" type="presParOf" srcId="{B25B4FF5-CE27-45F4-BA09-36062DCC0717}" destId="{A36807D6-034A-4D29-9E16-D3AEEA3E7D21}" srcOrd="3" destOrd="0" presId="urn:microsoft.com/office/officeart/2018/5/layout/IconCircleLabelList"/>
    <dgm:cxn modelId="{9309D3F6-FBCE-42E2-8867-9FE8D5AE929B}" type="presParOf" srcId="{CD5A5EE6-3E07-4705-AD33-3AC4389CB20E}" destId="{78E8FA0F-E564-4319-8506-9B582BC86ACA}" srcOrd="1" destOrd="0" presId="urn:microsoft.com/office/officeart/2018/5/layout/IconCircleLabelList"/>
    <dgm:cxn modelId="{7E5A5F3D-C27B-4AB6-B6F5-85546F4934C5}" type="presParOf" srcId="{CD5A5EE6-3E07-4705-AD33-3AC4389CB20E}" destId="{E085ADCF-ECC7-4C37-A375-9FC050802466}" srcOrd="2" destOrd="0" presId="urn:microsoft.com/office/officeart/2018/5/layout/IconCircleLabelList"/>
    <dgm:cxn modelId="{8514F346-0680-4DBD-80D8-CAD906B8C2E8}" type="presParOf" srcId="{E085ADCF-ECC7-4C37-A375-9FC050802466}" destId="{5D721680-BDC0-42EF-956A-D76A8075F852}" srcOrd="0" destOrd="0" presId="urn:microsoft.com/office/officeart/2018/5/layout/IconCircleLabelList"/>
    <dgm:cxn modelId="{263E1F6E-0EB0-4E73-A3EE-45DAF04B3FBF}" type="presParOf" srcId="{E085ADCF-ECC7-4C37-A375-9FC050802466}" destId="{92825D41-2A5A-4F73-A982-BB428BF7E912}" srcOrd="1" destOrd="0" presId="urn:microsoft.com/office/officeart/2018/5/layout/IconCircleLabelList"/>
    <dgm:cxn modelId="{4237BE41-2DA1-4ED0-8F6B-9E58EB80A455}" type="presParOf" srcId="{E085ADCF-ECC7-4C37-A375-9FC050802466}" destId="{7ABF2EFA-C04E-4180-A8BB-FF1630BE47B2}" srcOrd="2" destOrd="0" presId="urn:microsoft.com/office/officeart/2018/5/layout/IconCircleLabelList"/>
    <dgm:cxn modelId="{7BEBD195-678D-4E0C-8AFC-229B564E06D1}" type="presParOf" srcId="{E085ADCF-ECC7-4C37-A375-9FC050802466}" destId="{5C233922-0BA8-40C6-AFAD-346608D67308}" srcOrd="3" destOrd="0" presId="urn:microsoft.com/office/officeart/2018/5/layout/IconCircleLabelList"/>
    <dgm:cxn modelId="{EF002D8E-6CF8-48EC-9B79-FDC00A71F3A8}" type="presParOf" srcId="{CD5A5EE6-3E07-4705-AD33-3AC4389CB20E}" destId="{6E897A21-5B0A-4AFC-BCB3-BC9990C86288}" srcOrd="3" destOrd="0" presId="urn:microsoft.com/office/officeart/2018/5/layout/IconCircleLabelList"/>
    <dgm:cxn modelId="{2850C124-0A58-490B-A4C7-81255E62E4AE}" type="presParOf" srcId="{CD5A5EE6-3E07-4705-AD33-3AC4389CB20E}" destId="{CEF831C4-779E-4FBC-851E-DB0115A0CD6D}" srcOrd="4" destOrd="0" presId="urn:microsoft.com/office/officeart/2018/5/layout/IconCircleLabelList"/>
    <dgm:cxn modelId="{57E69F31-A362-4086-8EBF-40D8F644251E}" type="presParOf" srcId="{CEF831C4-779E-4FBC-851E-DB0115A0CD6D}" destId="{BBB07904-2F59-4419-BCC0-CE75F26B6FBB}" srcOrd="0" destOrd="0" presId="urn:microsoft.com/office/officeart/2018/5/layout/IconCircleLabelList"/>
    <dgm:cxn modelId="{B3F13DA4-328E-4B6C-80F6-BD1196AC89BA}" type="presParOf" srcId="{CEF831C4-779E-4FBC-851E-DB0115A0CD6D}" destId="{85F3CDAC-4BE2-4A5C-9B34-91717F038788}" srcOrd="1" destOrd="0" presId="urn:microsoft.com/office/officeart/2018/5/layout/IconCircleLabelList"/>
    <dgm:cxn modelId="{19892C3D-C0DF-4FB1-B981-82392DB27C4E}" type="presParOf" srcId="{CEF831C4-779E-4FBC-851E-DB0115A0CD6D}" destId="{CD03F801-0972-48C1-8082-42B021B10F6C}" srcOrd="2" destOrd="0" presId="urn:microsoft.com/office/officeart/2018/5/layout/IconCircleLabelList"/>
    <dgm:cxn modelId="{73526A3C-EF46-4C71-B274-FEBB643307FB}" type="presParOf" srcId="{CEF831C4-779E-4FBC-851E-DB0115A0CD6D}" destId="{14716F69-A4F4-4159-9647-BA5C4201E66C}" srcOrd="3" destOrd="0" presId="urn:microsoft.com/office/officeart/2018/5/layout/IconCircleLabelList"/>
    <dgm:cxn modelId="{74B73BEC-6660-41C1-83C5-1569A7A921E8}" type="presParOf" srcId="{CD5A5EE6-3E07-4705-AD33-3AC4389CB20E}" destId="{3896AEDC-7741-4C4E-9E11-F2117C1C1198}" srcOrd="5" destOrd="0" presId="urn:microsoft.com/office/officeart/2018/5/layout/IconCircleLabelList"/>
    <dgm:cxn modelId="{640BFAA6-4495-4B97-B601-9F52D0C42CEB}" type="presParOf" srcId="{CD5A5EE6-3E07-4705-AD33-3AC4389CB20E}" destId="{2051F6F5-D728-463A-809A-FC210B655323}" srcOrd="6" destOrd="0" presId="urn:microsoft.com/office/officeart/2018/5/layout/IconCircleLabelList"/>
    <dgm:cxn modelId="{705711AE-400D-40B9-A230-390430DAD1C1}" type="presParOf" srcId="{2051F6F5-D728-463A-809A-FC210B655323}" destId="{61151B5D-ED54-4FBF-A65B-7BC813F36C73}" srcOrd="0" destOrd="0" presId="urn:microsoft.com/office/officeart/2018/5/layout/IconCircleLabelList"/>
    <dgm:cxn modelId="{90EA4B6F-96EB-4997-A45C-1CE4FCC273C0}" type="presParOf" srcId="{2051F6F5-D728-463A-809A-FC210B655323}" destId="{70F36C8F-0853-40D3-B36F-B450818B98BD}" srcOrd="1" destOrd="0" presId="urn:microsoft.com/office/officeart/2018/5/layout/IconCircleLabelList"/>
    <dgm:cxn modelId="{9C773CE3-A089-487F-A061-E0484D06A042}" type="presParOf" srcId="{2051F6F5-D728-463A-809A-FC210B655323}" destId="{701BC489-93E3-426B-85B3-6A171900DC2B}" srcOrd="2" destOrd="0" presId="urn:microsoft.com/office/officeart/2018/5/layout/IconCircleLabelList"/>
    <dgm:cxn modelId="{4C28BA2B-2FB6-402F-9674-6F65333A1A14}" type="presParOf" srcId="{2051F6F5-D728-463A-809A-FC210B655323}" destId="{8B6D7582-3440-4BCA-B391-2078F3B759D2}" srcOrd="3" destOrd="0" presId="urn:microsoft.com/office/officeart/2018/5/layout/IconCircle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E88E7F-1F9F-41CC-AE01-9A483388C257}">
      <dsp:nvSpPr>
        <dsp:cNvPr id="0" name=""/>
        <dsp:cNvSpPr/>
      </dsp:nvSpPr>
      <dsp:spPr>
        <a:xfrm>
          <a:off x="626907" y="832359"/>
          <a:ext cx="1248979" cy="1248979"/>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A01E9D-5E60-43EB-BD7D-FD066EF23543}">
      <dsp:nvSpPr>
        <dsp:cNvPr id="0" name=""/>
        <dsp:cNvSpPr/>
      </dsp:nvSpPr>
      <dsp:spPr>
        <a:xfrm>
          <a:off x="893083" y="1098535"/>
          <a:ext cx="716627" cy="71662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36807D6-034A-4D29-9E16-D3AEEA3E7D21}">
      <dsp:nvSpPr>
        <dsp:cNvPr id="0" name=""/>
        <dsp:cNvSpPr/>
      </dsp:nvSpPr>
      <dsp:spPr>
        <a:xfrm>
          <a:off x="227643" y="2470365"/>
          <a:ext cx="2047508"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a:t>Food – Food banks, WIC (0-5), SNAP benefits</a:t>
          </a:r>
          <a:endParaRPr lang="en-US" sz="1500" kern="1200"/>
        </a:p>
      </dsp:txBody>
      <dsp:txXfrm>
        <a:off x="227643" y="2470365"/>
        <a:ext cx="2047508" cy="720000"/>
      </dsp:txXfrm>
    </dsp:sp>
    <dsp:sp modelId="{5D721680-BDC0-42EF-956A-D76A8075F852}">
      <dsp:nvSpPr>
        <dsp:cNvPr id="0" name=""/>
        <dsp:cNvSpPr/>
      </dsp:nvSpPr>
      <dsp:spPr>
        <a:xfrm>
          <a:off x="3032729" y="832359"/>
          <a:ext cx="1248979" cy="1248979"/>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825D41-2A5A-4F73-A982-BB428BF7E912}">
      <dsp:nvSpPr>
        <dsp:cNvPr id="0" name=""/>
        <dsp:cNvSpPr/>
      </dsp:nvSpPr>
      <dsp:spPr>
        <a:xfrm>
          <a:off x="3298906" y="1098535"/>
          <a:ext cx="716627" cy="71662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C233922-0BA8-40C6-AFAD-346608D67308}">
      <dsp:nvSpPr>
        <dsp:cNvPr id="0" name=""/>
        <dsp:cNvSpPr/>
      </dsp:nvSpPr>
      <dsp:spPr>
        <a:xfrm>
          <a:off x="2633465" y="2470365"/>
          <a:ext cx="2047508"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a:t>Transportation- Ride to care</a:t>
          </a:r>
          <a:endParaRPr lang="en-US" sz="1500" kern="1200"/>
        </a:p>
      </dsp:txBody>
      <dsp:txXfrm>
        <a:off x="2633465" y="2470365"/>
        <a:ext cx="2047508" cy="720000"/>
      </dsp:txXfrm>
    </dsp:sp>
    <dsp:sp modelId="{BBB07904-2F59-4419-BCC0-CE75F26B6FBB}">
      <dsp:nvSpPr>
        <dsp:cNvPr id="0" name=""/>
        <dsp:cNvSpPr/>
      </dsp:nvSpPr>
      <dsp:spPr>
        <a:xfrm>
          <a:off x="5438552" y="832359"/>
          <a:ext cx="1248979" cy="1248979"/>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F3CDAC-4BE2-4A5C-9B34-91717F038788}">
      <dsp:nvSpPr>
        <dsp:cNvPr id="0" name=""/>
        <dsp:cNvSpPr/>
      </dsp:nvSpPr>
      <dsp:spPr>
        <a:xfrm>
          <a:off x="5704728" y="1098535"/>
          <a:ext cx="716627" cy="71662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4716F69-A4F4-4159-9647-BA5C4201E66C}">
      <dsp:nvSpPr>
        <dsp:cNvPr id="0" name=""/>
        <dsp:cNvSpPr/>
      </dsp:nvSpPr>
      <dsp:spPr>
        <a:xfrm>
          <a:off x="5039287" y="2470365"/>
          <a:ext cx="2047508"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a:t>Housing, rent, utilities- Community Action</a:t>
          </a:r>
          <a:endParaRPr lang="en-US" sz="1500" kern="1200"/>
        </a:p>
      </dsp:txBody>
      <dsp:txXfrm>
        <a:off x="5039287" y="2470365"/>
        <a:ext cx="2047508" cy="720000"/>
      </dsp:txXfrm>
    </dsp:sp>
    <dsp:sp modelId="{61151B5D-ED54-4FBF-A65B-7BC813F36C73}">
      <dsp:nvSpPr>
        <dsp:cNvPr id="0" name=""/>
        <dsp:cNvSpPr/>
      </dsp:nvSpPr>
      <dsp:spPr>
        <a:xfrm>
          <a:off x="7844374" y="832359"/>
          <a:ext cx="1248979" cy="1248979"/>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F36C8F-0853-40D3-B36F-B450818B98BD}">
      <dsp:nvSpPr>
        <dsp:cNvPr id="0" name=""/>
        <dsp:cNvSpPr/>
      </dsp:nvSpPr>
      <dsp:spPr>
        <a:xfrm>
          <a:off x="8110550" y="1098535"/>
          <a:ext cx="716627" cy="71662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B6D7582-3440-4BCA-B391-2078F3B759D2}">
      <dsp:nvSpPr>
        <dsp:cNvPr id="0" name=""/>
        <dsp:cNvSpPr/>
      </dsp:nvSpPr>
      <dsp:spPr>
        <a:xfrm>
          <a:off x="7445110" y="2470365"/>
          <a:ext cx="2047508"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66750">
            <a:lnSpc>
              <a:spcPct val="100000"/>
            </a:lnSpc>
            <a:spcBef>
              <a:spcPct val="0"/>
            </a:spcBef>
            <a:spcAft>
              <a:spcPct val="35000"/>
            </a:spcAft>
            <a:buNone/>
            <a:defRPr cap="all"/>
          </a:pPr>
          <a:r>
            <a:rPr lang="en-US" sz="1500" b="1" kern="1200"/>
            <a:t>Mental health- Hawthorne Walk-in clinic and crisis line</a:t>
          </a:r>
          <a:endParaRPr lang="en-US" sz="1500" kern="1200"/>
        </a:p>
      </dsp:txBody>
      <dsp:txXfrm>
        <a:off x="7445110" y="2470365"/>
        <a:ext cx="2047508"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406111F-9F5C-4CBD-B329-37CD9CC288FD}" type="datetimeFigureOut">
              <a:rPr lang="en-US" smtClean="0"/>
              <a:t>12/28/2020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8C8DC0F-903F-4887-836D-ACF8F038851F}" type="slidenum">
              <a:rPr lang="en-US" smtClean="0"/>
              <a:t>‹#›</a:t>
            </a:fld>
            <a:endParaRPr lang="en-US"/>
          </a:p>
        </p:txBody>
      </p:sp>
    </p:spTree>
    <p:extLst>
      <p:ext uri="{BB962C8B-B14F-4D97-AF65-F5344CB8AC3E}">
        <p14:creationId xmlns:p14="http://schemas.microsoft.com/office/powerpoint/2010/main" val="392305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8DC0F-903F-4887-836D-ACF8F038851F}" type="slidenum">
              <a:rPr lang="en-US" smtClean="0"/>
              <a:t>1</a:t>
            </a:fld>
            <a:endParaRPr lang="en-US"/>
          </a:p>
        </p:txBody>
      </p:sp>
    </p:spTree>
    <p:extLst>
      <p:ext uri="{BB962C8B-B14F-4D97-AF65-F5344CB8AC3E}">
        <p14:creationId xmlns:p14="http://schemas.microsoft.com/office/powerpoint/2010/main" val="4114495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8DC0F-903F-4887-836D-ACF8F038851F}" type="slidenum">
              <a:rPr lang="en-US" smtClean="0"/>
              <a:t>10</a:t>
            </a:fld>
            <a:endParaRPr lang="en-US"/>
          </a:p>
        </p:txBody>
      </p:sp>
    </p:spTree>
    <p:extLst>
      <p:ext uri="{BB962C8B-B14F-4D97-AF65-F5344CB8AC3E}">
        <p14:creationId xmlns:p14="http://schemas.microsoft.com/office/powerpoint/2010/main" val="37082079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ways to follow up but we’re going to focus on those that are REALISTIC given the incredible time constraints of our work environment. Following up with a call is unlikely given how busy most of us are. But you can start by putting a note in the chart so you remember you asked and so you can follow up at the next visit to see if improvements have been made or if more intervention is needed. If NO improvements have been made since last visit, you can empathize and either:</a:t>
            </a:r>
          </a:p>
          <a:p>
            <a:pPr marL="228600" indent="-228600">
              <a:buAutoNum type="arabicPeriod"/>
            </a:pPr>
            <a:r>
              <a:rPr lang="en-US" dirty="0"/>
              <a:t>Ask if the patient still needs / wants support with this then re-connect this family/patient to the OT or BH or resource desk.</a:t>
            </a:r>
          </a:p>
          <a:p>
            <a:pPr marL="228600" indent="-228600">
              <a:buAutoNum type="arabicPeriod"/>
            </a:pPr>
            <a:r>
              <a:rPr lang="en-US" dirty="0"/>
              <a:t>Let the family/patient know that while you do not have any other ideas or resources, you care about him/her and you will keep an eye out in case anything else comes on your radar.</a:t>
            </a:r>
          </a:p>
        </p:txBody>
      </p:sp>
      <p:sp>
        <p:nvSpPr>
          <p:cNvPr id="4" name="Slide Number Placeholder 3"/>
          <p:cNvSpPr>
            <a:spLocks noGrp="1"/>
          </p:cNvSpPr>
          <p:nvPr>
            <p:ph type="sldNum" sz="quarter" idx="5"/>
          </p:nvPr>
        </p:nvSpPr>
        <p:spPr/>
        <p:txBody>
          <a:bodyPr/>
          <a:lstStyle/>
          <a:p>
            <a:fld id="{28C8DC0F-903F-4887-836D-ACF8F038851F}" type="slidenum">
              <a:rPr lang="en-US" smtClean="0"/>
              <a:t>11</a:t>
            </a:fld>
            <a:endParaRPr lang="en-US"/>
          </a:p>
        </p:txBody>
      </p:sp>
    </p:spTree>
    <p:extLst>
      <p:ext uri="{BB962C8B-B14F-4D97-AF65-F5344CB8AC3E}">
        <p14:creationId xmlns:p14="http://schemas.microsoft.com/office/powerpoint/2010/main" val="230247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 I mean when I say SDOH? What are these?  These are 2 definitions, 1 from WHO and one from CDC.</a:t>
            </a:r>
          </a:p>
        </p:txBody>
      </p:sp>
      <p:sp>
        <p:nvSpPr>
          <p:cNvPr id="4" name="Slide Number Placeholder 3"/>
          <p:cNvSpPr>
            <a:spLocks noGrp="1"/>
          </p:cNvSpPr>
          <p:nvPr>
            <p:ph type="sldNum" sz="quarter" idx="10"/>
          </p:nvPr>
        </p:nvSpPr>
        <p:spPr/>
        <p:txBody>
          <a:bodyPr/>
          <a:lstStyle/>
          <a:p>
            <a:fld id="{28C8DC0F-903F-4887-836D-ACF8F038851F}" type="slidenum">
              <a:rPr lang="en-US" smtClean="0"/>
              <a:t>2</a:t>
            </a:fld>
            <a:endParaRPr lang="en-US"/>
          </a:p>
        </p:txBody>
      </p:sp>
    </p:spTree>
    <p:extLst>
      <p:ext uri="{BB962C8B-B14F-4D97-AF65-F5344CB8AC3E}">
        <p14:creationId xmlns:p14="http://schemas.microsoft.com/office/powerpoint/2010/main" val="2153503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8DC0F-903F-4887-836D-ACF8F038851F}" type="slidenum">
              <a:rPr lang="en-US" smtClean="0"/>
              <a:t>3</a:t>
            </a:fld>
            <a:endParaRPr lang="en-US"/>
          </a:p>
        </p:txBody>
      </p:sp>
    </p:spTree>
    <p:extLst>
      <p:ext uri="{BB962C8B-B14F-4D97-AF65-F5344CB8AC3E}">
        <p14:creationId xmlns:p14="http://schemas.microsoft.com/office/powerpoint/2010/main" val="31533359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this important to you? What do you think will be gained by screening for SDOH needs?  These are some of the reasons that healthcare organizations across the glob are implementing screening for SDOH in visits.</a:t>
            </a:r>
          </a:p>
        </p:txBody>
      </p:sp>
      <p:sp>
        <p:nvSpPr>
          <p:cNvPr id="4" name="Slide Number Placeholder 3"/>
          <p:cNvSpPr>
            <a:spLocks noGrp="1"/>
          </p:cNvSpPr>
          <p:nvPr>
            <p:ph type="sldNum" sz="quarter" idx="10"/>
          </p:nvPr>
        </p:nvSpPr>
        <p:spPr/>
        <p:txBody>
          <a:bodyPr/>
          <a:lstStyle/>
          <a:p>
            <a:fld id="{28C8DC0F-903F-4887-836D-ACF8F038851F}" type="slidenum">
              <a:rPr lang="en-US" smtClean="0"/>
              <a:t>4</a:t>
            </a:fld>
            <a:endParaRPr lang="en-US"/>
          </a:p>
        </p:txBody>
      </p:sp>
    </p:spTree>
    <p:extLst>
      <p:ext uri="{BB962C8B-B14F-4D97-AF65-F5344CB8AC3E}">
        <p14:creationId xmlns:p14="http://schemas.microsoft.com/office/powerpoint/2010/main" val="4026344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These are common fears people express around screening patients for SDOH needs</a:t>
            </a:r>
          </a:p>
          <a:p>
            <a:endParaRPr lang="en-US" dirty="0"/>
          </a:p>
          <a:p>
            <a:r>
              <a:rPr lang="en-US" dirty="0"/>
              <a:t>There is some truth to these. </a:t>
            </a:r>
          </a:p>
          <a:p>
            <a:r>
              <a:rPr lang="en-US" dirty="0"/>
              <a:t>-We may not be able to find a solution and we may not be able to help as much as we want.</a:t>
            </a:r>
          </a:p>
          <a:p>
            <a:r>
              <a:rPr lang="en-US" dirty="0"/>
              <a:t>-These conversations are hard (on you and possibly the patient).</a:t>
            </a:r>
          </a:p>
          <a:p>
            <a:r>
              <a:rPr lang="en-US" dirty="0"/>
              <a:t>-We’re all very busy, it’s true. This is </a:t>
            </a:r>
            <a:r>
              <a:rPr lang="en-US" i="1" dirty="0"/>
              <a:t>one more thing</a:t>
            </a:r>
            <a:r>
              <a:rPr lang="en-US" i="0" dirty="0"/>
              <a:t> in a sea of “one more things” that we keep adding on. </a:t>
            </a:r>
            <a:endParaRPr lang="en-US" dirty="0"/>
          </a:p>
          <a:p>
            <a:endParaRPr lang="en-US" dirty="0"/>
          </a:p>
        </p:txBody>
      </p:sp>
      <p:sp>
        <p:nvSpPr>
          <p:cNvPr id="4" name="Slide Number Placeholder 3"/>
          <p:cNvSpPr>
            <a:spLocks noGrp="1"/>
          </p:cNvSpPr>
          <p:nvPr>
            <p:ph type="sldNum" sz="quarter" idx="10"/>
          </p:nvPr>
        </p:nvSpPr>
        <p:spPr/>
        <p:txBody>
          <a:bodyPr/>
          <a:lstStyle/>
          <a:p>
            <a:fld id="{28C8DC0F-903F-4887-836D-ACF8F038851F}" type="slidenum">
              <a:rPr lang="en-US" smtClean="0"/>
              <a:t>5</a:t>
            </a:fld>
            <a:endParaRPr lang="en-US"/>
          </a:p>
        </p:txBody>
      </p:sp>
    </p:spTree>
    <p:extLst>
      <p:ext uri="{BB962C8B-B14F-4D97-AF65-F5344CB8AC3E}">
        <p14:creationId xmlns:p14="http://schemas.microsoft.com/office/powerpoint/2010/main" val="4035603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YET, </a:t>
            </a:r>
          </a:p>
          <a:p>
            <a:r>
              <a:rPr lang="en-US" dirty="0"/>
              <a:t>Even if we cannot help we CAN listen and empathize and this is powerful. We can acknowledge that this is hard. Doing so brings some level of compassion to our clients and can help a patient feel understood.</a:t>
            </a:r>
          </a:p>
          <a:p>
            <a:r>
              <a:rPr lang="en-US" dirty="0"/>
              <a:t>We DO have rapport with patients that may make our message particularly impactful and we CAN build rapport and trust by offering support in a non-judgmental way. </a:t>
            </a:r>
          </a:p>
          <a:p>
            <a:endParaRPr lang="en-US" dirty="0"/>
          </a:p>
          <a:p>
            <a:r>
              <a:rPr lang="en-US" dirty="0"/>
              <a:t>Even though these conversations can feel hard, carrying around those stressors WITHOUT talking about them can also feel quite hard. Giving patients an outlet to feel heard and seen can be empowering.  If we lead with empathy and a desire to help, many patients will feel that and appreciate the show of care.</a:t>
            </a:r>
          </a:p>
          <a:p>
            <a:endParaRPr lang="en-US" dirty="0"/>
          </a:p>
          <a:p>
            <a:r>
              <a:rPr lang="en-US" dirty="0"/>
              <a:t>Responses do not have to be time consuming. Just letting a patient know that they (and their experiences) are valuable is step one.  Step 2 can be as simple as connecting the patient to the resource desk, a handout, or the services in our clinic. We’ll discuss these next.</a:t>
            </a:r>
          </a:p>
          <a:p>
            <a:endParaRPr lang="en-US" dirty="0"/>
          </a:p>
          <a:p>
            <a:r>
              <a:rPr lang="en-US" dirty="0"/>
              <a:t>If we address these stressors, we may be able to get more buy-in, move towards deeper health goals, and improve follow through because people who are less stressed often have more capacity to hear advice and make changes.</a:t>
            </a:r>
          </a:p>
        </p:txBody>
      </p:sp>
      <p:sp>
        <p:nvSpPr>
          <p:cNvPr id="4" name="Slide Number Placeholder 3"/>
          <p:cNvSpPr>
            <a:spLocks noGrp="1"/>
          </p:cNvSpPr>
          <p:nvPr>
            <p:ph type="sldNum" sz="quarter" idx="10"/>
          </p:nvPr>
        </p:nvSpPr>
        <p:spPr/>
        <p:txBody>
          <a:bodyPr/>
          <a:lstStyle/>
          <a:p>
            <a:fld id="{28C8DC0F-903F-4887-836D-ACF8F038851F}" type="slidenum">
              <a:rPr lang="en-US" smtClean="0"/>
              <a:t>6</a:t>
            </a:fld>
            <a:endParaRPr lang="en-US"/>
          </a:p>
        </p:txBody>
      </p:sp>
    </p:spTree>
    <p:extLst>
      <p:ext uri="{BB962C8B-B14F-4D97-AF65-F5344CB8AC3E}">
        <p14:creationId xmlns:p14="http://schemas.microsoft.com/office/powerpoint/2010/main" val="4102163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how do we respond to this information and what can we do to help families/patients with these things? Let’s discuss.</a:t>
            </a:r>
          </a:p>
        </p:txBody>
      </p:sp>
      <p:sp>
        <p:nvSpPr>
          <p:cNvPr id="4" name="Slide Number Placeholder 3"/>
          <p:cNvSpPr>
            <a:spLocks noGrp="1"/>
          </p:cNvSpPr>
          <p:nvPr>
            <p:ph type="sldNum" sz="quarter" idx="10"/>
          </p:nvPr>
        </p:nvSpPr>
        <p:spPr/>
        <p:txBody>
          <a:bodyPr/>
          <a:lstStyle/>
          <a:p>
            <a:fld id="{28C8DC0F-903F-4887-836D-ACF8F038851F}" type="slidenum">
              <a:rPr lang="en-US" smtClean="0"/>
              <a:t>7</a:t>
            </a:fld>
            <a:endParaRPr lang="en-US"/>
          </a:p>
        </p:txBody>
      </p:sp>
    </p:spTree>
    <p:extLst>
      <p:ext uri="{BB962C8B-B14F-4D97-AF65-F5344CB8AC3E}">
        <p14:creationId xmlns:p14="http://schemas.microsoft.com/office/powerpoint/2010/main" val="697973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C8DC0F-903F-4887-836D-ACF8F038851F}" type="slidenum">
              <a:rPr lang="en-US" smtClean="0"/>
              <a:t>8</a:t>
            </a:fld>
            <a:endParaRPr lang="en-US"/>
          </a:p>
        </p:txBody>
      </p:sp>
    </p:spTree>
    <p:extLst>
      <p:ext uri="{BB962C8B-B14F-4D97-AF65-F5344CB8AC3E}">
        <p14:creationId xmlns:p14="http://schemas.microsoft.com/office/powerpoint/2010/main" val="3845926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Work- DHS/TANF as well as </a:t>
            </a:r>
            <a:r>
              <a:rPr lang="en-US" sz="1200" kern="1200" dirty="0" err="1">
                <a:solidFill>
                  <a:schemeClr val="tx1"/>
                </a:solidFill>
                <a:effectLst/>
                <a:latin typeface="+mn-lt"/>
                <a:ea typeface="+mn-ea"/>
                <a:cs typeface="+mn-cs"/>
              </a:rPr>
              <a:t>Worksource</a:t>
            </a:r>
            <a:r>
              <a:rPr lang="en-US" sz="1200" kern="1200" dirty="0">
                <a:solidFill>
                  <a:schemeClr val="tx1"/>
                </a:solidFill>
                <a:effectLst/>
                <a:latin typeface="+mn-lt"/>
                <a:ea typeface="+mn-ea"/>
                <a:cs typeface="+mn-cs"/>
              </a:rPr>
              <a:t> Oregon (PCC Willow Creek Campus)</a:t>
            </a:r>
          </a:p>
          <a:p>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8C8DC0F-903F-4887-836D-ACF8F038851F}" type="slidenum">
              <a:rPr lang="en-US" smtClean="0"/>
              <a:t>9</a:t>
            </a:fld>
            <a:endParaRPr lang="en-US"/>
          </a:p>
        </p:txBody>
      </p:sp>
    </p:spTree>
    <p:extLst>
      <p:ext uri="{BB962C8B-B14F-4D97-AF65-F5344CB8AC3E}">
        <p14:creationId xmlns:p14="http://schemas.microsoft.com/office/powerpoint/2010/main" val="2933295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12/28/2020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12/28/2020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12/28/2020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12/28/2020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12/28/2020</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18" Type="http://schemas.openxmlformats.org/officeDocument/2006/relationships/image" Target="../media/image18.sv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17.png"/><Relationship Id="rId2" Type="http://schemas.openxmlformats.org/officeDocument/2006/relationships/notesSlide" Target="../notesSlides/notesSlide3.xml"/><Relationship Id="rId16" Type="http://schemas.openxmlformats.org/officeDocument/2006/relationships/image" Target="../media/image16.svg"/><Relationship Id="rId20"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19" Type="http://schemas.openxmlformats.org/officeDocument/2006/relationships/image" Target="../media/image19.pn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 Id="rId22" Type="http://schemas.openxmlformats.org/officeDocument/2006/relationships/image" Target="../media/image2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B6916720-6D22-4D4B-BC19-23008C7DD48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365356" y="806365"/>
            <a:ext cx="7020747" cy="5229630"/>
          </a:xfrm>
        </p:spPr>
        <p:txBody>
          <a:bodyPr vert="horz" lIns="91440" tIns="45720" rIns="91440" bIns="45720" rtlCol="0" anchor="ctr">
            <a:normAutofit/>
          </a:bodyPr>
          <a:lstStyle/>
          <a:p>
            <a:r>
              <a:rPr lang="en-US" sz="6600" spc="200" dirty="0"/>
              <a:t>Introduction to Social Determinants of Health: </a:t>
            </a:r>
            <a:r>
              <a:rPr lang="en-US" spc="200" dirty="0"/>
              <a:t>Screening and Responding to needs</a:t>
            </a:r>
          </a:p>
        </p:txBody>
      </p:sp>
      <p:pic>
        <p:nvPicPr>
          <p:cNvPr id="3" name="Picture 2">
            <a:extLst>
              <a:ext uri="{FF2B5EF4-FFF2-40B4-BE49-F238E27FC236}">
                <a16:creationId xmlns:a16="http://schemas.microsoft.com/office/drawing/2014/main" id="{067AB3E3-E6D6-4738-806A-AFE3A629B4B4}"/>
              </a:ext>
            </a:extLst>
          </p:cNvPr>
          <p:cNvPicPr>
            <a:picLocks noChangeAspect="1"/>
          </p:cNvPicPr>
          <p:nvPr/>
        </p:nvPicPr>
        <p:blipFill>
          <a:blip r:embed="rId3"/>
          <a:stretch>
            <a:fillRect/>
          </a:stretch>
        </p:blipFill>
        <p:spPr>
          <a:xfrm>
            <a:off x="1314868" y="3827808"/>
            <a:ext cx="2019048" cy="1476190"/>
          </a:xfrm>
          <a:prstGeom prst="rect">
            <a:avLst/>
          </a:prstGeom>
        </p:spPr>
      </p:pic>
    </p:spTree>
    <p:extLst>
      <p:ext uri="{BB962C8B-B14F-4D97-AF65-F5344CB8AC3E}">
        <p14:creationId xmlns:p14="http://schemas.microsoft.com/office/powerpoint/2010/main" val="20897631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do/offer</a:t>
            </a:r>
          </a:p>
        </p:txBody>
      </p:sp>
      <p:sp>
        <p:nvSpPr>
          <p:cNvPr id="3" name="Content Placeholder 2"/>
          <p:cNvSpPr>
            <a:spLocks noGrp="1"/>
          </p:cNvSpPr>
          <p:nvPr>
            <p:ph idx="1"/>
          </p:nvPr>
        </p:nvSpPr>
        <p:spPr>
          <a:xfrm>
            <a:off x="1110625" y="1817431"/>
            <a:ext cx="4693275" cy="4793433"/>
          </a:xfrm>
        </p:spPr>
        <p:txBody>
          <a:bodyPr>
            <a:normAutofit/>
          </a:bodyPr>
          <a:lstStyle/>
          <a:p>
            <a:pPr marL="0" indent="0">
              <a:buNone/>
            </a:pPr>
            <a:r>
              <a:rPr lang="en-US" sz="2600" b="1" dirty="0">
                <a:solidFill>
                  <a:srgbClr val="0070C0"/>
                </a:solidFill>
              </a:rPr>
              <a:t>Connection to community tools: </a:t>
            </a:r>
          </a:p>
          <a:p>
            <a:pPr marL="182880" indent="-182880">
              <a:buFont typeface="Arial" panose="020B0604020202020204" pitchFamily="34" charset="0"/>
              <a:buChar char="•"/>
            </a:pPr>
            <a:r>
              <a:rPr lang="en-US" sz="2600" b="1" dirty="0"/>
              <a:t>Resource desk</a:t>
            </a:r>
          </a:p>
          <a:p>
            <a:pPr marL="182880" indent="-182880">
              <a:buFont typeface="Arial" panose="020B0604020202020204" pitchFamily="34" charset="0"/>
              <a:buChar char="•"/>
            </a:pPr>
            <a:r>
              <a:rPr lang="en-US" sz="2600" b="1" dirty="0"/>
              <a:t>Classes</a:t>
            </a:r>
          </a:p>
          <a:p>
            <a:pPr marL="182880" indent="-182880">
              <a:buFont typeface="Arial" panose="020B0604020202020204" pitchFamily="34" charset="0"/>
              <a:buChar char="•"/>
            </a:pPr>
            <a:r>
              <a:rPr lang="en-US" sz="2600" b="1" dirty="0"/>
              <a:t>Programs</a:t>
            </a:r>
            <a:endParaRPr lang="en-US" b="1" dirty="0"/>
          </a:p>
          <a:p>
            <a:pPr lvl="1"/>
            <a:endParaRPr lang="en-US" dirty="0"/>
          </a:p>
        </p:txBody>
      </p:sp>
      <p:sp>
        <p:nvSpPr>
          <p:cNvPr id="4" name="Rectangle 3">
            <a:extLst>
              <a:ext uri="{FF2B5EF4-FFF2-40B4-BE49-F238E27FC236}">
                <a16:creationId xmlns:a16="http://schemas.microsoft.com/office/drawing/2014/main" id="{0174F7A6-2996-498F-9EE8-E239FC81F13D}"/>
              </a:ext>
            </a:extLst>
          </p:cNvPr>
          <p:cNvSpPr/>
          <p:nvPr/>
        </p:nvSpPr>
        <p:spPr>
          <a:xfrm>
            <a:off x="6265166" y="1804731"/>
            <a:ext cx="4816209" cy="2610971"/>
          </a:xfrm>
          <a:prstGeom prst="rect">
            <a:avLst/>
          </a:prstGeom>
        </p:spPr>
        <p:txBody>
          <a:bodyPr wrap="square">
            <a:spAutoFit/>
          </a:bodyPr>
          <a:lstStyle/>
          <a:p>
            <a:pPr>
              <a:lnSpc>
                <a:spcPct val="90000"/>
              </a:lnSpc>
              <a:spcBef>
                <a:spcPts val="1200"/>
              </a:spcBef>
              <a:spcAft>
                <a:spcPts val="200"/>
              </a:spcAft>
            </a:pPr>
            <a:r>
              <a:rPr lang="en-US" sz="2600" b="1" dirty="0">
                <a:solidFill>
                  <a:srgbClr val="0070C0"/>
                </a:solidFill>
              </a:rPr>
              <a:t>Connection to internal supports:</a:t>
            </a:r>
          </a:p>
          <a:p>
            <a:pPr marL="285750" indent="-285750">
              <a:lnSpc>
                <a:spcPct val="90000"/>
              </a:lnSpc>
              <a:spcBef>
                <a:spcPts val="1200"/>
              </a:spcBef>
              <a:spcAft>
                <a:spcPts val="200"/>
              </a:spcAft>
              <a:buFont typeface="Arial" panose="020B0604020202020204" pitchFamily="34" charset="0"/>
              <a:buChar char="•"/>
            </a:pPr>
            <a:r>
              <a:rPr lang="en-US" sz="2600" b="1" dirty="0"/>
              <a:t>Behavioral Health </a:t>
            </a:r>
          </a:p>
          <a:p>
            <a:pPr marL="285750" indent="-285750">
              <a:lnSpc>
                <a:spcPct val="90000"/>
              </a:lnSpc>
              <a:spcBef>
                <a:spcPts val="1200"/>
              </a:spcBef>
              <a:spcAft>
                <a:spcPts val="200"/>
              </a:spcAft>
              <a:buFont typeface="Arial" panose="020B0604020202020204" pitchFamily="34" charset="0"/>
              <a:buChar char="•"/>
            </a:pPr>
            <a:r>
              <a:rPr lang="en-US" sz="2600" b="1" dirty="0"/>
              <a:t>Occupational Therapy</a:t>
            </a:r>
          </a:p>
          <a:p>
            <a:pPr marL="285750" indent="-285750">
              <a:lnSpc>
                <a:spcPct val="90000"/>
              </a:lnSpc>
              <a:spcBef>
                <a:spcPts val="1200"/>
              </a:spcBef>
              <a:spcAft>
                <a:spcPts val="200"/>
              </a:spcAft>
              <a:buFont typeface="Arial" panose="020B0604020202020204" pitchFamily="34" charset="0"/>
              <a:buChar char="•"/>
            </a:pPr>
            <a:r>
              <a:rPr lang="en-US" sz="2600" b="1" dirty="0"/>
              <a:t> Pharmacy</a:t>
            </a:r>
          </a:p>
          <a:p>
            <a:pPr marL="285750" indent="-285750">
              <a:lnSpc>
                <a:spcPct val="90000"/>
              </a:lnSpc>
              <a:spcBef>
                <a:spcPts val="1200"/>
              </a:spcBef>
              <a:spcAft>
                <a:spcPts val="200"/>
              </a:spcAft>
              <a:buFont typeface="Arial" panose="020B0604020202020204" pitchFamily="34" charset="0"/>
              <a:buChar char="•"/>
            </a:pPr>
            <a:r>
              <a:rPr lang="en-US" sz="2600" b="1" dirty="0"/>
              <a:t>Community Health Worker</a:t>
            </a:r>
          </a:p>
        </p:txBody>
      </p:sp>
    </p:spTree>
    <p:extLst>
      <p:ext uri="{BB962C8B-B14F-4D97-AF65-F5344CB8AC3E}">
        <p14:creationId xmlns:p14="http://schemas.microsoft.com/office/powerpoint/2010/main" val="223227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4D39B797-CDC6-4529-8A36-9CBFC981633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CE17C0B-4F41-4362-B520-663DFD8FAF85}"/>
              </a:ext>
            </a:extLst>
          </p:cNvPr>
          <p:cNvSpPr>
            <a:spLocks noGrp="1"/>
          </p:cNvSpPr>
          <p:nvPr>
            <p:ph type="title"/>
          </p:nvPr>
        </p:nvSpPr>
        <p:spPr>
          <a:xfrm>
            <a:off x="964788" y="804333"/>
            <a:ext cx="3391900" cy="5249334"/>
          </a:xfrm>
        </p:spPr>
        <p:txBody>
          <a:bodyPr>
            <a:normAutofit/>
          </a:bodyPr>
          <a:lstStyle/>
          <a:p>
            <a:pPr algn="r"/>
            <a:r>
              <a:rPr lang="en-US" dirty="0"/>
              <a:t>Following up</a:t>
            </a:r>
          </a:p>
        </p:txBody>
      </p:sp>
      <p:sp>
        <p:nvSpPr>
          <p:cNvPr id="3" name="Content Placeholder 2">
            <a:extLst>
              <a:ext uri="{FF2B5EF4-FFF2-40B4-BE49-F238E27FC236}">
                <a16:creationId xmlns:a16="http://schemas.microsoft.com/office/drawing/2014/main" id="{4E71A3F5-BDB0-41B1-BBF5-47E0B37A066F}"/>
              </a:ext>
            </a:extLst>
          </p:cNvPr>
          <p:cNvSpPr>
            <a:spLocks noGrp="1"/>
          </p:cNvSpPr>
          <p:nvPr>
            <p:ph idx="1"/>
          </p:nvPr>
        </p:nvSpPr>
        <p:spPr>
          <a:xfrm>
            <a:off x="4999330" y="804333"/>
            <a:ext cx="6603665" cy="5249334"/>
          </a:xfrm>
        </p:spPr>
        <p:txBody>
          <a:bodyPr anchor="ctr">
            <a:normAutofit/>
          </a:bodyPr>
          <a:lstStyle/>
          <a:p>
            <a:pPr marL="0" indent="0" algn="ctr">
              <a:buNone/>
            </a:pPr>
            <a:r>
              <a:rPr lang="en-US" dirty="0"/>
              <a:t>Epic “sticky notes” can remind you that you asked and what patient’s plan was</a:t>
            </a:r>
          </a:p>
          <a:p>
            <a:pPr marL="0" indent="0" algn="ctr">
              <a:buNone/>
            </a:pPr>
            <a:endParaRPr lang="en-US" dirty="0"/>
          </a:p>
          <a:p>
            <a:pPr marL="0" indent="0" algn="ctr">
              <a:buNone/>
            </a:pPr>
            <a:r>
              <a:rPr lang="en-US" dirty="0"/>
              <a:t>Ask again at next visit</a:t>
            </a:r>
          </a:p>
          <a:p>
            <a:pPr marL="0" indent="0" algn="ctr">
              <a:buNone/>
            </a:pPr>
            <a:endParaRPr lang="en-US" dirty="0"/>
          </a:p>
          <a:p>
            <a:pPr marL="0" indent="0" algn="ctr">
              <a:buNone/>
            </a:pPr>
            <a:r>
              <a:rPr lang="en-US" dirty="0"/>
              <a:t>Re-connect to resources or empathize</a:t>
            </a:r>
          </a:p>
          <a:p>
            <a:pPr marL="0" indent="0" algn="ctr">
              <a:buNone/>
            </a:pPr>
            <a:endParaRPr lang="en-US" dirty="0"/>
          </a:p>
        </p:txBody>
      </p:sp>
    </p:spTree>
    <p:extLst>
      <p:ext uri="{BB962C8B-B14F-4D97-AF65-F5344CB8AC3E}">
        <p14:creationId xmlns:p14="http://schemas.microsoft.com/office/powerpoint/2010/main" val="15772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SDOH</a:t>
            </a:r>
          </a:p>
        </p:txBody>
      </p:sp>
      <p:sp>
        <p:nvSpPr>
          <p:cNvPr id="3" name="Content Placeholder 2"/>
          <p:cNvSpPr>
            <a:spLocks noGrp="1"/>
          </p:cNvSpPr>
          <p:nvPr>
            <p:ph idx="1"/>
          </p:nvPr>
        </p:nvSpPr>
        <p:spPr>
          <a:xfrm>
            <a:off x="1024127" y="1754659"/>
            <a:ext cx="10143745" cy="4757352"/>
          </a:xfrm>
        </p:spPr>
        <p:txBody>
          <a:bodyPr>
            <a:normAutofit/>
          </a:bodyPr>
          <a:lstStyle/>
          <a:p>
            <a:pPr marL="274320" indent="-274320">
              <a:lnSpc>
                <a:spcPct val="120000"/>
              </a:lnSpc>
              <a:buFont typeface="Tw Cen MT" panose="020B0602020104020603" pitchFamily="34" charset="0"/>
              <a:buChar char="•"/>
            </a:pPr>
            <a:r>
              <a:rPr lang="en-US" sz="2800" dirty="0"/>
              <a:t>“The conditions in which people are born, grow, live, work, and age.” (World Health Organization, WHO)</a:t>
            </a:r>
          </a:p>
          <a:p>
            <a:pPr marL="274320" indent="-274320">
              <a:lnSpc>
                <a:spcPct val="120000"/>
              </a:lnSpc>
              <a:buFont typeface="Tw Cen MT" panose="020B0602020104020603" pitchFamily="34" charset="0"/>
              <a:buChar char="•"/>
            </a:pPr>
            <a:endParaRPr lang="en-US" sz="2800" dirty="0"/>
          </a:p>
          <a:p>
            <a:pPr marL="274320" indent="-274320">
              <a:lnSpc>
                <a:spcPct val="120000"/>
              </a:lnSpc>
              <a:buFont typeface="Tw Cen MT" panose="020B0602020104020603" pitchFamily="34" charset="0"/>
              <a:buChar char="•"/>
            </a:pPr>
            <a:r>
              <a:rPr lang="en-US" sz="2800" dirty="0"/>
              <a:t>“Conditions in the places where people live, learn, work, and play affect a wide range of health risks and outcomes. These conditions are known as social determinants of health.” (Centers for Disease Control and Prevention)</a:t>
            </a:r>
          </a:p>
          <a:p>
            <a:pPr marL="274320" indent="-274320">
              <a:lnSpc>
                <a:spcPct val="120000"/>
              </a:lnSpc>
              <a:buFont typeface="Tw Cen MT" panose="020B0602020104020603" pitchFamily="34" charset="0"/>
              <a:buChar char="•"/>
            </a:pPr>
            <a:endParaRPr lang="en-US" sz="2800" dirty="0"/>
          </a:p>
        </p:txBody>
      </p:sp>
    </p:spTree>
    <p:extLst>
      <p:ext uri="{BB962C8B-B14F-4D97-AF65-F5344CB8AC3E}">
        <p14:creationId xmlns:p14="http://schemas.microsoft.com/office/powerpoint/2010/main" val="2765345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SDOH Examples</a:t>
            </a:r>
          </a:p>
        </p:txBody>
      </p:sp>
      <p:sp>
        <p:nvSpPr>
          <p:cNvPr id="3" name="Content Placeholder 2"/>
          <p:cNvSpPr>
            <a:spLocks noGrp="1"/>
          </p:cNvSpPr>
          <p:nvPr>
            <p:ph idx="1"/>
          </p:nvPr>
        </p:nvSpPr>
        <p:spPr>
          <a:xfrm>
            <a:off x="1024127" y="1754659"/>
            <a:ext cx="10143745" cy="4757352"/>
          </a:xfrm>
        </p:spPr>
        <p:txBody>
          <a:bodyPr>
            <a:normAutofit/>
          </a:bodyPr>
          <a:lstStyle/>
          <a:p>
            <a:pPr marL="274320" indent="-274320">
              <a:lnSpc>
                <a:spcPct val="120000"/>
              </a:lnSpc>
              <a:buFont typeface="Tw Cen MT" panose="020B0602020104020603" pitchFamily="34" charset="0"/>
              <a:buChar char="•"/>
            </a:pPr>
            <a:r>
              <a:rPr lang="en-US" sz="2800" dirty="0"/>
              <a:t>Poverty, food insecurity, housing instability, poor education, and unsafe neighborhoods</a:t>
            </a:r>
          </a:p>
        </p:txBody>
      </p:sp>
      <p:pic>
        <p:nvPicPr>
          <p:cNvPr id="5" name="Graphic 4" descr="Money">
            <a:extLst>
              <a:ext uri="{FF2B5EF4-FFF2-40B4-BE49-F238E27FC236}">
                <a16:creationId xmlns:a16="http://schemas.microsoft.com/office/drawing/2014/main" id="{ADDB1AA3-FACE-4092-8F80-46A8BDDFACA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34020" y="4953241"/>
            <a:ext cx="1028840" cy="1028840"/>
          </a:xfrm>
          <a:prstGeom prst="rect">
            <a:avLst/>
          </a:prstGeom>
        </p:spPr>
      </p:pic>
      <p:pic>
        <p:nvPicPr>
          <p:cNvPr id="7" name="Graphic 6" descr="Suburban scene">
            <a:extLst>
              <a:ext uri="{FF2B5EF4-FFF2-40B4-BE49-F238E27FC236}">
                <a16:creationId xmlns:a16="http://schemas.microsoft.com/office/drawing/2014/main" id="{29689397-D859-4169-A90D-7C58E36298F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901821" y="2614110"/>
            <a:ext cx="3658674" cy="3658674"/>
          </a:xfrm>
          <a:prstGeom prst="rect">
            <a:avLst/>
          </a:prstGeom>
        </p:spPr>
      </p:pic>
      <p:pic>
        <p:nvPicPr>
          <p:cNvPr id="9" name="Graphic 8" descr="Child with balloon">
            <a:extLst>
              <a:ext uri="{FF2B5EF4-FFF2-40B4-BE49-F238E27FC236}">
                <a16:creationId xmlns:a16="http://schemas.microsoft.com/office/drawing/2014/main" id="{779DFB3C-F44B-4FD0-B6A1-0350BCB7E07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02282" y="3676135"/>
            <a:ext cx="2104100" cy="2104100"/>
          </a:xfrm>
          <a:prstGeom prst="rect">
            <a:avLst/>
          </a:prstGeom>
        </p:spPr>
      </p:pic>
      <p:pic>
        <p:nvPicPr>
          <p:cNvPr id="11" name="Graphic 10" descr="Pregnant lady">
            <a:extLst>
              <a:ext uri="{FF2B5EF4-FFF2-40B4-BE49-F238E27FC236}">
                <a16:creationId xmlns:a16="http://schemas.microsoft.com/office/drawing/2014/main" id="{EB5F99C4-6746-4BFE-A033-1E4A794F8C82}"/>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12582" y="3352158"/>
            <a:ext cx="2476754" cy="2476754"/>
          </a:xfrm>
          <a:prstGeom prst="rect">
            <a:avLst/>
          </a:prstGeom>
        </p:spPr>
      </p:pic>
      <p:pic>
        <p:nvPicPr>
          <p:cNvPr id="13" name="Graphic 12" descr="Graduation cap">
            <a:extLst>
              <a:ext uri="{FF2B5EF4-FFF2-40B4-BE49-F238E27FC236}">
                <a16:creationId xmlns:a16="http://schemas.microsoft.com/office/drawing/2014/main" id="{64CB10A3-8E3C-448C-A0E4-523D40DDEF09}"/>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165386" y="3349171"/>
            <a:ext cx="1218179" cy="1218179"/>
          </a:xfrm>
          <a:prstGeom prst="rect">
            <a:avLst/>
          </a:prstGeom>
        </p:spPr>
      </p:pic>
      <p:pic>
        <p:nvPicPr>
          <p:cNvPr id="15" name="Graphic 14" descr="Chicken leg">
            <a:extLst>
              <a:ext uri="{FF2B5EF4-FFF2-40B4-BE49-F238E27FC236}">
                <a16:creationId xmlns:a16="http://schemas.microsoft.com/office/drawing/2014/main" id="{CFC6C408-D888-407D-95B6-761D6F29A1C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rot="13470375">
            <a:off x="8660356" y="2342668"/>
            <a:ext cx="914400" cy="914400"/>
          </a:xfrm>
          <a:prstGeom prst="rect">
            <a:avLst/>
          </a:prstGeom>
        </p:spPr>
      </p:pic>
      <p:pic>
        <p:nvPicPr>
          <p:cNvPr id="17" name="Graphic 16" descr="Apple">
            <a:extLst>
              <a:ext uri="{FF2B5EF4-FFF2-40B4-BE49-F238E27FC236}">
                <a16:creationId xmlns:a16="http://schemas.microsoft.com/office/drawing/2014/main" id="{1686B9F9-E9AA-40F2-A6C9-471158F1866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8375779" y="2981173"/>
            <a:ext cx="914400" cy="914400"/>
          </a:xfrm>
          <a:prstGeom prst="rect">
            <a:avLst/>
          </a:prstGeom>
        </p:spPr>
      </p:pic>
      <p:pic>
        <p:nvPicPr>
          <p:cNvPr id="19" name="Graphic 18" descr="Avocado">
            <a:extLst>
              <a:ext uri="{FF2B5EF4-FFF2-40B4-BE49-F238E27FC236}">
                <a16:creationId xmlns:a16="http://schemas.microsoft.com/office/drawing/2014/main" id="{6F290791-8822-4537-9D05-1F15CE0AD14E}"/>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9149685" y="3006619"/>
            <a:ext cx="914400" cy="914400"/>
          </a:xfrm>
          <a:prstGeom prst="rect">
            <a:avLst/>
          </a:prstGeom>
        </p:spPr>
      </p:pic>
      <p:pic>
        <p:nvPicPr>
          <p:cNvPr id="21" name="Graphic 20" descr="Medical">
            <a:extLst>
              <a:ext uri="{FF2B5EF4-FFF2-40B4-BE49-F238E27FC236}">
                <a16:creationId xmlns:a16="http://schemas.microsoft.com/office/drawing/2014/main" id="{76366B20-E59F-4FCD-853E-0384C6814EFB}"/>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9926405" y="3775897"/>
            <a:ext cx="1213981" cy="1213981"/>
          </a:xfrm>
          <a:prstGeom prst="rect">
            <a:avLst/>
          </a:prstGeom>
        </p:spPr>
      </p:pic>
      <p:pic>
        <p:nvPicPr>
          <p:cNvPr id="23" name="Graphic 22" descr="Lightning">
            <a:extLst>
              <a:ext uri="{FF2B5EF4-FFF2-40B4-BE49-F238E27FC236}">
                <a16:creationId xmlns:a16="http://schemas.microsoft.com/office/drawing/2014/main" id="{5477139D-3A6A-433B-84F8-E257F48C737C}"/>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7444150" y="4657913"/>
            <a:ext cx="1420635" cy="1420635"/>
          </a:xfrm>
          <a:prstGeom prst="rect">
            <a:avLst/>
          </a:prstGeom>
        </p:spPr>
      </p:pic>
    </p:spTree>
    <p:extLst>
      <p:ext uri="{BB962C8B-B14F-4D97-AF65-F5344CB8AC3E}">
        <p14:creationId xmlns:p14="http://schemas.microsoft.com/office/powerpoint/2010/main" val="4157096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screen</a:t>
            </a:r>
          </a:p>
        </p:txBody>
      </p:sp>
      <p:sp>
        <p:nvSpPr>
          <p:cNvPr id="3" name="Content Placeholder 2"/>
          <p:cNvSpPr>
            <a:spLocks noGrp="1"/>
          </p:cNvSpPr>
          <p:nvPr>
            <p:ph idx="1"/>
          </p:nvPr>
        </p:nvSpPr>
        <p:spPr>
          <a:xfrm>
            <a:off x="1024127" y="1754659"/>
            <a:ext cx="10143745" cy="4757352"/>
          </a:xfrm>
        </p:spPr>
        <p:txBody>
          <a:bodyPr>
            <a:normAutofit/>
          </a:bodyPr>
          <a:lstStyle/>
          <a:p>
            <a:pPr marL="274320" indent="-274320">
              <a:lnSpc>
                <a:spcPct val="120000"/>
              </a:lnSpc>
              <a:buFont typeface="Tw Cen MT" panose="020B0602020104020603" pitchFamily="34" charset="0"/>
              <a:buChar char="•"/>
            </a:pPr>
            <a:r>
              <a:rPr lang="en-US" sz="2800" dirty="0"/>
              <a:t>Health outcomes are tied into SDOH.</a:t>
            </a:r>
          </a:p>
          <a:p>
            <a:pPr marL="274320" indent="-274320">
              <a:lnSpc>
                <a:spcPct val="120000"/>
              </a:lnSpc>
              <a:buFont typeface="Tw Cen MT" panose="020B0602020104020603" pitchFamily="34" charset="0"/>
              <a:buChar char="•"/>
            </a:pPr>
            <a:r>
              <a:rPr lang="en-US" sz="2800" dirty="0"/>
              <a:t>Communities experiencing poverty, food insecurity, housing instability, poor education, and unsafe neighborhoods have significantly different health outcomes compared to those not experiencing these things.</a:t>
            </a:r>
          </a:p>
          <a:p>
            <a:pPr marL="274320" indent="-274320">
              <a:lnSpc>
                <a:spcPct val="120000"/>
              </a:lnSpc>
              <a:buFont typeface="Tw Cen MT" panose="020B0602020104020603" pitchFamily="34" charset="0"/>
              <a:buChar char="•"/>
            </a:pPr>
            <a:r>
              <a:rPr lang="en-US" sz="2800" dirty="0"/>
              <a:t>Ignoring these things does not make them go away</a:t>
            </a:r>
          </a:p>
          <a:p>
            <a:pPr marL="274320" indent="-274320">
              <a:lnSpc>
                <a:spcPct val="120000"/>
              </a:lnSpc>
              <a:buFont typeface="Tw Cen MT" panose="020B0602020104020603" pitchFamily="34" charset="0"/>
              <a:buChar char="•"/>
            </a:pPr>
            <a:endParaRPr lang="en-US" sz="2800" dirty="0"/>
          </a:p>
        </p:txBody>
      </p:sp>
    </p:spTree>
    <p:extLst>
      <p:ext uri="{BB962C8B-B14F-4D97-AF65-F5344CB8AC3E}">
        <p14:creationId xmlns:p14="http://schemas.microsoft.com/office/powerpoint/2010/main" val="1049949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fears</a:t>
            </a:r>
          </a:p>
        </p:txBody>
      </p:sp>
      <p:sp>
        <p:nvSpPr>
          <p:cNvPr id="3" name="Content Placeholder 2"/>
          <p:cNvSpPr>
            <a:spLocks noGrp="1"/>
          </p:cNvSpPr>
          <p:nvPr>
            <p:ph idx="1"/>
          </p:nvPr>
        </p:nvSpPr>
        <p:spPr>
          <a:xfrm>
            <a:off x="1110625" y="1817431"/>
            <a:ext cx="10245234" cy="4793433"/>
          </a:xfrm>
        </p:spPr>
        <p:txBody>
          <a:bodyPr>
            <a:normAutofit/>
          </a:bodyPr>
          <a:lstStyle/>
          <a:p>
            <a:pPr marL="0" indent="0" algn="ctr">
              <a:buNone/>
            </a:pPr>
            <a:r>
              <a:rPr lang="en-US" sz="5000" b="1" dirty="0">
                <a:solidFill>
                  <a:srgbClr val="0070C0"/>
                </a:solidFill>
              </a:rPr>
              <a:t>“I won’t be able to help.”</a:t>
            </a:r>
          </a:p>
          <a:p>
            <a:pPr marL="0" indent="0" algn="ctr">
              <a:buNone/>
            </a:pPr>
            <a:endParaRPr lang="en-US" sz="5000" b="1" dirty="0">
              <a:solidFill>
                <a:srgbClr val="0070C0"/>
              </a:solidFill>
            </a:endParaRPr>
          </a:p>
          <a:p>
            <a:pPr marL="0" indent="0" algn="ctr">
              <a:buNone/>
            </a:pPr>
            <a:r>
              <a:rPr lang="en-US" sz="5000" b="1" dirty="0"/>
              <a:t>“I will traumatize the patient.”</a:t>
            </a:r>
          </a:p>
          <a:p>
            <a:pPr marL="0" indent="0" algn="ctr">
              <a:buNone/>
            </a:pPr>
            <a:endParaRPr lang="en-US" sz="5000" b="1" dirty="0">
              <a:solidFill>
                <a:srgbClr val="0070C0"/>
              </a:solidFill>
            </a:endParaRPr>
          </a:p>
          <a:p>
            <a:pPr marL="0" indent="0" algn="ctr">
              <a:buNone/>
            </a:pPr>
            <a:r>
              <a:rPr lang="en-US" sz="5000" b="1" dirty="0">
                <a:solidFill>
                  <a:srgbClr val="0070C0"/>
                </a:solidFill>
              </a:rPr>
              <a:t>“I don’t have time.”</a:t>
            </a:r>
            <a:endParaRPr lang="en-US" sz="5000" b="1" dirty="0"/>
          </a:p>
        </p:txBody>
      </p:sp>
    </p:spTree>
    <p:extLst>
      <p:ext uri="{BB962C8B-B14F-4D97-AF65-F5344CB8AC3E}">
        <p14:creationId xmlns:p14="http://schemas.microsoft.com/office/powerpoint/2010/main" val="624260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Reality</a:t>
            </a:r>
          </a:p>
        </p:txBody>
      </p:sp>
      <p:sp>
        <p:nvSpPr>
          <p:cNvPr id="3" name="Content Placeholder 2"/>
          <p:cNvSpPr>
            <a:spLocks noGrp="1"/>
          </p:cNvSpPr>
          <p:nvPr>
            <p:ph idx="1"/>
          </p:nvPr>
        </p:nvSpPr>
        <p:spPr>
          <a:xfrm>
            <a:off x="1024128" y="1754659"/>
            <a:ext cx="10430586" cy="4757352"/>
          </a:xfrm>
        </p:spPr>
        <p:txBody>
          <a:bodyPr>
            <a:normAutofit/>
          </a:bodyPr>
          <a:lstStyle/>
          <a:p>
            <a:pPr marL="274320" indent="-274320">
              <a:lnSpc>
                <a:spcPct val="100000"/>
              </a:lnSpc>
              <a:buFont typeface="Tw Cen MT" panose="020B0602020104020603" pitchFamily="34" charset="0"/>
              <a:buChar char="•"/>
            </a:pPr>
            <a:r>
              <a:rPr lang="en-US" sz="2600" dirty="0"/>
              <a:t>We definitely cannot help if we don’t ask</a:t>
            </a:r>
          </a:p>
          <a:p>
            <a:pPr marL="274320" indent="-274320">
              <a:lnSpc>
                <a:spcPct val="100000"/>
              </a:lnSpc>
              <a:buFont typeface="Tw Cen MT" panose="020B0602020104020603" pitchFamily="34" charset="0"/>
              <a:buChar char="•"/>
            </a:pPr>
            <a:r>
              <a:rPr lang="en-US" sz="2600" dirty="0"/>
              <a:t>There are resources out there that may help</a:t>
            </a:r>
          </a:p>
          <a:p>
            <a:pPr marL="274320" indent="-274320">
              <a:lnSpc>
                <a:spcPct val="100000"/>
              </a:lnSpc>
              <a:buFont typeface="Tw Cen MT" panose="020B0602020104020603" pitchFamily="34" charset="0"/>
              <a:buChar char="•"/>
            </a:pPr>
            <a:r>
              <a:rPr lang="en-US" sz="2600" dirty="0"/>
              <a:t>This stuff </a:t>
            </a:r>
            <a:r>
              <a:rPr lang="en-US" sz="2600" i="1" dirty="0"/>
              <a:t>is </a:t>
            </a:r>
            <a:r>
              <a:rPr lang="en-US" sz="2600" dirty="0"/>
              <a:t>hard to talk about</a:t>
            </a:r>
            <a:r>
              <a:rPr lang="en-US" sz="2400" dirty="0"/>
              <a:t> but it’s universal</a:t>
            </a:r>
          </a:p>
          <a:p>
            <a:pPr marL="274320" indent="-274320">
              <a:lnSpc>
                <a:spcPct val="100000"/>
              </a:lnSpc>
              <a:buFont typeface="Tw Cen MT" panose="020B0602020104020603" pitchFamily="34" charset="0"/>
              <a:buChar char="•"/>
            </a:pPr>
            <a:r>
              <a:rPr lang="en-US" sz="2400" dirty="0"/>
              <a:t>We can create a judgement free safe space for patients</a:t>
            </a:r>
          </a:p>
          <a:p>
            <a:pPr marL="274320" indent="-274320">
              <a:lnSpc>
                <a:spcPct val="100000"/>
              </a:lnSpc>
              <a:buFont typeface="Tw Cen MT" panose="020B0602020104020603" pitchFamily="34" charset="0"/>
              <a:buChar char="•"/>
            </a:pPr>
            <a:r>
              <a:rPr lang="en-US" sz="2400" dirty="0"/>
              <a:t>Universal screening can avoid “singling out” any one patient</a:t>
            </a:r>
          </a:p>
          <a:p>
            <a:pPr marL="274320" indent="-274320">
              <a:lnSpc>
                <a:spcPct val="100000"/>
              </a:lnSpc>
              <a:buFont typeface="Tw Cen MT" panose="020B0602020104020603" pitchFamily="34" charset="0"/>
              <a:buChar char="•"/>
            </a:pPr>
            <a:r>
              <a:rPr lang="en-US" sz="2400" dirty="0"/>
              <a:t>The screening tool does the leg work and responses can be quick</a:t>
            </a:r>
          </a:p>
          <a:p>
            <a:pPr marL="274320" indent="-274320">
              <a:lnSpc>
                <a:spcPct val="100000"/>
              </a:lnSpc>
              <a:buFont typeface="Tw Cen MT" panose="020B0602020104020603" pitchFamily="34" charset="0"/>
              <a:buChar char="•"/>
            </a:pPr>
            <a:r>
              <a:rPr lang="en-US" sz="2400" dirty="0"/>
              <a:t>Addressing SDOH may improve your chance of meeting your other goals</a:t>
            </a:r>
            <a:endParaRPr lang="en-US" sz="2600" dirty="0"/>
          </a:p>
        </p:txBody>
      </p:sp>
    </p:spTree>
    <p:extLst>
      <p:ext uri="{BB962C8B-B14F-4D97-AF65-F5344CB8AC3E}">
        <p14:creationId xmlns:p14="http://schemas.microsoft.com/office/powerpoint/2010/main" val="1468184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65356" y="806365"/>
            <a:ext cx="7020747" cy="5229630"/>
          </a:xfrm>
        </p:spPr>
        <p:txBody>
          <a:bodyPr vert="horz" lIns="91440" tIns="45720" rIns="91440" bIns="45720" rtlCol="0" anchor="ctr">
            <a:normAutofit/>
          </a:bodyPr>
          <a:lstStyle/>
          <a:p>
            <a:r>
              <a:rPr lang="en-US" sz="6600" spc="200" dirty="0"/>
              <a:t>Addressing SDOH</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192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to say</a:t>
            </a:r>
          </a:p>
        </p:txBody>
      </p:sp>
      <p:sp>
        <p:nvSpPr>
          <p:cNvPr id="3" name="Content Placeholder 2"/>
          <p:cNvSpPr>
            <a:spLocks noGrp="1"/>
          </p:cNvSpPr>
          <p:nvPr>
            <p:ph idx="1"/>
          </p:nvPr>
        </p:nvSpPr>
        <p:spPr>
          <a:xfrm>
            <a:off x="1024127" y="1754659"/>
            <a:ext cx="10143745" cy="4757352"/>
          </a:xfrm>
        </p:spPr>
        <p:txBody>
          <a:bodyPr>
            <a:normAutofit fontScale="92500"/>
          </a:bodyPr>
          <a:lstStyle/>
          <a:p>
            <a:pPr marL="274320" indent="-274320">
              <a:lnSpc>
                <a:spcPct val="120000"/>
              </a:lnSpc>
              <a:buFont typeface="Tw Cen MT" panose="020B0602020104020603" pitchFamily="34" charset="0"/>
              <a:buChar char="•"/>
            </a:pPr>
            <a:r>
              <a:rPr lang="en-US" sz="2800" dirty="0"/>
              <a:t>Thank the patient for sharing</a:t>
            </a:r>
          </a:p>
          <a:p>
            <a:pPr marL="274320" indent="-274320">
              <a:lnSpc>
                <a:spcPct val="120000"/>
              </a:lnSpc>
              <a:buFont typeface="Tw Cen MT" panose="020B0602020104020603" pitchFamily="34" charset="0"/>
              <a:buChar char="•"/>
            </a:pPr>
            <a:r>
              <a:rPr lang="en-US" sz="2800" dirty="0"/>
              <a:t>Let the patient know these experiences are common</a:t>
            </a:r>
          </a:p>
          <a:p>
            <a:pPr marL="274320" indent="-274320">
              <a:lnSpc>
                <a:spcPct val="120000"/>
              </a:lnSpc>
              <a:buFont typeface="Tw Cen MT" panose="020B0602020104020603" pitchFamily="34" charset="0"/>
              <a:buChar char="•"/>
            </a:pPr>
            <a:r>
              <a:rPr lang="en-US" sz="2800" dirty="0"/>
              <a:t>Acknowledge that these experiences are HARD</a:t>
            </a:r>
          </a:p>
          <a:p>
            <a:pPr marL="274320" indent="-274320">
              <a:lnSpc>
                <a:spcPct val="120000"/>
              </a:lnSpc>
              <a:buFont typeface="Tw Cen MT" panose="020B0602020104020603" pitchFamily="34" charset="0"/>
              <a:buChar char="•"/>
            </a:pPr>
            <a:r>
              <a:rPr lang="en-US" sz="2800" dirty="0"/>
              <a:t>If you know of a concrete resource (see next slide &amp; handout files) share it</a:t>
            </a:r>
          </a:p>
          <a:p>
            <a:pPr marL="274320" indent="-274320">
              <a:lnSpc>
                <a:spcPct val="120000"/>
              </a:lnSpc>
              <a:buFont typeface="Tw Cen MT" panose="020B0602020104020603" pitchFamily="34" charset="0"/>
              <a:buChar char="•"/>
            </a:pPr>
            <a:r>
              <a:rPr lang="en-US" sz="2800" dirty="0"/>
              <a:t>If you do not OR you do not have time:</a:t>
            </a:r>
          </a:p>
          <a:p>
            <a:pPr marL="448056" lvl="1" indent="-274320">
              <a:lnSpc>
                <a:spcPct val="120000"/>
              </a:lnSpc>
              <a:buFont typeface="Tw Cen MT" panose="020B0602020104020603" pitchFamily="34" charset="0"/>
              <a:buChar char="•"/>
            </a:pPr>
            <a:r>
              <a:rPr lang="en-US" sz="2400" dirty="0"/>
              <a:t>Send the patient to the resource desk across the street next to the pharmacy</a:t>
            </a:r>
          </a:p>
          <a:p>
            <a:pPr marL="448056" lvl="1" indent="-274320">
              <a:lnSpc>
                <a:spcPct val="120000"/>
              </a:lnSpc>
              <a:buFont typeface="Tw Cen MT" panose="020B0602020104020603" pitchFamily="34" charset="0"/>
              <a:buChar char="•"/>
            </a:pPr>
            <a:r>
              <a:rPr lang="en-US" sz="2400" dirty="0"/>
              <a:t>Ask the patient if it would be ok if the BH specialist or OT follow up with him/her (then send a skype/email/Epic message to the BH specialist or OT.)</a:t>
            </a:r>
          </a:p>
        </p:txBody>
      </p:sp>
      <p:pic>
        <p:nvPicPr>
          <p:cNvPr id="5" name="Graphic 4" descr="Chat">
            <a:extLst>
              <a:ext uri="{FF2B5EF4-FFF2-40B4-BE49-F238E27FC236}">
                <a16:creationId xmlns:a16="http://schemas.microsoft.com/office/drawing/2014/main" id="{85B53B96-249D-4278-9AF9-B9247381998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8136" y="825500"/>
            <a:ext cx="2247900" cy="2247900"/>
          </a:xfrm>
          <a:prstGeom prst="rect">
            <a:avLst/>
          </a:prstGeom>
        </p:spPr>
      </p:pic>
    </p:spTree>
    <p:extLst>
      <p:ext uri="{BB962C8B-B14F-4D97-AF65-F5344CB8AC3E}">
        <p14:creationId xmlns:p14="http://schemas.microsoft.com/office/powerpoint/2010/main" val="1059393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normAutofit/>
          </a:bodyPr>
          <a:lstStyle/>
          <a:p>
            <a:r>
              <a:rPr lang="en-US" dirty="0"/>
              <a:t>What to do/offer</a:t>
            </a:r>
          </a:p>
        </p:txBody>
      </p:sp>
      <p:graphicFrame>
        <p:nvGraphicFramePr>
          <p:cNvPr id="5" name="Content Placeholder 2">
            <a:extLst>
              <a:ext uri="{FF2B5EF4-FFF2-40B4-BE49-F238E27FC236}">
                <a16:creationId xmlns:a16="http://schemas.microsoft.com/office/drawing/2014/main" id="{ED743FE9-417F-44FA-861E-754F8A091009}"/>
              </a:ext>
            </a:extLst>
          </p:cNvPr>
          <p:cNvGraphicFramePr>
            <a:graphicFrameLocks noGrp="1"/>
          </p:cNvGraphicFramePr>
          <p:nvPr>
            <p:ph idx="1"/>
            <p:extLst>
              <p:ext uri="{D42A27DB-BD31-4B8C-83A1-F6EECF244321}">
                <p14:modId xmlns:p14="http://schemas.microsoft.com/office/powerpoint/2010/main" val="2041556070"/>
              </p:ext>
            </p:extLst>
          </p:nvPr>
        </p:nvGraphicFramePr>
        <p:xfrm>
          <a:off x="1235868" y="2179079"/>
          <a:ext cx="9720262" cy="40227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Content Placeholder 2">
            <a:extLst>
              <a:ext uri="{FF2B5EF4-FFF2-40B4-BE49-F238E27FC236}">
                <a16:creationId xmlns:a16="http://schemas.microsoft.com/office/drawing/2014/main" id="{2DEF5CD8-970D-49E6-AB0E-3C01EDFE04AB}"/>
              </a:ext>
            </a:extLst>
          </p:cNvPr>
          <p:cNvSpPr txBox="1">
            <a:spLocks/>
          </p:cNvSpPr>
          <p:nvPr/>
        </p:nvSpPr>
        <p:spPr>
          <a:xfrm>
            <a:off x="1024127" y="1754659"/>
            <a:ext cx="10143745" cy="848841"/>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pPr marL="274320" indent="-274320">
              <a:lnSpc>
                <a:spcPct val="120000"/>
              </a:lnSpc>
              <a:buFont typeface="Tw Cen MT" panose="020B0602020104020603" pitchFamily="34" charset="0"/>
              <a:buChar char="•"/>
            </a:pPr>
            <a:r>
              <a:rPr lang="en-US" sz="2400" dirty="0"/>
              <a:t>Handouts are in the charting room, in file folders</a:t>
            </a:r>
          </a:p>
        </p:txBody>
      </p:sp>
    </p:spTree>
    <p:extLst>
      <p:ext uri="{BB962C8B-B14F-4D97-AF65-F5344CB8AC3E}">
        <p14:creationId xmlns:p14="http://schemas.microsoft.com/office/powerpoint/2010/main" val="1939275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1035</Words>
  <Application>Microsoft Office PowerPoint</Application>
  <PresentationFormat>Widescreen</PresentationFormat>
  <Paragraphs>89</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Tw Cen MT</vt:lpstr>
      <vt:lpstr>Tw Cen MT Condensed</vt:lpstr>
      <vt:lpstr>Wingdings 3</vt:lpstr>
      <vt:lpstr>Integral</vt:lpstr>
      <vt:lpstr>Introduction to Social Determinants of Health: Screening and Responding to needs</vt:lpstr>
      <vt:lpstr>SDOH</vt:lpstr>
      <vt:lpstr>SDOH Examples</vt:lpstr>
      <vt:lpstr>Why screen</vt:lpstr>
      <vt:lpstr>fears</vt:lpstr>
      <vt:lpstr>Reality</vt:lpstr>
      <vt:lpstr>Addressing SDOH</vt:lpstr>
      <vt:lpstr>What to say</vt:lpstr>
      <vt:lpstr>What to do/offer</vt:lpstr>
      <vt:lpstr>What to do/offer</vt:lpstr>
      <vt:lpstr>Following 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Determinants of Health: Screening and Responding to needs</dc:title>
  <dc:creator>Kary Rappaport</dc:creator>
  <cp:lastModifiedBy>Caroline Freeman</cp:lastModifiedBy>
  <cp:revision>4</cp:revision>
  <dcterms:created xsi:type="dcterms:W3CDTF">2020-03-11T18:49:41Z</dcterms:created>
  <dcterms:modified xsi:type="dcterms:W3CDTF">2020-12-28T23:21:11Z</dcterms:modified>
</cp:coreProperties>
</file>