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9"/>
  </p:notesMasterIdLst>
  <p:sldIdLst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92FE2-7B7A-4A05-AE3C-89B16F25AF9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B8C0-C815-42E0-AAC2-821D452D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7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400800" cy="4183380"/>
          </a:xfrm>
        </p:spPr>
        <p:txBody>
          <a:bodyPr/>
          <a:lstStyle/>
          <a:p>
            <a:r>
              <a:rPr lang="en-US" sz="1800" dirty="0" smtClean="0"/>
              <a:t>Let’s review the activity you just went through and see how you did.  (answer any questions they have about the correct answers)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111BB-E822-402D-9D06-DA67B0D49D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3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400800" cy="4183380"/>
          </a:xfrm>
        </p:spPr>
        <p:txBody>
          <a:bodyPr/>
          <a:lstStyle/>
          <a:p>
            <a:r>
              <a:rPr lang="en-US" sz="1800" dirty="0" smtClean="0"/>
              <a:t>Let’s review the activity you just went through and see how you did.  (answer any questions they have about the correct answers)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111BB-E822-402D-9D06-DA67B0D49D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3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400800" cy="4183380"/>
          </a:xfrm>
        </p:spPr>
        <p:txBody>
          <a:bodyPr/>
          <a:lstStyle/>
          <a:p>
            <a:r>
              <a:rPr lang="en-US" sz="1800" dirty="0" smtClean="0"/>
              <a:t>Let’s review the activity you just went through and see how you did.  (answer any questions they have about the correct answers)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111BB-E822-402D-9D06-DA67B0D49D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78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400800" cy="4183380"/>
          </a:xfrm>
        </p:spPr>
        <p:txBody>
          <a:bodyPr/>
          <a:lstStyle/>
          <a:p>
            <a:r>
              <a:rPr lang="en-US" sz="1800" dirty="0" smtClean="0"/>
              <a:t>Let’s review the activity you just went through and see how you did.  (answer any questions they have about the correct answers)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111BB-E822-402D-9D06-DA67B0D49D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0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11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3" y="5634662"/>
            <a:ext cx="1446061" cy="9170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070463" y="6400800"/>
            <a:ext cx="92833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2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428309" y="223795"/>
            <a:ext cx="3857897" cy="762000"/>
          </a:xfrm>
          <a:noFill/>
        </p:spPr>
        <p:txBody>
          <a:bodyPr anchor="ctr">
            <a:no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Decide/Act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92" y="871651"/>
            <a:ext cx="6919201" cy="5454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3298" y="6326203"/>
            <a:ext cx="864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Oregon Oral Health Coalition, (</a:t>
            </a:r>
            <a:r>
              <a:rPr lang="en-US" sz="1000" dirty="0" err="1" smtClean="0"/>
              <a:t>n.d</a:t>
            </a:r>
            <a:r>
              <a:rPr lang="en-US" sz="1000" dirty="0" smtClean="0"/>
              <a:t>) </a:t>
            </a:r>
            <a:r>
              <a:rPr lang="en-US" sz="1000" i="1" dirty="0" smtClean="0"/>
              <a:t>Oral Health and Chronic Disease Integration Guide</a:t>
            </a:r>
            <a:r>
              <a:rPr lang="en-US" sz="1000" dirty="0"/>
              <a:t>, https://static1.squarespace.com/static/554bd5a0e4b06ed592559a39/t/5994bf77bebafbd3d152a8ce/1502920568547/OHCD+Integration+Guide.pdf</a:t>
            </a:r>
          </a:p>
        </p:txBody>
      </p:sp>
    </p:spTree>
    <p:extLst>
      <p:ext uri="{BB962C8B-B14F-4D97-AF65-F5344CB8AC3E}">
        <p14:creationId xmlns:p14="http://schemas.microsoft.com/office/powerpoint/2010/main" val="25798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09968"/>
              </p:ext>
            </p:extLst>
          </p:nvPr>
        </p:nvGraphicFramePr>
        <p:xfrm>
          <a:off x="2737617" y="1646867"/>
          <a:ext cx="7314251" cy="4508045"/>
        </p:xfrm>
        <a:graphic>
          <a:graphicData uri="http://schemas.openxmlformats.org/drawingml/2006/table">
            <a:tbl>
              <a:tblPr firstRow="1" firstCol="1" bandRow="1"/>
              <a:tblGrid>
                <a:gridCol w="225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5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Calibri"/>
                          <a:cs typeface="Arial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  <a:ea typeface="Calibri"/>
                          <a:cs typeface="Arial"/>
                        </a:rPr>
                        <a:t>Periodontitis</a:t>
                      </a:r>
                      <a:endParaRPr lang="en-US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85" marR="521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Century Gothic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Oral Hygiene Instructions: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Brush at gum line 2x a day for 2 minutes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Floss daily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Recommend anti-gingivitis rinse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Referral for periodontal treatment within one month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Provide appropriate oral health </a:t>
                      </a:r>
                      <a:r>
                        <a:rPr lang="en-US" sz="1100" dirty="0" smtClean="0">
                          <a:effectLst/>
                          <a:latin typeface="+mj-lt"/>
                        </a:rPr>
                        <a:t>brochure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52185" marR="521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Century Gothic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Diabetes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Heart Disease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Stroke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Pulmonary diseases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Rheumatoid arthritis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Adverse pregnancy outcomes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Poor oral hygiene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Smoking</a:t>
                      </a:r>
                    </a:p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185" marR="521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Calibri"/>
                          <a:cs typeface="Arial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  <a:ea typeface="Calibri"/>
                          <a:cs typeface="Arial"/>
                        </a:rPr>
                        <a:t>Xerostomia (Dry Mouth)</a:t>
                      </a:r>
                      <a:endParaRPr lang="en-US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85" marR="521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0" indent="-1371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Recommend rinsing with fluoride mouthwash to prevent cavities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Avoid tobacco, caffeine, and alcoholic beverages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Take frequent sips of water to improve function and comfort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Recommend saliva substitutes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Consider comparable medications that do not decrease saliva flow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Advise patient to maintain a healthy diet, avoiding frequent starches and sugars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Refer to dentist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Provide appropriate oral health brochure</a:t>
                      </a:r>
                    </a:p>
                  </a:txBody>
                  <a:tcPr marL="52185" marR="521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indent="-9080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Cancer: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Chemotherapy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Radiation- particularly of the head and neck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Medication side effects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Autoimmune diseases- </a:t>
                      </a:r>
                      <a:r>
                        <a:rPr lang="en-US" sz="1100" dirty="0" err="1">
                          <a:effectLst/>
                          <a:latin typeface="+mj-lt"/>
                        </a:rPr>
                        <a:t>Sjogren’s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, HIV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Tobacco and methamphetamine use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Diabetes</a:t>
                      </a:r>
                    </a:p>
                  </a:txBody>
                  <a:tcPr marL="52185" marR="521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00" y="2259875"/>
            <a:ext cx="1608785" cy="8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0" y="4221481"/>
            <a:ext cx="1654203" cy="128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7797"/>
              </p:ext>
            </p:extLst>
          </p:nvPr>
        </p:nvGraphicFramePr>
        <p:xfrm>
          <a:off x="2737612" y="1056341"/>
          <a:ext cx="7314256" cy="565976"/>
        </p:xfrm>
        <a:graphic>
          <a:graphicData uri="http://schemas.openxmlformats.org/drawingml/2006/table">
            <a:tbl>
              <a:tblPr firstRow="1" firstCol="1" bandRow="1"/>
              <a:tblGrid>
                <a:gridCol w="225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Oral Disease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Act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Associated with this chronic disease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428309" y="223795"/>
            <a:ext cx="385789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Decide/Act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92418" y="3047556"/>
            <a:ext cx="312516" cy="329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3279" y="6212059"/>
            <a:ext cx="864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Oregon Oral Health Coalition, (</a:t>
            </a:r>
            <a:r>
              <a:rPr lang="en-US" sz="1000" dirty="0" err="1" smtClean="0"/>
              <a:t>n.d</a:t>
            </a:r>
            <a:r>
              <a:rPr lang="en-US" sz="1000" dirty="0" smtClean="0"/>
              <a:t>) </a:t>
            </a:r>
            <a:r>
              <a:rPr lang="en-US" sz="1000" i="1" dirty="0" smtClean="0"/>
              <a:t>Oral Health and Chronic Disease Integration Guide</a:t>
            </a:r>
            <a:r>
              <a:rPr lang="en-US" sz="1000" dirty="0"/>
              <a:t>, https://static1.squarespace.com/static/554bd5a0e4b06ed592559a39/t/5994bf77bebafbd3d152a8ce/1502920568547/OHCD+Integration+Guide.pdf</a:t>
            </a:r>
          </a:p>
        </p:txBody>
      </p:sp>
    </p:spTree>
    <p:extLst>
      <p:ext uri="{BB962C8B-B14F-4D97-AF65-F5344CB8AC3E}">
        <p14:creationId xmlns:p14="http://schemas.microsoft.com/office/powerpoint/2010/main" val="42687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44" y="1140059"/>
            <a:ext cx="7261356" cy="504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25" y="3159451"/>
            <a:ext cx="1177351" cy="100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80" y="2102199"/>
            <a:ext cx="1479699" cy="9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80" y="4765320"/>
            <a:ext cx="1618442" cy="10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28309" y="223795"/>
            <a:ext cx="385789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Decide/Act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191030" y="2648855"/>
            <a:ext cx="479355" cy="389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97623" y="5550773"/>
            <a:ext cx="481267" cy="281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3279" y="6212059"/>
            <a:ext cx="864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Oregon Oral Health Coalition, (</a:t>
            </a:r>
            <a:r>
              <a:rPr lang="en-US" sz="1000" dirty="0" err="1" smtClean="0"/>
              <a:t>n.d</a:t>
            </a:r>
            <a:r>
              <a:rPr lang="en-US" sz="1000" dirty="0" smtClean="0"/>
              <a:t>) </a:t>
            </a:r>
            <a:r>
              <a:rPr lang="en-US" sz="1000" i="1" dirty="0" smtClean="0"/>
              <a:t>Oral Health and Chronic Disease Integration Guide</a:t>
            </a:r>
            <a:r>
              <a:rPr lang="en-US" sz="1000" dirty="0"/>
              <a:t>, https://static1.squarespace.com/static/554bd5a0e4b06ed592559a39/t/5994bf77bebafbd3d152a8ce/1502920568547/OHCD+Integration+Guide.pdf</a:t>
            </a:r>
          </a:p>
        </p:txBody>
      </p:sp>
    </p:spTree>
    <p:extLst>
      <p:ext uri="{BB962C8B-B14F-4D97-AF65-F5344CB8AC3E}">
        <p14:creationId xmlns:p14="http://schemas.microsoft.com/office/powerpoint/2010/main" val="9217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97" y="1636638"/>
            <a:ext cx="6891210" cy="45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04" y="5202736"/>
            <a:ext cx="1536453" cy="88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04" y="3568017"/>
            <a:ext cx="1360105" cy="102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04" y="2289332"/>
            <a:ext cx="1360105" cy="102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69881"/>
              </p:ext>
            </p:extLst>
          </p:nvPr>
        </p:nvGraphicFramePr>
        <p:xfrm>
          <a:off x="2934514" y="1140519"/>
          <a:ext cx="6864431" cy="492872"/>
        </p:xfrm>
        <a:graphic>
          <a:graphicData uri="http://schemas.openxmlformats.org/drawingml/2006/table">
            <a:tbl>
              <a:tblPr firstRow="1" firstCol="1" bandRow="1"/>
              <a:tblGrid>
                <a:gridCol w="220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Oral Disease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0" marR="602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0" marR="602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A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Associated with this chronic disease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0" marR="602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428309" y="223795"/>
            <a:ext cx="385789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Decide/Act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66618" y="2800006"/>
            <a:ext cx="434050" cy="325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25511" y="4162394"/>
            <a:ext cx="479355" cy="389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56909" y="5644079"/>
            <a:ext cx="276634" cy="506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23279" y="6212059"/>
            <a:ext cx="864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Oregon Oral Health Coalition, (</a:t>
            </a:r>
            <a:r>
              <a:rPr lang="en-US" sz="1000" dirty="0" err="1" smtClean="0"/>
              <a:t>n.d</a:t>
            </a:r>
            <a:r>
              <a:rPr lang="en-US" sz="1000" dirty="0" smtClean="0"/>
              <a:t>) </a:t>
            </a:r>
            <a:r>
              <a:rPr lang="en-US" sz="1000" i="1" dirty="0" smtClean="0"/>
              <a:t>Oral Health and Chronic Disease Integration Guide</a:t>
            </a:r>
            <a:r>
              <a:rPr lang="en-US" sz="1000" dirty="0"/>
              <a:t>, https://static1.squarespace.com/static/554bd5a0e4b06ed592559a39/t/5994bf77bebafbd3d152a8ce/1502920568547/OHCD+Integration+Guide.pdf</a:t>
            </a:r>
          </a:p>
        </p:txBody>
      </p:sp>
    </p:spTree>
    <p:extLst>
      <p:ext uri="{BB962C8B-B14F-4D97-AF65-F5344CB8AC3E}">
        <p14:creationId xmlns:p14="http://schemas.microsoft.com/office/powerpoint/2010/main" val="11215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6177B3E131B428CB6025E54CC04A5" ma:contentTypeVersion="1" ma:contentTypeDescription="Create a new document." ma:contentTypeScope="" ma:versionID="879616b130aef743929c0fe268af6e2f">
  <xsd:schema xmlns:xsd="http://www.w3.org/2001/XMLSchema" xmlns:xs="http://www.w3.org/2001/XMLSchema" xmlns:p="http://schemas.microsoft.com/office/2006/metadata/properties" xmlns:ns2="12746bb7-0d4b-403f-aeaa-87840d08bac7" targetNamespace="http://schemas.microsoft.com/office/2006/metadata/properties" ma:root="true" ma:fieldsID="a72901025f2b8b957b45dc6bb8a80068" ns2:_="">
    <xsd:import namespace="12746bb7-0d4b-403f-aeaa-87840d08bac7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46bb7-0d4b-403f-aeaa-87840d08bac7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Tips for Emergency Calls"/>
          <xsd:enumeration value="Diabetes"/>
          <xsd:enumeration value="Refer to Dental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2746bb7-0d4b-403f-aeaa-87840d08ba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D45A4-9E91-4BC3-9A4D-6D7900D89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46bb7-0d4b-403f-aeaa-87840d08ba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C9022A-483A-4EEE-BEF9-ED37654941BF}">
  <ds:schemaRefs>
    <ds:schemaRef ds:uri="http://schemas.microsoft.com/office/2006/metadata/properties"/>
    <ds:schemaRef ds:uri="http://schemas.microsoft.com/office/infopath/2007/PartnerControls"/>
    <ds:schemaRef ds:uri="12746bb7-0d4b-403f-aeaa-87840d08bac7"/>
  </ds:schemaRefs>
</ds:datastoreItem>
</file>

<file path=customXml/itemProps3.xml><?xml version="1.0" encoding="utf-8"?>
<ds:datastoreItem xmlns:ds="http://schemas.openxmlformats.org/officeDocument/2006/customXml" ds:itemID="{3925BCDA-EC01-49A7-B0E5-C159C55BB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200</Words>
  <Application>Microsoft Office PowerPoint</Application>
  <PresentationFormat>Widescreen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Century Gothic</vt:lpstr>
      <vt:lpstr>Gill Sans MT</vt:lpstr>
      <vt:lpstr>Segoe UI</vt:lpstr>
      <vt:lpstr>Segoe UI Semilight</vt:lpstr>
      <vt:lpstr>Symbol</vt:lpstr>
      <vt:lpstr>Times New Roman</vt:lpstr>
      <vt:lpstr>Office Theme</vt:lpstr>
      <vt:lpstr>Decide/Act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Oral Disease with Pictures</dc:title>
  <dc:creator>Conchita Lovato</dc:creator>
  <cp:lastModifiedBy>Conchita Lovato</cp:lastModifiedBy>
  <cp:revision>10</cp:revision>
  <dcterms:created xsi:type="dcterms:W3CDTF">2019-11-04T00:54:56Z</dcterms:created>
  <dcterms:modified xsi:type="dcterms:W3CDTF">2020-11-11T23:46:12Z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0x0101004BF6177B3E131B428CB6025E54CC04A5</vt:lpwstr>
  </property>
  <property fmtid="{D5CDD505-2E9C-101B-9397-08002B2CF9AE}" pid="3" name="Document Type">
    <vt:lpwstr>Resources for Medical Providers</vt:lpwstr>
  </property>
</Properties>
</file>