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329" r:id="rId5"/>
    <p:sldId id="282" r:id="rId6"/>
    <p:sldId id="292" r:id="rId7"/>
    <p:sldId id="284" r:id="rId8"/>
    <p:sldId id="316" r:id="rId9"/>
    <p:sldId id="317" r:id="rId10"/>
    <p:sldId id="318" r:id="rId11"/>
    <p:sldId id="291" r:id="rId12"/>
    <p:sldId id="319" r:id="rId13"/>
    <p:sldId id="330" r:id="rId14"/>
    <p:sldId id="320" r:id="rId15"/>
    <p:sldId id="321" r:id="rId16"/>
    <p:sldId id="322" r:id="rId17"/>
    <p:sldId id="323" r:id="rId18"/>
    <p:sldId id="324" r:id="rId19"/>
    <p:sldId id="325" r:id="rId20"/>
    <p:sldId id="326" r:id="rId21"/>
    <p:sldId id="327" r:id="rId22"/>
    <p:sldId id="328" r:id="rId23"/>
    <p:sldId id="332" r:id="rId24"/>
    <p:sldId id="331" r:id="rId25"/>
    <p:sldId id="333" r:id="rId26"/>
    <p:sldId id="334" r:id="rId27"/>
    <p:sldId id="314" r:id="rId28"/>
    <p:sldId id="280"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ena Cruz" initials="SC" lastIdx="3" clrIdx="0">
    <p:extLst>
      <p:ext uri="{19B8F6BF-5375-455C-9EA6-DF929625EA0E}">
        <p15:presenceInfo xmlns:p15="http://schemas.microsoft.com/office/powerpoint/2012/main" userId="S-1-5-21-1684630353-458887256-5522801-5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003C71"/>
    <a:srgbClr val="52AA91"/>
    <a:srgbClr val="00A7B5"/>
    <a:srgbClr val="00778B"/>
    <a:srgbClr val="6EA40C"/>
    <a:srgbClr val="00B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8416" autoAdjust="0"/>
  </p:normalViewPr>
  <p:slideViewPr>
    <p:cSldViewPr snapToGrid="0">
      <p:cViewPr varScale="1">
        <p:scale>
          <a:sx n="66" d="100"/>
          <a:sy n="66" d="100"/>
        </p:scale>
        <p:origin x="1024" y="40"/>
      </p:cViewPr>
      <p:guideLst/>
    </p:cSldViewPr>
  </p:slid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4CB73-CFC5-4250-A172-CBA0EF00DAE8}"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2FF34A67-96E9-45C5-97B3-C7E6B94A804E}">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sz="900" dirty="0">
              <a:solidFill>
                <a:schemeClr val="bg1"/>
              </a:solidFill>
            </a:rPr>
            <a:t>Endotoxemia causes chronic systemic inflammation</a:t>
          </a:r>
        </a:p>
      </dgm:t>
    </dgm:pt>
    <dgm:pt modelId="{7FF891EC-D35B-4E77-921D-0245D34306B2}" type="parTrans" cxnId="{D168AB46-ADC1-4391-8753-656F1B500609}">
      <dgm:prSet/>
      <dgm:spPr/>
      <dgm:t>
        <a:bodyPr/>
        <a:lstStyle/>
        <a:p>
          <a:endParaRPr lang="en-US"/>
        </a:p>
      </dgm:t>
    </dgm:pt>
    <dgm:pt modelId="{9291EFB6-0F3B-449F-8A63-6D5ADE70D02D}" type="sibTrans" cxnId="{D168AB46-ADC1-4391-8753-656F1B500609}">
      <dgm:prSet/>
      <dgm:spPr/>
      <dgm:t>
        <a:bodyPr/>
        <a:lstStyle/>
        <a:p>
          <a:endParaRPr lang="en-US"/>
        </a:p>
      </dgm:t>
    </dgm:pt>
    <dgm:pt modelId="{830B2613-A5A4-4E3C-9F01-BC256DBE8680}">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sz="900" dirty="0">
              <a:solidFill>
                <a:schemeClr val="bg1"/>
              </a:solidFill>
            </a:rPr>
            <a:t>Immuno-inflammatory</a:t>
          </a:r>
          <a:r>
            <a:rPr lang="en-US" sz="900" dirty="0"/>
            <a:t> </a:t>
          </a:r>
          <a:r>
            <a:rPr lang="en-US" sz="900" dirty="0">
              <a:solidFill>
                <a:schemeClr val="bg1"/>
              </a:solidFill>
            </a:rPr>
            <a:t>molecules response</a:t>
          </a:r>
        </a:p>
      </dgm:t>
    </dgm:pt>
    <dgm:pt modelId="{DB3EDC3B-0C88-4BDB-A8D8-AB148352DE4C}" type="parTrans" cxnId="{4A3DD5F9-152E-42FE-B906-D9E586E5FADE}">
      <dgm:prSet/>
      <dgm:spPr/>
      <dgm:t>
        <a:bodyPr/>
        <a:lstStyle/>
        <a:p>
          <a:endParaRPr lang="en-US"/>
        </a:p>
      </dgm:t>
    </dgm:pt>
    <dgm:pt modelId="{074E5E2D-AE31-47B5-B69B-3C1537E1DA21}" type="sibTrans" cxnId="{4A3DD5F9-152E-42FE-B906-D9E586E5FADE}">
      <dgm:prSet/>
      <dgm:spPr/>
      <dgm:t>
        <a:bodyPr/>
        <a:lstStyle/>
        <a:p>
          <a:endParaRPr lang="en-US"/>
        </a:p>
      </dgm:t>
    </dgm:pt>
    <dgm:pt modelId="{5C76F795-10C0-4FE4-96EC-82D9A449CB65}">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US" sz="1050" dirty="0">
              <a:solidFill>
                <a:schemeClr val="bg1"/>
              </a:solidFill>
            </a:rPr>
            <a:t> Type 2 Diabetes</a:t>
          </a:r>
        </a:p>
      </dgm:t>
    </dgm:pt>
    <dgm:pt modelId="{38B622DA-0547-43CF-90A9-C324F62FA104}" type="parTrans" cxnId="{37E2EFA8-D2AB-4E68-8940-786DFC1BCF74}">
      <dgm:prSet/>
      <dgm:spPr/>
      <dgm:t>
        <a:bodyPr/>
        <a:lstStyle/>
        <a:p>
          <a:endParaRPr lang="en-US"/>
        </a:p>
      </dgm:t>
    </dgm:pt>
    <dgm:pt modelId="{E172DCB3-2917-4860-8127-8B37C26F2771}" type="sibTrans" cxnId="{37E2EFA8-D2AB-4E68-8940-786DFC1BCF74}">
      <dgm:prSet/>
      <dgm:spPr/>
      <dgm:t>
        <a:bodyPr/>
        <a:lstStyle/>
        <a:p>
          <a:endParaRPr lang="en-US"/>
        </a:p>
      </dgm:t>
    </dgm:pt>
    <dgm:pt modelId="{A56262C8-096F-4A76-A601-9EE79BD0ED2A}">
      <dgm:prSet phldrT="[Text]">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dirty="0">
              <a:solidFill>
                <a:schemeClr val="bg1"/>
              </a:solidFill>
            </a:rPr>
            <a:t>Hyperglycemia</a:t>
          </a:r>
        </a:p>
      </dgm:t>
    </dgm:pt>
    <dgm:pt modelId="{4BD73052-A958-41AA-88A5-D66ED2106FCF}" type="parTrans" cxnId="{C946F2D7-1C2A-4015-94C6-2DE6C5B5BD88}">
      <dgm:prSet/>
      <dgm:spPr/>
      <dgm:t>
        <a:bodyPr/>
        <a:lstStyle/>
        <a:p>
          <a:endParaRPr lang="en-US"/>
        </a:p>
      </dgm:t>
    </dgm:pt>
    <dgm:pt modelId="{6E32BD0C-D5B7-4A2D-9250-98D4DCF32C80}" type="sibTrans" cxnId="{C946F2D7-1C2A-4015-94C6-2DE6C5B5BD88}">
      <dgm:prSet/>
      <dgm:spPr/>
      <dgm:t>
        <a:bodyPr/>
        <a:lstStyle/>
        <a:p>
          <a:endParaRPr lang="en-US"/>
        </a:p>
      </dgm:t>
    </dgm:pt>
    <dgm:pt modelId="{615F432A-1A91-4B7B-9709-A5EBF3D465F4}">
      <dgm:prSet phldrT="[Text]" cust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sz="900" dirty="0">
              <a:solidFill>
                <a:schemeClr val="bg1"/>
              </a:solidFill>
              <a:latin typeface="Wingdings 3" panose="05040102010807070707" pitchFamily="18" charset="2"/>
            </a:rPr>
            <a:t>h</a:t>
          </a:r>
          <a:r>
            <a:rPr lang="en-US" sz="900" dirty="0">
              <a:solidFill>
                <a:schemeClr val="bg1"/>
              </a:solidFill>
            </a:rPr>
            <a:t> AGEs impair neutrophil function and activate RAGEs</a:t>
          </a:r>
        </a:p>
      </dgm:t>
    </dgm:pt>
    <dgm:pt modelId="{1919D726-7D9A-4C0B-98E9-4C176D2B421C}" type="parTrans" cxnId="{F276248A-9AFD-4EC3-AE38-9CB5FEB1F966}">
      <dgm:prSet/>
      <dgm:spPr/>
      <dgm:t>
        <a:bodyPr/>
        <a:lstStyle/>
        <a:p>
          <a:endParaRPr lang="en-US"/>
        </a:p>
      </dgm:t>
    </dgm:pt>
    <dgm:pt modelId="{C02E5E7A-19F4-440C-933D-4DA5FED5A74E}" type="sibTrans" cxnId="{F276248A-9AFD-4EC3-AE38-9CB5FEB1F966}">
      <dgm:prSet/>
      <dgm:spPr/>
      <dgm:t>
        <a:bodyPr/>
        <a:lstStyle/>
        <a:p>
          <a:endParaRPr lang="en-US"/>
        </a:p>
      </dgm:t>
    </dgm:pt>
    <dgm:pt modelId="{DE6F89B9-528E-4068-9537-23CA071906FD}">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sz="900" dirty="0">
              <a:solidFill>
                <a:schemeClr val="bg1"/>
              </a:solidFill>
              <a:latin typeface="Wingdings 3" panose="05040102010807070707" pitchFamily="18" charset="2"/>
            </a:rPr>
            <a:t>h</a:t>
          </a:r>
          <a:r>
            <a:rPr lang="en-US" sz="900" dirty="0">
              <a:solidFill>
                <a:schemeClr val="bg1"/>
              </a:solidFill>
            </a:rPr>
            <a:t> proinflammatory cytokines</a:t>
          </a:r>
        </a:p>
      </dgm:t>
    </dgm:pt>
    <dgm:pt modelId="{1DFA56C5-3601-4C28-B495-D0B4D23F7795}" type="parTrans" cxnId="{44C55BD9-F45F-4FC5-A193-B423C2625B51}">
      <dgm:prSet/>
      <dgm:spPr/>
      <dgm:t>
        <a:bodyPr/>
        <a:lstStyle/>
        <a:p>
          <a:endParaRPr lang="en-US"/>
        </a:p>
      </dgm:t>
    </dgm:pt>
    <dgm:pt modelId="{32371015-AA29-4A48-85A3-00F72037447B}" type="sibTrans" cxnId="{44C55BD9-F45F-4FC5-A193-B423C2625B51}">
      <dgm:prSet/>
      <dgm:spPr/>
      <dgm:t>
        <a:bodyPr/>
        <a:lstStyle/>
        <a:p>
          <a:endParaRPr lang="en-US"/>
        </a:p>
      </dgm:t>
    </dgm:pt>
    <dgm:pt modelId="{04537BA4-24A4-4E33-9131-32D9A47CC734}">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US" sz="1050" dirty="0">
              <a:solidFill>
                <a:schemeClr val="bg1"/>
              </a:solidFill>
            </a:rPr>
            <a:t>Periodontal Disease</a:t>
          </a:r>
        </a:p>
      </dgm:t>
    </dgm:pt>
    <dgm:pt modelId="{5C6AA54F-6356-4096-A62B-678546ACB0B8}" type="parTrans" cxnId="{9FB04650-C6EA-45BC-AD8E-185E14E91DFF}">
      <dgm:prSet/>
      <dgm:spPr/>
      <dgm:t>
        <a:bodyPr/>
        <a:lstStyle/>
        <a:p>
          <a:endParaRPr lang="en-US"/>
        </a:p>
      </dgm:t>
    </dgm:pt>
    <dgm:pt modelId="{9D0F7CA4-ED04-4388-A92A-E3F4B4189A96}" type="sibTrans" cxnId="{9FB04650-C6EA-45BC-AD8E-185E14E91DFF}">
      <dgm:prSet/>
      <dgm:spPr/>
      <dgm:t>
        <a:bodyPr/>
        <a:lstStyle/>
        <a:p>
          <a:endParaRPr lang="en-US"/>
        </a:p>
      </dgm:t>
    </dgm:pt>
    <dgm:pt modelId="{6094BD22-FA8D-4D74-B816-1875C06A5E0B}">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sz="900" dirty="0">
              <a:solidFill>
                <a:schemeClr val="bg1"/>
              </a:solidFill>
            </a:rPr>
            <a:t>Host response and invasion into periodontium</a:t>
          </a:r>
        </a:p>
      </dgm:t>
    </dgm:pt>
    <dgm:pt modelId="{9DEF338A-2AC1-4141-97DF-1239F1AB17B7}" type="parTrans" cxnId="{F56D4337-A3D3-463C-A076-AEBFDE8B1E57}">
      <dgm:prSet/>
      <dgm:spPr/>
      <dgm:t>
        <a:bodyPr/>
        <a:lstStyle/>
        <a:p>
          <a:endParaRPr lang="en-US"/>
        </a:p>
      </dgm:t>
    </dgm:pt>
    <dgm:pt modelId="{B65DFBF9-0265-4417-A4C8-98049A5AFDB0}" type="sibTrans" cxnId="{F56D4337-A3D3-463C-A076-AEBFDE8B1E57}">
      <dgm:prSet/>
      <dgm:spPr/>
      <dgm:t>
        <a:bodyPr/>
        <a:lstStyle/>
        <a:p>
          <a:endParaRPr lang="en-US"/>
        </a:p>
      </dgm:t>
    </dgm:pt>
    <dgm:pt modelId="{6456E345-E7C4-4F1B-8806-EEF06C7769C1}">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sz="900" dirty="0">
              <a:solidFill>
                <a:schemeClr val="bg1"/>
              </a:solidFill>
            </a:rPr>
            <a:t>Penetration of periodontal pathogens into lamina propria</a:t>
          </a:r>
        </a:p>
      </dgm:t>
    </dgm:pt>
    <dgm:pt modelId="{ADB14317-A4C9-403C-8B2F-04661BE0DDF7}" type="parTrans" cxnId="{3A2A90BF-5777-4192-BCBF-0BAF16540AC5}">
      <dgm:prSet/>
      <dgm:spPr/>
      <dgm:t>
        <a:bodyPr/>
        <a:lstStyle/>
        <a:p>
          <a:endParaRPr lang="en-US"/>
        </a:p>
      </dgm:t>
    </dgm:pt>
    <dgm:pt modelId="{97BC2AEA-3D2D-498E-A2BA-23BCBAF45D6E}" type="sibTrans" cxnId="{3A2A90BF-5777-4192-BCBF-0BAF16540AC5}">
      <dgm:prSet/>
      <dgm:spPr/>
      <dgm:t>
        <a:bodyPr/>
        <a:lstStyle/>
        <a:p>
          <a:endParaRPr lang="en-US"/>
        </a:p>
      </dgm:t>
    </dgm:pt>
    <dgm:pt modelId="{71E8B1B9-761D-4D64-B147-BFAD12948EB7}">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sz="900" dirty="0">
              <a:solidFill>
                <a:schemeClr val="bg1"/>
              </a:solidFill>
              <a:latin typeface="Wingdings 3" panose="05040102010807070707" pitchFamily="18" charset="2"/>
            </a:rPr>
            <a:t>h</a:t>
          </a:r>
          <a:r>
            <a:rPr lang="en-US" sz="900" dirty="0">
              <a:solidFill>
                <a:schemeClr val="bg1"/>
              </a:solidFill>
            </a:rPr>
            <a:t> vascular permeability and enhanced tissue destruction</a:t>
          </a:r>
        </a:p>
      </dgm:t>
    </dgm:pt>
    <dgm:pt modelId="{934E4A16-C511-49A6-88DC-80148E748A99}" type="parTrans" cxnId="{C62DBBF9-0590-41EA-936F-6DE2FD964D91}">
      <dgm:prSet/>
      <dgm:spPr/>
      <dgm:t>
        <a:bodyPr/>
        <a:lstStyle/>
        <a:p>
          <a:endParaRPr lang="en-US"/>
        </a:p>
      </dgm:t>
    </dgm:pt>
    <dgm:pt modelId="{A9ACAAD3-722E-4402-A054-5E888299F862}" type="sibTrans" cxnId="{C62DBBF9-0590-41EA-936F-6DE2FD964D91}">
      <dgm:prSet/>
      <dgm:spPr/>
      <dgm:t>
        <a:bodyPr/>
        <a:lstStyle/>
        <a:p>
          <a:endParaRPr lang="en-US"/>
        </a:p>
      </dgm:t>
    </dgm:pt>
    <dgm:pt modelId="{AACED5C2-93CA-4A46-940A-85542D0C9F32}">
      <dgm:prSet>
        <dgm:style>
          <a:lnRef idx="0">
            <a:scrgbClr r="0" g="0" b="0"/>
          </a:lnRef>
          <a:fillRef idx="0">
            <a:scrgbClr r="0" g="0" b="0"/>
          </a:fillRef>
          <a:effectRef idx="0">
            <a:scrgbClr r="0" g="0" b="0"/>
          </a:effectRef>
          <a:fontRef idx="minor">
            <a:schemeClr val="lt1"/>
          </a:fontRef>
        </dgm:style>
      </dgm:prSet>
      <dgm:spPr>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dgm:spPr>
      <dgm:t>
        <a:bodyPr/>
        <a:lstStyle/>
        <a:p>
          <a:r>
            <a:rPr lang="en-US" dirty="0">
              <a:solidFill>
                <a:schemeClr val="bg1"/>
              </a:solidFill>
            </a:rPr>
            <a:t>Insulin</a:t>
          </a:r>
          <a:r>
            <a:rPr lang="en-US" dirty="0"/>
            <a:t> </a:t>
          </a:r>
          <a:r>
            <a:rPr lang="en-US" dirty="0">
              <a:solidFill>
                <a:schemeClr val="bg1"/>
              </a:solidFill>
            </a:rPr>
            <a:t>resistance</a:t>
          </a:r>
        </a:p>
      </dgm:t>
    </dgm:pt>
    <dgm:pt modelId="{8632F36E-1EA9-4726-9A02-3F58411C7A32}" type="parTrans" cxnId="{66F8BA77-7CE8-4107-8A38-92BA9B5FF176}">
      <dgm:prSet/>
      <dgm:spPr/>
      <dgm:t>
        <a:bodyPr/>
        <a:lstStyle/>
        <a:p>
          <a:endParaRPr lang="en-US"/>
        </a:p>
      </dgm:t>
    </dgm:pt>
    <dgm:pt modelId="{B7D4D74A-F0CD-404F-8B7A-758060CB906F}" type="sibTrans" cxnId="{66F8BA77-7CE8-4107-8A38-92BA9B5FF176}">
      <dgm:prSet/>
      <dgm:spPr/>
      <dgm:t>
        <a:bodyPr/>
        <a:lstStyle/>
        <a:p>
          <a:endParaRPr lang="en-US"/>
        </a:p>
      </dgm:t>
    </dgm:pt>
    <dgm:pt modelId="{C5B92710-2790-4CC8-B993-2A912C1EDC81}" type="pres">
      <dgm:prSet presAssocID="{4284CB73-CFC5-4250-A172-CBA0EF00DAE8}" presName="cycle" presStyleCnt="0">
        <dgm:presLayoutVars>
          <dgm:dir/>
          <dgm:resizeHandles val="exact"/>
        </dgm:presLayoutVars>
      </dgm:prSet>
      <dgm:spPr/>
      <dgm:t>
        <a:bodyPr/>
        <a:lstStyle/>
        <a:p>
          <a:endParaRPr lang="en-US"/>
        </a:p>
      </dgm:t>
    </dgm:pt>
    <dgm:pt modelId="{5CAFAA1C-C926-40F6-A6A9-D56A37DF0200}" type="pres">
      <dgm:prSet presAssocID="{2FF34A67-96E9-45C5-97B3-C7E6B94A804E}" presName="node" presStyleLbl="node1" presStyleIdx="0" presStyleCnt="11" custScaleX="116877" custScaleY="131516">
        <dgm:presLayoutVars>
          <dgm:bulletEnabled val="1"/>
        </dgm:presLayoutVars>
      </dgm:prSet>
      <dgm:spPr/>
      <dgm:t>
        <a:bodyPr/>
        <a:lstStyle/>
        <a:p>
          <a:endParaRPr lang="en-US"/>
        </a:p>
      </dgm:t>
    </dgm:pt>
    <dgm:pt modelId="{F21FD6B8-9EBC-4E22-A204-3DD50A0174B1}" type="pres">
      <dgm:prSet presAssocID="{2FF34A67-96E9-45C5-97B3-C7E6B94A804E}" presName="spNode" presStyleCnt="0"/>
      <dgm:spPr/>
    </dgm:pt>
    <dgm:pt modelId="{A2CC413B-E95B-45BA-A249-73774A155505}" type="pres">
      <dgm:prSet presAssocID="{9291EFB6-0F3B-449F-8A63-6D5ADE70D02D}" presName="sibTrans" presStyleLbl="sibTrans1D1" presStyleIdx="0" presStyleCnt="11"/>
      <dgm:spPr/>
      <dgm:t>
        <a:bodyPr/>
        <a:lstStyle/>
        <a:p>
          <a:endParaRPr lang="en-US"/>
        </a:p>
      </dgm:t>
    </dgm:pt>
    <dgm:pt modelId="{E66E4FF4-872D-4EA3-8381-534659FABE9B}" type="pres">
      <dgm:prSet presAssocID="{830B2613-A5A4-4E3C-9F01-BC256DBE8680}" presName="node" presStyleLbl="node1" presStyleIdx="1" presStyleCnt="11" custScaleX="129580" custScaleY="118793">
        <dgm:presLayoutVars>
          <dgm:bulletEnabled val="1"/>
        </dgm:presLayoutVars>
      </dgm:prSet>
      <dgm:spPr/>
      <dgm:t>
        <a:bodyPr/>
        <a:lstStyle/>
        <a:p>
          <a:endParaRPr lang="en-US"/>
        </a:p>
      </dgm:t>
    </dgm:pt>
    <dgm:pt modelId="{717DE573-B736-4711-88A8-A52DB2E30FA6}" type="pres">
      <dgm:prSet presAssocID="{830B2613-A5A4-4E3C-9F01-BC256DBE8680}" presName="spNode" presStyleCnt="0"/>
      <dgm:spPr/>
    </dgm:pt>
    <dgm:pt modelId="{835BD970-8FF4-400E-A5C4-229ACD5BAE49}" type="pres">
      <dgm:prSet presAssocID="{074E5E2D-AE31-47B5-B69B-3C1537E1DA21}" presName="sibTrans" presStyleLbl="sibTrans1D1" presStyleIdx="1" presStyleCnt="11"/>
      <dgm:spPr/>
      <dgm:t>
        <a:bodyPr/>
        <a:lstStyle/>
        <a:p>
          <a:endParaRPr lang="en-US"/>
        </a:p>
      </dgm:t>
    </dgm:pt>
    <dgm:pt modelId="{D706A5C3-D6B3-4F4C-96C7-2A2DD17124CC}" type="pres">
      <dgm:prSet presAssocID="{AACED5C2-93CA-4A46-940A-85542D0C9F32}" presName="node" presStyleLbl="node1" presStyleIdx="2" presStyleCnt="11" custScaleX="112151" custScaleY="147137">
        <dgm:presLayoutVars>
          <dgm:bulletEnabled val="1"/>
        </dgm:presLayoutVars>
      </dgm:prSet>
      <dgm:spPr/>
      <dgm:t>
        <a:bodyPr/>
        <a:lstStyle/>
        <a:p>
          <a:endParaRPr lang="en-US"/>
        </a:p>
      </dgm:t>
    </dgm:pt>
    <dgm:pt modelId="{14E5F934-127E-419D-8826-8F701FD9E64B}" type="pres">
      <dgm:prSet presAssocID="{AACED5C2-93CA-4A46-940A-85542D0C9F32}" presName="spNode" presStyleCnt="0"/>
      <dgm:spPr/>
    </dgm:pt>
    <dgm:pt modelId="{B85B32A6-5A31-495F-880E-3826E90D5E14}" type="pres">
      <dgm:prSet presAssocID="{B7D4D74A-F0CD-404F-8B7A-758060CB906F}" presName="sibTrans" presStyleLbl="sibTrans1D1" presStyleIdx="2" presStyleCnt="11"/>
      <dgm:spPr/>
      <dgm:t>
        <a:bodyPr/>
        <a:lstStyle/>
        <a:p>
          <a:endParaRPr lang="en-US"/>
        </a:p>
      </dgm:t>
    </dgm:pt>
    <dgm:pt modelId="{E93FCE2A-A943-4633-9124-3E03D0EBBF3C}" type="pres">
      <dgm:prSet presAssocID="{5C76F795-10C0-4FE4-96EC-82D9A449CB65}" presName="node" presStyleLbl="node1" presStyleIdx="3" presStyleCnt="11" custScaleX="151402" custScaleY="129988">
        <dgm:presLayoutVars>
          <dgm:bulletEnabled val="1"/>
        </dgm:presLayoutVars>
      </dgm:prSet>
      <dgm:spPr/>
      <dgm:t>
        <a:bodyPr/>
        <a:lstStyle/>
        <a:p>
          <a:endParaRPr lang="en-US"/>
        </a:p>
      </dgm:t>
    </dgm:pt>
    <dgm:pt modelId="{9E13DB1F-795C-49C2-8B36-33B8A881C149}" type="pres">
      <dgm:prSet presAssocID="{5C76F795-10C0-4FE4-96EC-82D9A449CB65}" presName="spNode" presStyleCnt="0"/>
      <dgm:spPr/>
    </dgm:pt>
    <dgm:pt modelId="{77461C6F-9806-4FF2-8967-DD03FB829340}" type="pres">
      <dgm:prSet presAssocID="{E172DCB3-2917-4860-8127-8B37C26F2771}" presName="sibTrans" presStyleLbl="sibTrans1D1" presStyleIdx="3" presStyleCnt="11"/>
      <dgm:spPr/>
      <dgm:t>
        <a:bodyPr/>
        <a:lstStyle/>
        <a:p>
          <a:endParaRPr lang="en-US"/>
        </a:p>
      </dgm:t>
    </dgm:pt>
    <dgm:pt modelId="{126C0E1D-667A-4D0D-8F11-E90BFA2EB54D}" type="pres">
      <dgm:prSet presAssocID="{A56262C8-096F-4A76-A601-9EE79BD0ED2A}" presName="node" presStyleLbl="node1" presStyleIdx="4" presStyleCnt="11" custScaleX="124630" custScaleY="133991" custRadScaleRad="99586" custRadScaleInc="-28593">
        <dgm:presLayoutVars>
          <dgm:bulletEnabled val="1"/>
        </dgm:presLayoutVars>
      </dgm:prSet>
      <dgm:spPr/>
      <dgm:t>
        <a:bodyPr/>
        <a:lstStyle/>
        <a:p>
          <a:endParaRPr lang="en-US"/>
        </a:p>
      </dgm:t>
    </dgm:pt>
    <dgm:pt modelId="{C7BB68AF-0AAC-4631-BB3E-C888003EFB4B}" type="pres">
      <dgm:prSet presAssocID="{A56262C8-096F-4A76-A601-9EE79BD0ED2A}" presName="spNode" presStyleCnt="0"/>
      <dgm:spPr/>
    </dgm:pt>
    <dgm:pt modelId="{7DB081DE-7510-44BC-9C97-FE04460DB126}" type="pres">
      <dgm:prSet presAssocID="{6E32BD0C-D5B7-4A2D-9250-98D4DCF32C80}" presName="sibTrans" presStyleLbl="sibTrans1D1" presStyleIdx="4" presStyleCnt="11"/>
      <dgm:spPr/>
      <dgm:t>
        <a:bodyPr/>
        <a:lstStyle/>
        <a:p>
          <a:endParaRPr lang="en-US"/>
        </a:p>
      </dgm:t>
    </dgm:pt>
    <dgm:pt modelId="{F672ABDC-B766-4134-924E-2906DA19720A}" type="pres">
      <dgm:prSet presAssocID="{615F432A-1A91-4B7B-9709-A5EBF3D465F4}" presName="node" presStyleLbl="node1" presStyleIdx="5" presStyleCnt="11" custScaleX="127782" custScaleY="132966">
        <dgm:presLayoutVars>
          <dgm:bulletEnabled val="1"/>
        </dgm:presLayoutVars>
      </dgm:prSet>
      <dgm:spPr/>
      <dgm:t>
        <a:bodyPr/>
        <a:lstStyle/>
        <a:p>
          <a:endParaRPr lang="en-US"/>
        </a:p>
      </dgm:t>
    </dgm:pt>
    <dgm:pt modelId="{862C3246-AFF2-46D3-AD91-41D348EA21F2}" type="pres">
      <dgm:prSet presAssocID="{615F432A-1A91-4B7B-9709-A5EBF3D465F4}" presName="spNode" presStyleCnt="0"/>
      <dgm:spPr/>
    </dgm:pt>
    <dgm:pt modelId="{1F1ED382-EBAC-4062-B617-3153D0E2EFF5}" type="pres">
      <dgm:prSet presAssocID="{C02E5E7A-19F4-440C-933D-4DA5FED5A74E}" presName="sibTrans" presStyleLbl="sibTrans1D1" presStyleIdx="5" presStyleCnt="11"/>
      <dgm:spPr/>
      <dgm:t>
        <a:bodyPr/>
        <a:lstStyle/>
        <a:p>
          <a:endParaRPr lang="en-US"/>
        </a:p>
      </dgm:t>
    </dgm:pt>
    <dgm:pt modelId="{0B923B43-5A77-4223-826F-A6CE622107E1}" type="pres">
      <dgm:prSet presAssocID="{DE6F89B9-528E-4068-9537-23CA071906FD}" presName="node" presStyleLbl="node1" presStyleIdx="6" presStyleCnt="11" custScaleX="140501" custScaleY="137398">
        <dgm:presLayoutVars>
          <dgm:bulletEnabled val="1"/>
        </dgm:presLayoutVars>
      </dgm:prSet>
      <dgm:spPr/>
      <dgm:t>
        <a:bodyPr/>
        <a:lstStyle/>
        <a:p>
          <a:endParaRPr lang="en-US"/>
        </a:p>
      </dgm:t>
    </dgm:pt>
    <dgm:pt modelId="{4CFE8815-8E18-4466-9DD0-59874AF3AE35}" type="pres">
      <dgm:prSet presAssocID="{DE6F89B9-528E-4068-9537-23CA071906FD}" presName="spNode" presStyleCnt="0"/>
      <dgm:spPr/>
    </dgm:pt>
    <dgm:pt modelId="{3761E063-265C-4ECE-AC6B-E2F54F854DCF}" type="pres">
      <dgm:prSet presAssocID="{32371015-AA29-4A48-85A3-00F72037447B}" presName="sibTrans" presStyleLbl="sibTrans1D1" presStyleIdx="6" presStyleCnt="11"/>
      <dgm:spPr/>
      <dgm:t>
        <a:bodyPr/>
        <a:lstStyle/>
        <a:p>
          <a:endParaRPr lang="en-US"/>
        </a:p>
      </dgm:t>
    </dgm:pt>
    <dgm:pt modelId="{25E0C38D-56BF-4BC5-88B9-5B3CEADD15AC}" type="pres">
      <dgm:prSet presAssocID="{71E8B1B9-761D-4D64-B147-BFAD12948EB7}" presName="node" presStyleLbl="node1" presStyleIdx="7" presStyleCnt="11" custScaleX="147794" custScaleY="148528" custRadScaleRad="97790" custRadScaleInc="33234">
        <dgm:presLayoutVars>
          <dgm:bulletEnabled val="1"/>
        </dgm:presLayoutVars>
      </dgm:prSet>
      <dgm:spPr/>
      <dgm:t>
        <a:bodyPr/>
        <a:lstStyle/>
        <a:p>
          <a:endParaRPr lang="en-US"/>
        </a:p>
      </dgm:t>
    </dgm:pt>
    <dgm:pt modelId="{06FF7F05-A0AB-47C3-B3C4-59EDE7BD8C23}" type="pres">
      <dgm:prSet presAssocID="{71E8B1B9-761D-4D64-B147-BFAD12948EB7}" presName="spNode" presStyleCnt="0"/>
      <dgm:spPr/>
    </dgm:pt>
    <dgm:pt modelId="{40E0520E-084A-4F12-BCEB-99077F64C25F}" type="pres">
      <dgm:prSet presAssocID="{A9ACAAD3-722E-4402-A054-5E888299F862}" presName="sibTrans" presStyleLbl="sibTrans1D1" presStyleIdx="7" presStyleCnt="11"/>
      <dgm:spPr/>
      <dgm:t>
        <a:bodyPr/>
        <a:lstStyle/>
        <a:p>
          <a:endParaRPr lang="en-US"/>
        </a:p>
      </dgm:t>
    </dgm:pt>
    <dgm:pt modelId="{42F150D7-ABA6-4D71-A064-86D995605B22}" type="pres">
      <dgm:prSet presAssocID="{04537BA4-24A4-4E33-9131-32D9A47CC734}" presName="node" presStyleLbl="node1" presStyleIdx="8" presStyleCnt="11" custScaleX="149830" custScaleY="129988">
        <dgm:presLayoutVars>
          <dgm:bulletEnabled val="1"/>
        </dgm:presLayoutVars>
      </dgm:prSet>
      <dgm:spPr/>
      <dgm:t>
        <a:bodyPr/>
        <a:lstStyle/>
        <a:p>
          <a:endParaRPr lang="en-US"/>
        </a:p>
      </dgm:t>
    </dgm:pt>
    <dgm:pt modelId="{7AD9408E-B399-4A22-AE5D-5DCE6AB866BC}" type="pres">
      <dgm:prSet presAssocID="{04537BA4-24A4-4E33-9131-32D9A47CC734}" presName="spNode" presStyleCnt="0"/>
      <dgm:spPr/>
    </dgm:pt>
    <dgm:pt modelId="{A58789EA-9175-41E0-B62E-1C6A902CB8EC}" type="pres">
      <dgm:prSet presAssocID="{9D0F7CA4-ED04-4388-A92A-E3F4B4189A96}" presName="sibTrans" presStyleLbl="sibTrans1D1" presStyleIdx="8" presStyleCnt="11"/>
      <dgm:spPr/>
      <dgm:t>
        <a:bodyPr/>
        <a:lstStyle/>
        <a:p>
          <a:endParaRPr lang="en-US"/>
        </a:p>
      </dgm:t>
    </dgm:pt>
    <dgm:pt modelId="{A4975AC1-FA52-4EC3-8B06-26D9757697B5}" type="pres">
      <dgm:prSet presAssocID="{6094BD22-FA8D-4D74-B816-1875C06A5E0B}" presName="node" presStyleLbl="node1" presStyleIdx="9" presStyleCnt="11" custScaleX="129711" custScaleY="129508">
        <dgm:presLayoutVars>
          <dgm:bulletEnabled val="1"/>
        </dgm:presLayoutVars>
      </dgm:prSet>
      <dgm:spPr/>
      <dgm:t>
        <a:bodyPr/>
        <a:lstStyle/>
        <a:p>
          <a:endParaRPr lang="en-US"/>
        </a:p>
      </dgm:t>
    </dgm:pt>
    <dgm:pt modelId="{3B90C007-4FE9-4F32-B1FD-8A40E8D0B639}" type="pres">
      <dgm:prSet presAssocID="{6094BD22-FA8D-4D74-B816-1875C06A5E0B}" presName="spNode" presStyleCnt="0"/>
      <dgm:spPr/>
    </dgm:pt>
    <dgm:pt modelId="{46B85E69-2EE6-4441-A043-C77D3F62892F}" type="pres">
      <dgm:prSet presAssocID="{B65DFBF9-0265-4417-A4C8-98049A5AFDB0}" presName="sibTrans" presStyleLbl="sibTrans1D1" presStyleIdx="9" presStyleCnt="11"/>
      <dgm:spPr/>
      <dgm:t>
        <a:bodyPr/>
        <a:lstStyle/>
        <a:p>
          <a:endParaRPr lang="en-US"/>
        </a:p>
      </dgm:t>
    </dgm:pt>
    <dgm:pt modelId="{834B88EE-E031-49F2-BF6D-73D7A62E0EFB}" type="pres">
      <dgm:prSet presAssocID="{6456E345-E7C4-4F1B-8806-EEF06C7769C1}" presName="node" presStyleLbl="node1" presStyleIdx="10" presStyleCnt="11" custScaleX="133427" custScaleY="131868">
        <dgm:presLayoutVars>
          <dgm:bulletEnabled val="1"/>
        </dgm:presLayoutVars>
      </dgm:prSet>
      <dgm:spPr/>
      <dgm:t>
        <a:bodyPr/>
        <a:lstStyle/>
        <a:p>
          <a:endParaRPr lang="en-US"/>
        </a:p>
      </dgm:t>
    </dgm:pt>
    <dgm:pt modelId="{559410A9-A563-4C1D-9710-04C874371C71}" type="pres">
      <dgm:prSet presAssocID="{6456E345-E7C4-4F1B-8806-EEF06C7769C1}" presName="spNode" presStyleCnt="0"/>
      <dgm:spPr/>
    </dgm:pt>
    <dgm:pt modelId="{D5656395-99E7-4BB4-9CC5-137D536A07F5}" type="pres">
      <dgm:prSet presAssocID="{97BC2AEA-3D2D-498E-A2BA-23BCBAF45D6E}" presName="sibTrans" presStyleLbl="sibTrans1D1" presStyleIdx="10" presStyleCnt="11"/>
      <dgm:spPr/>
      <dgm:t>
        <a:bodyPr/>
        <a:lstStyle/>
        <a:p>
          <a:endParaRPr lang="en-US"/>
        </a:p>
      </dgm:t>
    </dgm:pt>
  </dgm:ptLst>
  <dgm:cxnLst>
    <dgm:cxn modelId="{1D035915-100D-4E19-B8A9-3CAAFAB9E91B}" type="presOf" srcId="{6456E345-E7C4-4F1B-8806-EEF06C7769C1}" destId="{834B88EE-E031-49F2-BF6D-73D7A62E0EFB}" srcOrd="0" destOrd="0" presId="urn:microsoft.com/office/officeart/2005/8/layout/cycle5"/>
    <dgm:cxn modelId="{9B710763-B26D-41C3-8A14-A3976C39B9FD}" type="presOf" srcId="{A56262C8-096F-4A76-A601-9EE79BD0ED2A}" destId="{126C0E1D-667A-4D0D-8F11-E90BFA2EB54D}" srcOrd="0" destOrd="0" presId="urn:microsoft.com/office/officeart/2005/8/layout/cycle5"/>
    <dgm:cxn modelId="{44C55BD9-F45F-4FC5-A193-B423C2625B51}" srcId="{4284CB73-CFC5-4250-A172-CBA0EF00DAE8}" destId="{DE6F89B9-528E-4068-9537-23CA071906FD}" srcOrd="6" destOrd="0" parTransId="{1DFA56C5-3601-4C28-B495-D0B4D23F7795}" sibTransId="{32371015-AA29-4A48-85A3-00F72037447B}"/>
    <dgm:cxn modelId="{3A2A90BF-5777-4192-BCBF-0BAF16540AC5}" srcId="{4284CB73-CFC5-4250-A172-CBA0EF00DAE8}" destId="{6456E345-E7C4-4F1B-8806-EEF06C7769C1}" srcOrd="10" destOrd="0" parTransId="{ADB14317-A4C9-403C-8B2F-04661BE0DDF7}" sibTransId="{97BC2AEA-3D2D-498E-A2BA-23BCBAF45D6E}"/>
    <dgm:cxn modelId="{F19C02F1-3FA9-4173-B74B-B8ED8F945626}" type="presOf" srcId="{AACED5C2-93CA-4A46-940A-85542D0C9F32}" destId="{D706A5C3-D6B3-4F4C-96C7-2A2DD17124CC}" srcOrd="0" destOrd="0" presId="urn:microsoft.com/office/officeart/2005/8/layout/cycle5"/>
    <dgm:cxn modelId="{02B0A594-14EC-4BFA-A985-561B3ECF6904}" type="presOf" srcId="{71E8B1B9-761D-4D64-B147-BFAD12948EB7}" destId="{25E0C38D-56BF-4BC5-88B9-5B3CEADD15AC}" srcOrd="0" destOrd="0" presId="urn:microsoft.com/office/officeart/2005/8/layout/cycle5"/>
    <dgm:cxn modelId="{F56D4337-A3D3-463C-A076-AEBFDE8B1E57}" srcId="{4284CB73-CFC5-4250-A172-CBA0EF00DAE8}" destId="{6094BD22-FA8D-4D74-B816-1875C06A5E0B}" srcOrd="9" destOrd="0" parTransId="{9DEF338A-2AC1-4141-97DF-1239F1AB17B7}" sibTransId="{B65DFBF9-0265-4417-A4C8-98049A5AFDB0}"/>
    <dgm:cxn modelId="{66F8BA77-7CE8-4107-8A38-92BA9B5FF176}" srcId="{4284CB73-CFC5-4250-A172-CBA0EF00DAE8}" destId="{AACED5C2-93CA-4A46-940A-85542D0C9F32}" srcOrd="2" destOrd="0" parTransId="{8632F36E-1EA9-4726-9A02-3F58411C7A32}" sibTransId="{B7D4D74A-F0CD-404F-8B7A-758060CB906F}"/>
    <dgm:cxn modelId="{5755B46E-7172-452D-A9DA-31CD47D155F9}" type="presOf" srcId="{9291EFB6-0F3B-449F-8A63-6D5ADE70D02D}" destId="{A2CC413B-E95B-45BA-A249-73774A155505}" srcOrd="0" destOrd="0" presId="urn:microsoft.com/office/officeart/2005/8/layout/cycle5"/>
    <dgm:cxn modelId="{33AB33AF-144D-4A3A-92AE-990948D68122}" type="presOf" srcId="{830B2613-A5A4-4E3C-9F01-BC256DBE8680}" destId="{E66E4FF4-872D-4EA3-8381-534659FABE9B}" srcOrd="0" destOrd="0" presId="urn:microsoft.com/office/officeart/2005/8/layout/cycle5"/>
    <dgm:cxn modelId="{CDF90A9F-92E5-4D2A-9E28-B3A1F1B3EC79}" type="presOf" srcId="{6094BD22-FA8D-4D74-B816-1875C06A5E0B}" destId="{A4975AC1-FA52-4EC3-8B06-26D9757697B5}" srcOrd="0" destOrd="0" presId="urn:microsoft.com/office/officeart/2005/8/layout/cycle5"/>
    <dgm:cxn modelId="{50FE2D8D-9812-4B7E-A8DF-ED8E7A70F6EC}" type="presOf" srcId="{04537BA4-24A4-4E33-9131-32D9A47CC734}" destId="{42F150D7-ABA6-4D71-A064-86D995605B22}" srcOrd="0" destOrd="0" presId="urn:microsoft.com/office/officeart/2005/8/layout/cycle5"/>
    <dgm:cxn modelId="{88A700E4-A0F1-41C7-93ED-D5EB3C9B52F2}" type="presOf" srcId="{B7D4D74A-F0CD-404F-8B7A-758060CB906F}" destId="{B85B32A6-5A31-495F-880E-3826E90D5E14}" srcOrd="0" destOrd="0" presId="urn:microsoft.com/office/officeart/2005/8/layout/cycle5"/>
    <dgm:cxn modelId="{C62DBBF9-0590-41EA-936F-6DE2FD964D91}" srcId="{4284CB73-CFC5-4250-A172-CBA0EF00DAE8}" destId="{71E8B1B9-761D-4D64-B147-BFAD12948EB7}" srcOrd="7" destOrd="0" parTransId="{934E4A16-C511-49A6-88DC-80148E748A99}" sibTransId="{A9ACAAD3-722E-4402-A054-5E888299F862}"/>
    <dgm:cxn modelId="{F276248A-9AFD-4EC3-AE38-9CB5FEB1F966}" srcId="{4284CB73-CFC5-4250-A172-CBA0EF00DAE8}" destId="{615F432A-1A91-4B7B-9709-A5EBF3D465F4}" srcOrd="5" destOrd="0" parTransId="{1919D726-7D9A-4C0B-98E9-4C176D2B421C}" sibTransId="{C02E5E7A-19F4-440C-933D-4DA5FED5A74E}"/>
    <dgm:cxn modelId="{43293D06-B3AD-4042-BBA0-F14AC8309A8F}" type="presOf" srcId="{9D0F7CA4-ED04-4388-A92A-E3F4B4189A96}" destId="{A58789EA-9175-41E0-B62E-1C6A902CB8EC}" srcOrd="0" destOrd="0" presId="urn:microsoft.com/office/officeart/2005/8/layout/cycle5"/>
    <dgm:cxn modelId="{4A3DD5F9-152E-42FE-B906-D9E586E5FADE}" srcId="{4284CB73-CFC5-4250-A172-CBA0EF00DAE8}" destId="{830B2613-A5A4-4E3C-9F01-BC256DBE8680}" srcOrd="1" destOrd="0" parTransId="{DB3EDC3B-0C88-4BDB-A8D8-AB148352DE4C}" sibTransId="{074E5E2D-AE31-47B5-B69B-3C1537E1DA21}"/>
    <dgm:cxn modelId="{DCB7CC70-437A-486F-AC9D-3BD6217E4AC5}" type="presOf" srcId="{074E5E2D-AE31-47B5-B69B-3C1537E1DA21}" destId="{835BD970-8FF4-400E-A5C4-229ACD5BAE49}" srcOrd="0" destOrd="0" presId="urn:microsoft.com/office/officeart/2005/8/layout/cycle5"/>
    <dgm:cxn modelId="{37E2EFA8-D2AB-4E68-8940-786DFC1BCF74}" srcId="{4284CB73-CFC5-4250-A172-CBA0EF00DAE8}" destId="{5C76F795-10C0-4FE4-96EC-82D9A449CB65}" srcOrd="3" destOrd="0" parTransId="{38B622DA-0547-43CF-90A9-C324F62FA104}" sibTransId="{E172DCB3-2917-4860-8127-8B37C26F2771}"/>
    <dgm:cxn modelId="{D5063DAE-AA22-4C9D-BCF9-BD0595B2E1E9}" type="presOf" srcId="{B65DFBF9-0265-4417-A4C8-98049A5AFDB0}" destId="{46B85E69-2EE6-4441-A043-C77D3F62892F}" srcOrd="0" destOrd="0" presId="urn:microsoft.com/office/officeart/2005/8/layout/cycle5"/>
    <dgm:cxn modelId="{28E6D206-E2D5-4336-AC0D-EBBD2FC29B2F}" type="presOf" srcId="{615F432A-1A91-4B7B-9709-A5EBF3D465F4}" destId="{F672ABDC-B766-4134-924E-2906DA19720A}" srcOrd="0" destOrd="0" presId="urn:microsoft.com/office/officeart/2005/8/layout/cycle5"/>
    <dgm:cxn modelId="{D168AB46-ADC1-4391-8753-656F1B500609}" srcId="{4284CB73-CFC5-4250-A172-CBA0EF00DAE8}" destId="{2FF34A67-96E9-45C5-97B3-C7E6B94A804E}" srcOrd="0" destOrd="0" parTransId="{7FF891EC-D35B-4E77-921D-0245D34306B2}" sibTransId="{9291EFB6-0F3B-449F-8A63-6D5ADE70D02D}"/>
    <dgm:cxn modelId="{32792C4E-5797-446D-B9B1-42DB92FB7DE1}" type="presOf" srcId="{32371015-AA29-4A48-85A3-00F72037447B}" destId="{3761E063-265C-4ECE-AC6B-E2F54F854DCF}" srcOrd="0" destOrd="0" presId="urn:microsoft.com/office/officeart/2005/8/layout/cycle5"/>
    <dgm:cxn modelId="{3CB51AEB-B100-40F5-B825-671AAFF9C124}" type="presOf" srcId="{6E32BD0C-D5B7-4A2D-9250-98D4DCF32C80}" destId="{7DB081DE-7510-44BC-9C97-FE04460DB126}" srcOrd="0" destOrd="0" presId="urn:microsoft.com/office/officeart/2005/8/layout/cycle5"/>
    <dgm:cxn modelId="{CE5D5EFF-5439-4DE4-8611-11938C7B0B56}" type="presOf" srcId="{97BC2AEA-3D2D-498E-A2BA-23BCBAF45D6E}" destId="{D5656395-99E7-4BB4-9CC5-137D536A07F5}" srcOrd="0" destOrd="0" presId="urn:microsoft.com/office/officeart/2005/8/layout/cycle5"/>
    <dgm:cxn modelId="{C946F2D7-1C2A-4015-94C6-2DE6C5B5BD88}" srcId="{4284CB73-CFC5-4250-A172-CBA0EF00DAE8}" destId="{A56262C8-096F-4A76-A601-9EE79BD0ED2A}" srcOrd="4" destOrd="0" parTransId="{4BD73052-A958-41AA-88A5-D66ED2106FCF}" sibTransId="{6E32BD0C-D5B7-4A2D-9250-98D4DCF32C80}"/>
    <dgm:cxn modelId="{A3EE7197-BF85-4D67-B44F-59B0C3186DCC}" type="presOf" srcId="{DE6F89B9-528E-4068-9537-23CA071906FD}" destId="{0B923B43-5A77-4223-826F-A6CE622107E1}" srcOrd="0" destOrd="0" presId="urn:microsoft.com/office/officeart/2005/8/layout/cycle5"/>
    <dgm:cxn modelId="{BE506E28-A764-4963-8A6E-E67B896D760A}" type="presOf" srcId="{E172DCB3-2917-4860-8127-8B37C26F2771}" destId="{77461C6F-9806-4FF2-8967-DD03FB829340}" srcOrd="0" destOrd="0" presId="urn:microsoft.com/office/officeart/2005/8/layout/cycle5"/>
    <dgm:cxn modelId="{8FE5FEF5-C9B7-4AA0-91F5-D4623C537F57}" type="presOf" srcId="{A9ACAAD3-722E-4402-A054-5E888299F862}" destId="{40E0520E-084A-4F12-BCEB-99077F64C25F}" srcOrd="0" destOrd="0" presId="urn:microsoft.com/office/officeart/2005/8/layout/cycle5"/>
    <dgm:cxn modelId="{2026E79B-16D8-444B-9525-F390D1A99E89}" type="presOf" srcId="{2FF34A67-96E9-45C5-97B3-C7E6B94A804E}" destId="{5CAFAA1C-C926-40F6-A6A9-D56A37DF0200}" srcOrd="0" destOrd="0" presId="urn:microsoft.com/office/officeart/2005/8/layout/cycle5"/>
    <dgm:cxn modelId="{E300F7C7-5744-4BA9-A242-F28CC933F0C7}" type="presOf" srcId="{5C76F795-10C0-4FE4-96EC-82D9A449CB65}" destId="{E93FCE2A-A943-4633-9124-3E03D0EBBF3C}" srcOrd="0" destOrd="0" presId="urn:microsoft.com/office/officeart/2005/8/layout/cycle5"/>
    <dgm:cxn modelId="{9FB04650-C6EA-45BC-AD8E-185E14E91DFF}" srcId="{4284CB73-CFC5-4250-A172-CBA0EF00DAE8}" destId="{04537BA4-24A4-4E33-9131-32D9A47CC734}" srcOrd="8" destOrd="0" parTransId="{5C6AA54F-6356-4096-A62B-678546ACB0B8}" sibTransId="{9D0F7CA4-ED04-4388-A92A-E3F4B4189A96}"/>
    <dgm:cxn modelId="{D50AB774-28FA-489F-816F-3C383FBC6374}" type="presOf" srcId="{C02E5E7A-19F4-440C-933D-4DA5FED5A74E}" destId="{1F1ED382-EBAC-4062-B617-3153D0E2EFF5}" srcOrd="0" destOrd="0" presId="urn:microsoft.com/office/officeart/2005/8/layout/cycle5"/>
    <dgm:cxn modelId="{E3CAAE27-1136-444F-AA73-7B6E8A63FF8E}" type="presOf" srcId="{4284CB73-CFC5-4250-A172-CBA0EF00DAE8}" destId="{C5B92710-2790-4CC8-B993-2A912C1EDC81}" srcOrd="0" destOrd="0" presId="urn:microsoft.com/office/officeart/2005/8/layout/cycle5"/>
    <dgm:cxn modelId="{AD89582A-16FE-49E0-B22D-409854C8BB42}" type="presParOf" srcId="{C5B92710-2790-4CC8-B993-2A912C1EDC81}" destId="{5CAFAA1C-C926-40F6-A6A9-D56A37DF0200}" srcOrd="0" destOrd="0" presId="urn:microsoft.com/office/officeart/2005/8/layout/cycle5"/>
    <dgm:cxn modelId="{77597317-5A4D-4CD5-AA3B-3C9BB0B9CC91}" type="presParOf" srcId="{C5B92710-2790-4CC8-B993-2A912C1EDC81}" destId="{F21FD6B8-9EBC-4E22-A204-3DD50A0174B1}" srcOrd="1" destOrd="0" presId="urn:microsoft.com/office/officeart/2005/8/layout/cycle5"/>
    <dgm:cxn modelId="{9123586E-709E-41FF-B9DC-6FB882A441A2}" type="presParOf" srcId="{C5B92710-2790-4CC8-B993-2A912C1EDC81}" destId="{A2CC413B-E95B-45BA-A249-73774A155505}" srcOrd="2" destOrd="0" presId="urn:microsoft.com/office/officeart/2005/8/layout/cycle5"/>
    <dgm:cxn modelId="{BF760A4F-CDD5-4593-9B80-2B2478594B34}" type="presParOf" srcId="{C5B92710-2790-4CC8-B993-2A912C1EDC81}" destId="{E66E4FF4-872D-4EA3-8381-534659FABE9B}" srcOrd="3" destOrd="0" presId="urn:microsoft.com/office/officeart/2005/8/layout/cycle5"/>
    <dgm:cxn modelId="{C9E0EDD7-725E-445A-B2D4-719D211351F0}" type="presParOf" srcId="{C5B92710-2790-4CC8-B993-2A912C1EDC81}" destId="{717DE573-B736-4711-88A8-A52DB2E30FA6}" srcOrd="4" destOrd="0" presId="urn:microsoft.com/office/officeart/2005/8/layout/cycle5"/>
    <dgm:cxn modelId="{55BA16C6-763D-4AF9-9740-CD038F57E78D}" type="presParOf" srcId="{C5B92710-2790-4CC8-B993-2A912C1EDC81}" destId="{835BD970-8FF4-400E-A5C4-229ACD5BAE49}" srcOrd="5" destOrd="0" presId="urn:microsoft.com/office/officeart/2005/8/layout/cycle5"/>
    <dgm:cxn modelId="{E8BB1F9B-18C9-4684-B74F-314AA4886B13}" type="presParOf" srcId="{C5B92710-2790-4CC8-B993-2A912C1EDC81}" destId="{D706A5C3-D6B3-4F4C-96C7-2A2DD17124CC}" srcOrd="6" destOrd="0" presId="urn:microsoft.com/office/officeart/2005/8/layout/cycle5"/>
    <dgm:cxn modelId="{FDCE1D1C-8F52-47DA-90FE-641633B52C1B}" type="presParOf" srcId="{C5B92710-2790-4CC8-B993-2A912C1EDC81}" destId="{14E5F934-127E-419D-8826-8F701FD9E64B}" srcOrd="7" destOrd="0" presId="urn:microsoft.com/office/officeart/2005/8/layout/cycle5"/>
    <dgm:cxn modelId="{D62C31AC-C1C0-417B-AF01-6F46394CF87C}" type="presParOf" srcId="{C5B92710-2790-4CC8-B993-2A912C1EDC81}" destId="{B85B32A6-5A31-495F-880E-3826E90D5E14}" srcOrd="8" destOrd="0" presId="urn:microsoft.com/office/officeart/2005/8/layout/cycle5"/>
    <dgm:cxn modelId="{73DC80C1-8EDC-417F-8CAC-B9B78C49A546}" type="presParOf" srcId="{C5B92710-2790-4CC8-B993-2A912C1EDC81}" destId="{E93FCE2A-A943-4633-9124-3E03D0EBBF3C}" srcOrd="9" destOrd="0" presId="urn:microsoft.com/office/officeart/2005/8/layout/cycle5"/>
    <dgm:cxn modelId="{455AC2A5-CAC3-45E3-9952-1BBAE7AEB240}" type="presParOf" srcId="{C5B92710-2790-4CC8-B993-2A912C1EDC81}" destId="{9E13DB1F-795C-49C2-8B36-33B8A881C149}" srcOrd="10" destOrd="0" presId="urn:microsoft.com/office/officeart/2005/8/layout/cycle5"/>
    <dgm:cxn modelId="{2FEF1945-54F3-4734-952F-8AADD88664D9}" type="presParOf" srcId="{C5B92710-2790-4CC8-B993-2A912C1EDC81}" destId="{77461C6F-9806-4FF2-8967-DD03FB829340}" srcOrd="11" destOrd="0" presId="urn:microsoft.com/office/officeart/2005/8/layout/cycle5"/>
    <dgm:cxn modelId="{4650EFB3-4BF8-4D39-B9D2-D33E2BE0ED2D}" type="presParOf" srcId="{C5B92710-2790-4CC8-B993-2A912C1EDC81}" destId="{126C0E1D-667A-4D0D-8F11-E90BFA2EB54D}" srcOrd="12" destOrd="0" presId="urn:microsoft.com/office/officeart/2005/8/layout/cycle5"/>
    <dgm:cxn modelId="{C834052F-6C52-43F4-ACEC-8069456F2198}" type="presParOf" srcId="{C5B92710-2790-4CC8-B993-2A912C1EDC81}" destId="{C7BB68AF-0AAC-4631-BB3E-C888003EFB4B}" srcOrd="13" destOrd="0" presId="urn:microsoft.com/office/officeart/2005/8/layout/cycle5"/>
    <dgm:cxn modelId="{217E3DF9-577C-4CFD-9AB7-691A9BD0B1E8}" type="presParOf" srcId="{C5B92710-2790-4CC8-B993-2A912C1EDC81}" destId="{7DB081DE-7510-44BC-9C97-FE04460DB126}" srcOrd="14" destOrd="0" presId="urn:microsoft.com/office/officeart/2005/8/layout/cycle5"/>
    <dgm:cxn modelId="{C831F7AE-D000-4F86-B19D-22D3D949CE98}" type="presParOf" srcId="{C5B92710-2790-4CC8-B993-2A912C1EDC81}" destId="{F672ABDC-B766-4134-924E-2906DA19720A}" srcOrd="15" destOrd="0" presId="urn:microsoft.com/office/officeart/2005/8/layout/cycle5"/>
    <dgm:cxn modelId="{904556C1-144C-49E6-B6E1-FE15673D38D2}" type="presParOf" srcId="{C5B92710-2790-4CC8-B993-2A912C1EDC81}" destId="{862C3246-AFF2-46D3-AD91-41D348EA21F2}" srcOrd="16" destOrd="0" presId="urn:microsoft.com/office/officeart/2005/8/layout/cycle5"/>
    <dgm:cxn modelId="{C43462B6-086A-4DDA-8222-D7C8F10A6AC6}" type="presParOf" srcId="{C5B92710-2790-4CC8-B993-2A912C1EDC81}" destId="{1F1ED382-EBAC-4062-B617-3153D0E2EFF5}" srcOrd="17" destOrd="0" presId="urn:microsoft.com/office/officeart/2005/8/layout/cycle5"/>
    <dgm:cxn modelId="{CEC7800F-AC1B-439D-8B69-CA21D75C8564}" type="presParOf" srcId="{C5B92710-2790-4CC8-B993-2A912C1EDC81}" destId="{0B923B43-5A77-4223-826F-A6CE622107E1}" srcOrd="18" destOrd="0" presId="urn:microsoft.com/office/officeart/2005/8/layout/cycle5"/>
    <dgm:cxn modelId="{CE96C9A7-AF72-4789-B60B-6F45B20357D7}" type="presParOf" srcId="{C5B92710-2790-4CC8-B993-2A912C1EDC81}" destId="{4CFE8815-8E18-4466-9DD0-59874AF3AE35}" srcOrd="19" destOrd="0" presId="urn:microsoft.com/office/officeart/2005/8/layout/cycle5"/>
    <dgm:cxn modelId="{38A6D846-45F7-451A-BCA8-5C17D3600A9B}" type="presParOf" srcId="{C5B92710-2790-4CC8-B993-2A912C1EDC81}" destId="{3761E063-265C-4ECE-AC6B-E2F54F854DCF}" srcOrd="20" destOrd="0" presId="urn:microsoft.com/office/officeart/2005/8/layout/cycle5"/>
    <dgm:cxn modelId="{0A5CA51A-1F55-485D-A13B-52D22D8D5014}" type="presParOf" srcId="{C5B92710-2790-4CC8-B993-2A912C1EDC81}" destId="{25E0C38D-56BF-4BC5-88B9-5B3CEADD15AC}" srcOrd="21" destOrd="0" presId="urn:microsoft.com/office/officeart/2005/8/layout/cycle5"/>
    <dgm:cxn modelId="{4C27CB6E-C78A-44C7-9A7A-6D2179389BB3}" type="presParOf" srcId="{C5B92710-2790-4CC8-B993-2A912C1EDC81}" destId="{06FF7F05-A0AB-47C3-B3C4-59EDE7BD8C23}" srcOrd="22" destOrd="0" presId="urn:microsoft.com/office/officeart/2005/8/layout/cycle5"/>
    <dgm:cxn modelId="{D03853F7-CDBE-4344-9ECF-F116E828305E}" type="presParOf" srcId="{C5B92710-2790-4CC8-B993-2A912C1EDC81}" destId="{40E0520E-084A-4F12-BCEB-99077F64C25F}" srcOrd="23" destOrd="0" presId="urn:microsoft.com/office/officeart/2005/8/layout/cycle5"/>
    <dgm:cxn modelId="{8C2A97DC-F628-475D-8433-7A2B483D45CE}" type="presParOf" srcId="{C5B92710-2790-4CC8-B993-2A912C1EDC81}" destId="{42F150D7-ABA6-4D71-A064-86D995605B22}" srcOrd="24" destOrd="0" presId="urn:microsoft.com/office/officeart/2005/8/layout/cycle5"/>
    <dgm:cxn modelId="{A4817EC9-CC8A-44F9-9370-6AC350E7BFA8}" type="presParOf" srcId="{C5B92710-2790-4CC8-B993-2A912C1EDC81}" destId="{7AD9408E-B399-4A22-AE5D-5DCE6AB866BC}" srcOrd="25" destOrd="0" presId="urn:microsoft.com/office/officeart/2005/8/layout/cycle5"/>
    <dgm:cxn modelId="{BEEAAB6B-A664-477D-B0FE-037543FEE964}" type="presParOf" srcId="{C5B92710-2790-4CC8-B993-2A912C1EDC81}" destId="{A58789EA-9175-41E0-B62E-1C6A902CB8EC}" srcOrd="26" destOrd="0" presId="urn:microsoft.com/office/officeart/2005/8/layout/cycle5"/>
    <dgm:cxn modelId="{85E5224A-A5DD-4EB3-9C54-AEF77D8C1AC9}" type="presParOf" srcId="{C5B92710-2790-4CC8-B993-2A912C1EDC81}" destId="{A4975AC1-FA52-4EC3-8B06-26D9757697B5}" srcOrd="27" destOrd="0" presId="urn:microsoft.com/office/officeart/2005/8/layout/cycle5"/>
    <dgm:cxn modelId="{0DF29C4C-3E05-47C6-8165-B42EC6741831}" type="presParOf" srcId="{C5B92710-2790-4CC8-B993-2A912C1EDC81}" destId="{3B90C007-4FE9-4F32-B1FD-8A40E8D0B639}" srcOrd="28" destOrd="0" presId="urn:microsoft.com/office/officeart/2005/8/layout/cycle5"/>
    <dgm:cxn modelId="{67020C75-EE57-4BF7-8014-36C1F9702ECA}" type="presParOf" srcId="{C5B92710-2790-4CC8-B993-2A912C1EDC81}" destId="{46B85E69-2EE6-4441-A043-C77D3F62892F}" srcOrd="29" destOrd="0" presId="urn:microsoft.com/office/officeart/2005/8/layout/cycle5"/>
    <dgm:cxn modelId="{650717BC-743A-477F-B4B9-B16038870511}" type="presParOf" srcId="{C5B92710-2790-4CC8-B993-2A912C1EDC81}" destId="{834B88EE-E031-49F2-BF6D-73D7A62E0EFB}" srcOrd="30" destOrd="0" presId="urn:microsoft.com/office/officeart/2005/8/layout/cycle5"/>
    <dgm:cxn modelId="{BE9137C0-8A5F-492F-8600-7A7804B9AC3C}" type="presParOf" srcId="{C5B92710-2790-4CC8-B993-2A912C1EDC81}" destId="{559410A9-A563-4C1D-9710-04C874371C71}" srcOrd="31" destOrd="0" presId="urn:microsoft.com/office/officeart/2005/8/layout/cycle5"/>
    <dgm:cxn modelId="{F13F0AC3-0F17-4B3E-8977-8958D41F942E}" type="presParOf" srcId="{C5B92710-2790-4CC8-B993-2A912C1EDC81}" destId="{D5656395-99E7-4BB4-9CC5-137D536A07F5}" srcOrd="32"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FAA1C-C926-40F6-A6A9-D56A37DF0200}">
      <dsp:nvSpPr>
        <dsp:cNvPr id="0" name=""/>
        <dsp:cNvSpPr/>
      </dsp:nvSpPr>
      <dsp:spPr>
        <a:xfrm>
          <a:off x="4052318" y="-101831"/>
          <a:ext cx="1080699" cy="790437"/>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Endotoxemia causes chronic systemic inflammation</a:t>
          </a:r>
        </a:p>
      </dsp:txBody>
      <dsp:txXfrm>
        <a:off x="4090904" y="-63245"/>
        <a:ext cx="1003527" cy="713265"/>
      </dsp:txXfrm>
    </dsp:sp>
    <dsp:sp modelId="{A2CC413B-E95B-45BA-A249-73774A155505}">
      <dsp:nvSpPr>
        <dsp:cNvPr id="0" name=""/>
        <dsp:cNvSpPr/>
      </dsp:nvSpPr>
      <dsp:spPr>
        <a:xfrm>
          <a:off x="1888000" y="293387"/>
          <a:ext cx="5409334" cy="5409334"/>
        </a:xfrm>
        <a:custGeom>
          <a:avLst/>
          <a:gdLst/>
          <a:ahLst/>
          <a:cxnLst/>
          <a:rect l="0" t="0" r="0" b="0"/>
          <a:pathLst>
            <a:path>
              <a:moveTo>
                <a:pt x="3310361" y="68693"/>
              </a:moveTo>
              <a:arcTo wR="2704667" hR="2704667" stAng="16976447" swAng="255232"/>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6E4FF4-872D-4EA3-8381-534659FABE9B}">
      <dsp:nvSpPr>
        <dsp:cNvPr id="0" name=""/>
        <dsp:cNvSpPr/>
      </dsp:nvSpPr>
      <dsp:spPr>
        <a:xfrm>
          <a:off x="5455842" y="365758"/>
          <a:ext cx="1198157" cy="713970"/>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Immuno-inflammatory</a:t>
          </a:r>
          <a:r>
            <a:rPr lang="en-US" sz="900" kern="1200" dirty="0"/>
            <a:t> </a:t>
          </a:r>
          <a:r>
            <a:rPr lang="en-US" sz="900" kern="1200" dirty="0">
              <a:solidFill>
                <a:schemeClr val="bg1"/>
              </a:solidFill>
            </a:rPr>
            <a:t>molecules response</a:t>
          </a:r>
        </a:p>
      </dsp:txBody>
      <dsp:txXfrm>
        <a:off x="5490695" y="400611"/>
        <a:ext cx="1128451" cy="644264"/>
      </dsp:txXfrm>
    </dsp:sp>
    <dsp:sp modelId="{835BD970-8FF4-400E-A5C4-229ACD5BAE49}">
      <dsp:nvSpPr>
        <dsp:cNvPr id="0" name=""/>
        <dsp:cNvSpPr/>
      </dsp:nvSpPr>
      <dsp:spPr>
        <a:xfrm>
          <a:off x="1888000" y="293387"/>
          <a:ext cx="5409334" cy="5409334"/>
        </a:xfrm>
        <a:custGeom>
          <a:avLst/>
          <a:gdLst/>
          <a:ahLst/>
          <a:cxnLst/>
          <a:rect l="0" t="0" r="0" b="0"/>
          <a:pathLst>
            <a:path>
              <a:moveTo>
                <a:pt x="4675732" y="852607"/>
              </a:moveTo>
              <a:arcTo wR="2704667" hR="2704667" stAng="19006974" swAng="353167"/>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706A5C3-D6B3-4F4C-96C7-2A2DD17124CC}">
      <dsp:nvSpPr>
        <dsp:cNvPr id="0" name=""/>
        <dsp:cNvSpPr/>
      </dsp:nvSpPr>
      <dsp:spPr>
        <a:xfrm>
          <a:off x="6534419" y="1432333"/>
          <a:ext cx="1037000" cy="884323"/>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Insulin</a:t>
          </a:r>
          <a:r>
            <a:rPr lang="en-US" sz="1200" kern="1200" dirty="0"/>
            <a:t> </a:t>
          </a:r>
          <a:r>
            <a:rPr lang="en-US" sz="1200" kern="1200" dirty="0">
              <a:solidFill>
                <a:schemeClr val="bg1"/>
              </a:solidFill>
            </a:rPr>
            <a:t>resistance</a:t>
          </a:r>
        </a:p>
      </dsp:txBody>
      <dsp:txXfrm>
        <a:off x="6577588" y="1475502"/>
        <a:ext cx="950662" cy="797985"/>
      </dsp:txXfrm>
    </dsp:sp>
    <dsp:sp modelId="{B85B32A6-5A31-495F-880E-3826E90D5E14}">
      <dsp:nvSpPr>
        <dsp:cNvPr id="0" name=""/>
        <dsp:cNvSpPr/>
      </dsp:nvSpPr>
      <dsp:spPr>
        <a:xfrm>
          <a:off x="1888000" y="293387"/>
          <a:ext cx="5409334" cy="5409334"/>
        </a:xfrm>
        <a:custGeom>
          <a:avLst/>
          <a:gdLst/>
          <a:ahLst/>
          <a:cxnLst/>
          <a:rect l="0" t="0" r="0" b="0"/>
          <a:pathLst>
            <a:path>
              <a:moveTo>
                <a:pt x="5353086" y="2155941"/>
              </a:moveTo>
              <a:arcTo wR="2704667" hR="2704667" stAng="20897671" swAng="521877"/>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93FCE2A-A943-4633-9124-3E03D0EBBF3C}">
      <dsp:nvSpPr>
        <dsp:cNvPr id="0" name=""/>
        <dsp:cNvSpPr/>
      </dsp:nvSpPr>
      <dsp:spPr>
        <a:xfrm>
          <a:off x="6569838" y="2992342"/>
          <a:ext cx="1399933" cy="7812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solidFill>
                <a:schemeClr val="bg1"/>
              </a:solidFill>
            </a:rPr>
            <a:t> Type 2 Diabetes</a:t>
          </a:r>
        </a:p>
      </dsp:txBody>
      <dsp:txXfrm>
        <a:off x="6607976" y="3030480"/>
        <a:ext cx="1323657" cy="704978"/>
      </dsp:txXfrm>
    </dsp:sp>
    <dsp:sp modelId="{77461C6F-9806-4FF2-8967-DD03FB829340}">
      <dsp:nvSpPr>
        <dsp:cNvPr id="0" name=""/>
        <dsp:cNvSpPr/>
      </dsp:nvSpPr>
      <dsp:spPr>
        <a:xfrm>
          <a:off x="1905556" y="236981"/>
          <a:ext cx="5409334" cy="5409334"/>
        </a:xfrm>
        <a:custGeom>
          <a:avLst/>
          <a:gdLst/>
          <a:ahLst/>
          <a:cxnLst/>
          <a:rect l="0" t="0" r="0" b="0"/>
          <a:pathLst>
            <a:path>
              <a:moveTo>
                <a:pt x="5244698" y="3633898"/>
              </a:moveTo>
              <a:arcTo wR="2704667" hR="2704667" stAng="1205656" swAng="393351"/>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26C0E1D-667A-4D0D-8F11-E90BFA2EB54D}">
      <dsp:nvSpPr>
        <dsp:cNvPr id="0" name=""/>
        <dsp:cNvSpPr/>
      </dsp:nvSpPr>
      <dsp:spPr>
        <a:xfrm>
          <a:off x="6145025" y="4245868"/>
          <a:ext cx="1152387" cy="805313"/>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bg1"/>
              </a:solidFill>
            </a:rPr>
            <a:t>Hyperglycemia</a:t>
          </a:r>
        </a:p>
      </dsp:txBody>
      <dsp:txXfrm>
        <a:off x="6184337" y="4285180"/>
        <a:ext cx="1073763" cy="726689"/>
      </dsp:txXfrm>
    </dsp:sp>
    <dsp:sp modelId="{7DB081DE-7510-44BC-9C97-FE04460DB126}">
      <dsp:nvSpPr>
        <dsp:cNvPr id="0" name=""/>
        <dsp:cNvSpPr/>
      </dsp:nvSpPr>
      <dsp:spPr>
        <a:xfrm>
          <a:off x="1834225" y="325282"/>
          <a:ext cx="5409334" cy="5409334"/>
        </a:xfrm>
        <a:custGeom>
          <a:avLst/>
          <a:gdLst/>
          <a:ahLst/>
          <a:cxnLst/>
          <a:rect l="0" t="0" r="0" b="0"/>
          <a:pathLst>
            <a:path>
              <a:moveTo>
                <a:pt x="4428078" y="4789153"/>
              </a:moveTo>
              <a:arcTo wR="2704667" hR="2704667" stAng="3025004" swAng="371385"/>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672ABDC-B766-4134-924E-2906DA19720A}">
      <dsp:nvSpPr>
        <dsp:cNvPr id="0" name=""/>
        <dsp:cNvSpPr/>
      </dsp:nvSpPr>
      <dsp:spPr>
        <a:xfrm>
          <a:off x="4763894" y="5193588"/>
          <a:ext cx="1181531" cy="799152"/>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latin typeface="Wingdings 3" panose="05040102010807070707" pitchFamily="18" charset="2"/>
            </a:rPr>
            <a:t>h</a:t>
          </a:r>
          <a:r>
            <a:rPr lang="en-US" sz="900" kern="1200" dirty="0">
              <a:solidFill>
                <a:schemeClr val="bg1"/>
              </a:solidFill>
            </a:rPr>
            <a:t> AGEs impair neutrophil function and activate RAGEs</a:t>
          </a:r>
        </a:p>
      </dsp:txBody>
      <dsp:txXfrm>
        <a:off x="4802905" y="5232599"/>
        <a:ext cx="1103509" cy="721130"/>
      </dsp:txXfrm>
    </dsp:sp>
    <dsp:sp modelId="{1F1ED382-EBAC-4062-B617-3153D0E2EFF5}">
      <dsp:nvSpPr>
        <dsp:cNvPr id="0" name=""/>
        <dsp:cNvSpPr/>
      </dsp:nvSpPr>
      <dsp:spPr>
        <a:xfrm>
          <a:off x="1888000" y="293387"/>
          <a:ext cx="5409334" cy="5409334"/>
        </a:xfrm>
        <a:custGeom>
          <a:avLst/>
          <a:gdLst/>
          <a:ahLst/>
          <a:cxnLst/>
          <a:rect l="0" t="0" r="0" b="0"/>
          <a:pathLst>
            <a:path>
              <a:moveTo>
                <a:pt x="2819241" y="5406907"/>
              </a:moveTo>
              <a:arcTo wR="2704667" hR="2704667" stAng="5254328" swAng="216498"/>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B923B43-5A77-4223-826F-A6CE622107E1}">
      <dsp:nvSpPr>
        <dsp:cNvPr id="0" name=""/>
        <dsp:cNvSpPr/>
      </dsp:nvSpPr>
      <dsp:spPr>
        <a:xfrm>
          <a:off x="3181105" y="5180269"/>
          <a:ext cx="1299137" cy="825789"/>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latin typeface="Wingdings 3" panose="05040102010807070707" pitchFamily="18" charset="2"/>
            </a:rPr>
            <a:t>h</a:t>
          </a:r>
          <a:r>
            <a:rPr lang="en-US" sz="900" kern="1200" dirty="0">
              <a:solidFill>
                <a:schemeClr val="bg1"/>
              </a:solidFill>
            </a:rPr>
            <a:t> proinflammatory cytokines</a:t>
          </a:r>
        </a:p>
      </dsp:txBody>
      <dsp:txXfrm>
        <a:off x="3221417" y="5220581"/>
        <a:ext cx="1218513" cy="745165"/>
      </dsp:txXfrm>
    </dsp:sp>
    <dsp:sp modelId="{3761E063-265C-4ECE-AC6B-E2F54F854DCF}">
      <dsp:nvSpPr>
        <dsp:cNvPr id="0" name=""/>
        <dsp:cNvSpPr/>
      </dsp:nvSpPr>
      <dsp:spPr>
        <a:xfrm>
          <a:off x="2243137" y="552563"/>
          <a:ext cx="5409334" cy="5409334"/>
        </a:xfrm>
        <a:custGeom>
          <a:avLst/>
          <a:gdLst/>
          <a:ahLst/>
          <a:cxnLst/>
          <a:rect l="0" t="0" r="0" b="0"/>
          <a:pathLst>
            <a:path>
              <a:moveTo>
                <a:pt x="882938" y="4703799"/>
              </a:moveTo>
              <a:arcTo wR="2704667" hR="2704667" stAng="7940500" swAng="280815"/>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5E0C38D-56BF-4BC5-88B9-5B3CEADD15AC}">
      <dsp:nvSpPr>
        <dsp:cNvPr id="0" name=""/>
        <dsp:cNvSpPr/>
      </dsp:nvSpPr>
      <dsp:spPr>
        <a:xfrm>
          <a:off x="1804978" y="4153884"/>
          <a:ext cx="1366572" cy="892683"/>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latin typeface="Wingdings 3" panose="05040102010807070707" pitchFamily="18" charset="2"/>
            </a:rPr>
            <a:t>h</a:t>
          </a:r>
          <a:r>
            <a:rPr lang="en-US" sz="900" kern="1200" dirty="0">
              <a:solidFill>
                <a:schemeClr val="bg1"/>
              </a:solidFill>
            </a:rPr>
            <a:t> vascular permeability and enhanced tissue destruction</a:t>
          </a:r>
        </a:p>
      </dsp:txBody>
      <dsp:txXfrm>
        <a:off x="1848555" y="4197461"/>
        <a:ext cx="1279418" cy="805529"/>
      </dsp:txXfrm>
    </dsp:sp>
    <dsp:sp modelId="{40E0520E-084A-4F12-BCEB-99077F64C25F}">
      <dsp:nvSpPr>
        <dsp:cNvPr id="0" name=""/>
        <dsp:cNvSpPr/>
      </dsp:nvSpPr>
      <dsp:spPr>
        <a:xfrm>
          <a:off x="1757370" y="-54167"/>
          <a:ext cx="5409334" cy="5409334"/>
        </a:xfrm>
        <a:custGeom>
          <a:avLst/>
          <a:gdLst/>
          <a:ahLst/>
          <a:cxnLst/>
          <a:rect l="0" t="0" r="0" b="0"/>
          <a:pathLst>
            <a:path>
              <a:moveTo>
                <a:pt x="409087" y="4134890"/>
              </a:moveTo>
              <a:arcTo wR="2704667" hR="2704667" stAng="8884544" swAng="332682"/>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2F150D7-ABA6-4D71-A064-86D995605B22}">
      <dsp:nvSpPr>
        <dsp:cNvPr id="0" name=""/>
        <dsp:cNvSpPr/>
      </dsp:nvSpPr>
      <dsp:spPr>
        <a:xfrm>
          <a:off x="1222830" y="2992342"/>
          <a:ext cx="1385397" cy="78125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solidFill>
                <a:schemeClr val="bg1"/>
              </a:solidFill>
            </a:rPr>
            <a:t>Periodontal Disease</a:t>
          </a:r>
        </a:p>
      </dsp:txBody>
      <dsp:txXfrm>
        <a:off x="1260968" y="3030480"/>
        <a:ext cx="1309121" cy="704978"/>
      </dsp:txXfrm>
    </dsp:sp>
    <dsp:sp modelId="{A58789EA-9175-41E0-B62E-1C6A902CB8EC}">
      <dsp:nvSpPr>
        <dsp:cNvPr id="0" name=""/>
        <dsp:cNvSpPr/>
      </dsp:nvSpPr>
      <dsp:spPr>
        <a:xfrm>
          <a:off x="1888000" y="293387"/>
          <a:ext cx="5409334" cy="5409334"/>
        </a:xfrm>
        <a:custGeom>
          <a:avLst/>
          <a:gdLst/>
          <a:ahLst/>
          <a:cxnLst/>
          <a:rect l="0" t="0" r="0" b="0"/>
          <a:pathLst>
            <a:path>
              <a:moveTo>
                <a:pt x="4318" y="2551893"/>
              </a:moveTo>
              <a:arcTo wR="2704667" hR="2704667" stAng="10994285" swAng="563979"/>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4975AC1-FA52-4EC3-8B06-26D9757697B5}">
      <dsp:nvSpPr>
        <dsp:cNvPr id="0" name=""/>
        <dsp:cNvSpPr/>
      </dsp:nvSpPr>
      <dsp:spPr>
        <a:xfrm>
          <a:off x="1532731" y="1485310"/>
          <a:ext cx="1199368" cy="778369"/>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Host response and invasion into periodontium</a:t>
          </a:r>
        </a:p>
      </dsp:txBody>
      <dsp:txXfrm>
        <a:off x="1570728" y="1523307"/>
        <a:ext cx="1123374" cy="702375"/>
      </dsp:txXfrm>
    </dsp:sp>
    <dsp:sp modelId="{46B85E69-2EE6-4441-A043-C77D3F62892F}">
      <dsp:nvSpPr>
        <dsp:cNvPr id="0" name=""/>
        <dsp:cNvSpPr/>
      </dsp:nvSpPr>
      <dsp:spPr>
        <a:xfrm>
          <a:off x="1888000" y="293387"/>
          <a:ext cx="5409334" cy="5409334"/>
        </a:xfrm>
        <a:custGeom>
          <a:avLst/>
          <a:gdLst/>
          <a:ahLst/>
          <a:cxnLst/>
          <a:rect l="0" t="0" r="0" b="0"/>
          <a:pathLst>
            <a:path>
              <a:moveTo>
                <a:pt x="516687" y="1114707"/>
              </a:moveTo>
              <a:arcTo wR="2704667" hR="2704667" stAng="12960308" swAng="360243"/>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34B88EE-E031-49F2-BF6D-73D7A62E0EFB}">
      <dsp:nvSpPr>
        <dsp:cNvPr id="0" name=""/>
        <dsp:cNvSpPr/>
      </dsp:nvSpPr>
      <dsp:spPr>
        <a:xfrm>
          <a:off x="2513549" y="326467"/>
          <a:ext cx="1233728" cy="792553"/>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solidFill>
                <a:schemeClr val="bg1"/>
              </a:solidFill>
            </a:rPr>
            <a:t>Penetration of periodontal pathogens into lamina propria</a:t>
          </a:r>
        </a:p>
      </dsp:txBody>
      <dsp:txXfrm>
        <a:off x="2552238" y="365156"/>
        <a:ext cx="1156350" cy="715175"/>
      </dsp:txXfrm>
    </dsp:sp>
    <dsp:sp modelId="{D5656395-99E7-4BB4-9CC5-137D536A07F5}">
      <dsp:nvSpPr>
        <dsp:cNvPr id="0" name=""/>
        <dsp:cNvSpPr/>
      </dsp:nvSpPr>
      <dsp:spPr>
        <a:xfrm>
          <a:off x="1888000" y="293387"/>
          <a:ext cx="5409334" cy="5409334"/>
        </a:xfrm>
        <a:custGeom>
          <a:avLst/>
          <a:gdLst/>
          <a:ahLst/>
          <a:cxnLst/>
          <a:rect l="0" t="0" r="0" b="0"/>
          <a:pathLst>
            <a:path>
              <a:moveTo>
                <a:pt x="1919461" y="116487"/>
              </a:moveTo>
              <a:arcTo wR="2704667" hR="2704667" stAng="15187391" swAng="240919"/>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7654E0E-E8FB-4F04-91D4-55C2E2035DD8}" type="datetimeFigureOut">
              <a:rPr lang="en-US" smtClean="0"/>
              <a:t>11/11/2020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BC7B55E-5E9A-40F6-B8C3-2002329D248F}" type="slidenum">
              <a:rPr lang="en-US" smtClean="0"/>
              <a:t>‹#›</a:t>
            </a:fld>
            <a:endParaRPr lang="en-US"/>
          </a:p>
        </p:txBody>
      </p:sp>
    </p:spTree>
    <p:extLst>
      <p:ext uri="{BB962C8B-B14F-4D97-AF65-F5344CB8AC3E}">
        <p14:creationId xmlns:p14="http://schemas.microsoft.com/office/powerpoint/2010/main" val="3551053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47D811-EE18-496F-8A5A-ABB3A07CC79E}" type="datetimeFigureOut">
              <a:rPr lang="en-US" smtClean="0"/>
              <a:t>11/11/2020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50C424-610D-4CEE-BF39-5DBD8E335715}" type="slidenum">
              <a:rPr lang="en-US" smtClean="0"/>
              <a:t>‹#›</a:t>
            </a:fld>
            <a:endParaRPr lang="en-US"/>
          </a:p>
        </p:txBody>
      </p:sp>
    </p:spTree>
    <p:extLst>
      <p:ext uri="{BB962C8B-B14F-4D97-AF65-F5344CB8AC3E}">
        <p14:creationId xmlns:p14="http://schemas.microsoft.com/office/powerpoint/2010/main" val="181995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c.gov/nchs/fastats/dental.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ensure optimal integration, the project is co-sponsored.  </a:t>
            </a:r>
          </a:p>
          <a:p>
            <a:r>
              <a:rPr lang="en-US" baseline="0" dirty="0"/>
              <a:t>So big and important, we needed a mascot to rally behind – Dr. Tomas Medident.</a:t>
            </a:r>
          </a:p>
        </p:txBody>
      </p:sp>
      <p:sp>
        <p:nvSpPr>
          <p:cNvPr id="4" name="Slide Number Placeholder 3"/>
          <p:cNvSpPr>
            <a:spLocks noGrp="1"/>
          </p:cNvSpPr>
          <p:nvPr>
            <p:ph type="sldNum" sz="quarter" idx="10"/>
          </p:nvPr>
        </p:nvSpPr>
        <p:spPr/>
        <p:txBody>
          <a:bodyPr/>
          <a:lstStyle/>
          <a:p>
            <a:fld id="{5E055A2D-3C7A-4C8A-A81D-F122C995A026}" type="slidenum">
              <a:rPr lang="en-US" smtClean="0"/>
              <a:t>1</a:t>
            </a:fld>
            <a:endParaRPr lang="en-US" dirty="0"/>
          </a:p>
        </p:txBody>
      </p:sp>
    </p:spTree>
    <p:extLst>
      <p:ext uri="{BB962C8B-B14F-4D97-AF65-F5344CB8AC3E}">
        <p14:creationId xmlns:p14="http://schemas.microsoft.com/office/powerpoint/2010/main" val="32431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0C424-610D-4CEE-BF39-5DBD8E335715}" type="slidenum">
              <a:rPr lang="en-US" smtClean="0"/>
              <a:t>10</a:t>
            </a:fld>
            <a:endParaRPr lang="en-US"/>
          </a:p>
        </p:txBody>
      </p:sp>
    </p:spTree>
    <p:extLst>
      <p:ext uri="{BB962C8B-B14F-4D97-AF65-F5344CB8AC3E}">
        <p14:creationId xmlns:p14="http://schemas.microsoft.com/office/powerpoint/2010/main" val="388491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is not a one-and-done approach.  One treatment may have a small (.4%) improvement in HbA1c, but continued treatment is associated with improve overall health.  </a:t>
            </a:r>
          </a:p>
          <a:p>
            <a:endParaRPr lang="en-US" dirty="0"/>
          </a:p>
          <a:p>
            <a:r>
              <a:rPr lang="en-US" dirty="0"/>
              <a:t>(speaker notes: May not want to give too much detail for fear of generating too many questions, but here are some details if providers want more details when viewing this slide.  </a:t>
            </a:r>
            <a:r>
              <a:rPr lang="en-US" b="1" dirty="0">
                <a:solidFill>
                  <a:srgbClr val="FF0000"/>
                </a:solidFill>
              </a:rPr>
              <a:t>Can right click to Unhide slide 11 that shows details below</a:t>
            </a:r>
            <a:r>
              <a:rPr lang="en-US" dirty="0"/>
              <a:t>)</a:t>
            </a:r>
          </a:p>
          <a:p>
            <a:r>
              <a:rPr lang="en-US" dirty="0"/>
              <a:t>Benefits in 1% A1c reduction leads to better health outcomes </a:t>
            </a:r>
          </a:p>
          <a:p>
            <a:pPr marL="174708" indent="-174708">
              <a:buFont typeface="Arial" panose="020B0604020202020204" pitchFamily="34" charset="0"/>
              <a:buChar char="•"/>
            </a:pPr>
            <a:r>
              <a:rPr lang="en-US" dirty="0"/>
              <a:t>21% drop in deaths</a:t>
            </a:r>
          </a:p>
          <a:p>
            <a:pPr marL="174708" indent="-174708">
              <a:buFont typeface="Arial" panose="020B0604020202020204" pitchFamily="34" charset="0"/>
              <a:buChar char="•"/>
            </a:pPr>
            <a:r>
              <a:rPr lang="en-US" dirty="0"/>
              <a:t>14% reduction in MI</a:t>
            </a:r>
          </a:p>
          <a:p>
            <a:pPr marL="174708" indent="-174708">
              <a:buFont typeface="Arial" panose="020B0604020202020204" pitchFamily="34" charset="0"/>
              <a:buChar char="•"/>
            </a:pPr>
            <a:r>
              <a:rPr lang="en-US" dirty="0"/>
              <a:t>37% reduction in microvascular complications</a:t>
            </a:r>
          </a:p>
        </p:txBody>
      </p:sp>
      <p:sp>
        <p:nvSpPr>
          <p:cNvPr id="4" name="Slide Number Placeholder 3"/>
          <p:cNvSpPr>
            <a:spLocks noGrp="1"/>
          </p:cNvSpPr>
          <p:nvPr>
            <p:ph type="sldNum" sz="quarter" idx="10"/>
          </p:nvPr>
        </p:nvSpPr>
        <p:spPr/>
        <p:txBody>
          <a:bodyPr/>
          <a:lstStyle/>
          <a:p>
            <a:fld id="{7450C424-610D-4CEE-BF39-5DBD8E335715}" type="slidenum">
              <a:rPr lang="en-US" smtClean="0"/>
              <a:t>11</a:t>
            </a:fld>
            <a:endParaRPr lang="en-US"/>
          </a:p>
        </p:txBody>
      </p:sp>
    </p:spTree>
    <p:extLst>
      <p:ext uri="{BB962C8B-B14F-4D97-AF65-F5344CB8AC3E}">
        <p14:creationId xmlns:p14="http://schemas.microsoft.com/office/powerpoint/2010/main" val="21607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0C424-610D-4CEE-BF39-5DBD8E335715}" type="slidenum">
              <a:rPr lang="en-US" smtClean="0"/>
              <a:t>12</a:t>
            </a:fld>
            <a:endParaRPr lang="en-US"/>
          </a:p>
        </p:txBody>
      </p:sp>
    </p:spTree>
    <p:extLst>
      <p:ext uri="{BB962C8B-B14F-4D97-AF65-F5344CB8AC3E}">
        <p14:creationId xmlns:p14="http://schemas.microsoft.com/office/powerpoint/2010/main" val="3190057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two-way relationship between glycemic (blood glucose) levels and periodontal disease (gum disease)</a:t>
            </a:r>
          </a:p>
          <a:p>
            <a:endParaRPr lang="en-US" dirty="0"/>
          </a:p>
          <a:p>
            <a:r>
              <a:rPr lang="en-US" dirty="0"/>
              <a:t>Please talk to your patients about</a:t>
            </a:r>
            <a:r>
              <a:rPr lang="en-US" baseline="0" dirty="0"/>
              <a:t> oral health and encourage to have a dental exam at least once a year</a:t>
            </a:r>
            <a:endParaRPr lang="en-US" dirty="0"/>
          </a:p>
          <a:p>
            <a:endParaRPr lang="en-US" dirty="0"/>
          </a:p>
        </p:txBody>
      </p:sp>
      <p:sp>
        <p:nvSpPr>
          <p:cNvPr id="4" name="Slide Number Placeholder 3"/>
          <p:cNvSpPr>
            <a:spLocks noGrp="1"/>
          </p:cNvSpPr>
          <p:nvPr>
            <p:ph type="sldNum" sz="quarter" idx="10"/>
          </p:nvPr>
        </p:nvSpPr>
        <p:spPr/>
        <p:txBody>
          <a:bodyPr/>
          <a:lstStyle/>
          <a:p>
            <a:fld id="{227D18DB-AC8F-C541-9421-AF9DD5DDEF34}" type="slidenum">
              <a:rPr lang="en-US" smtClean="0"/>
              <a:t>13</a:t>
            </a:fld>
            <a:endParaRPr lang="en-US" dirty="0"/>
          </a:p>
        </p:txBody>
      </p:sp>
    </p:spTree>
    <p:extLst>
      <p:ext uri="{BB962C8B-B14F-4D97-AF65-F5344CB8AC3E}">
        <p14:creationId xmlns:p14="http://schemas.microsoft.com/office/powerpoint/2010/main" val="290073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listen to you</a:t>
            </a:r>
            <a:r>
              <a:rPr lang="en-US" baseline="0" dirty="0"/>
              <a:t>, their primary care provider.  For example - over 75% of women at the women’s clinic sought dental care through the co-located hygienist because their provider recommended they do so. It wasn’t merely because it was more convenient….  </a:t>
            </a:r>
            <a:endParaRPr lang="en-US" dirty="0"/>
          </a:p>
        </p:txBody>
      </p:sp>
      <p:sp>
        <p:nvSpPr>
          <p:cNvPr id="4" name="Slide Number Placeholder 3"/>
          <p:cNvSpPr>
            <a:spLocks noGrp="1"/>
          </p:cNvSpPr>
          <p:nvPr>
            <p:ph type="sldNum" sz="quarter" idx="10"/>
          </p:nvPr>
        </p:nvSpPr>
        <p:spPr/>
        <p:txBody>
          <a:bodyPr/>
          <a:lstStyle/>
          <a:p>
            <a:fld id="{227D18DB-AC8F-C541-9421-AF9DD5DDEF34}" type="slidenum">
              <a:rPr lang="en-US" smtClean="0"/>
              <a:t>14</a:t>
            </a:fld>
            <a:endParaRPr lang="en-US"/>
          </a:p>
        </p:txBody>
      </p:sp>
    </p:spTree>
    <p:extLst>
      <p:ext uri="{BB962C8B-B14F-4D97-AF65-F5344CB8AC3E}">
        <p14:creationId xmlns:p14="http://schemas.microsoft.com/office/powerpoint/2010/main" val="308797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0"/>
            <a:ext cx="6300788" cy="3544888"/>
          </a:xfrm>
        </p:spPr>
      </p:sp>
      <p:sp>
        <p:nvSpPr>
          <p:cNvPr id="3" name="Notes Placeholder 2"/>
          <p:cNvSpPr>
            <a:spLocks noGrp="1"/>
          </p:cNvSpPr>
          <p:nvPr>
            <p:ph type="body" idx="1"/>
          </p:nvPr>
        </p:nvSpPr>
        <p:spPr>
          <a:xfrm>
            <a:off x="233680" y="3641090"/>
            <a:ext cx="6776720" cy="5101400"/>
          </a:xfrm>
        </p:spPr>
        <p:txBody>
          <a:bodyPr/>
          <a:lstStyle/>
          <a:p>
            <a:endParaRPr lang="en-US" sz="1800" dirty="0"/>
          </a:p>
        </p:txBody>
      </p:sp>
      <p:sp>
        <p:nvSpPr>
          <p:cNvPr id="4" name="Slide Number Placeholder 3"/>
          <p:cNvSpPr>
            <a:spLocks noGrp="1"/>
          </p:cNvSpPr>
          <p:nvPr>
            <p:ph type="sldNum" sz="quarter" idx="10"/>
          </p:nvPr>
        </p:nvSpPr>
        <p:spPr/>
        <p:txBody>
          <a:bodyPr/>
          <a:lstStyle/>
          <a:p>
            <a:fld id="{DD4111BB-E822-402D-9D06-DA67B0D49D56}" type="slidenum">
              <a:rPr lang="en-US" smtClean="0"/>
              <a:t>15</a:t>
            </a:fld>
            <a:endParaRPr lang="en-US"/>
          </a:p>
        </p:txBody>
      </p:sp>
    </p:spTree>
    <p:extLst>
      <p:ext uri="{BB962C8B-B14F-4D97-AF65-F5344CB8AC3E}">
        <p14:creationId xmlns:p14="http://schemas.microsoft.com/office/powerpoint/2010/main" val="2139608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89387"/>
            <a:ext cx="6543040" cy="4253103"/>
          </a:xfrm>
        </p:spPr>
        <p:txBody>
          <a:bodyPr/>
          <a:lstStyle/>
          <a:p>
            <a:r>
              <a:rPr lang="en-US" sz="1800" dirty="0"/>
              <a:t>Here are some key messages for patients with diabetes (go through these)</a:t>
            </a:r>
          </a:p>
        </p:txBody>
      </p:sp>
      <p:sp>
        <p:nvSpPr>
          <p:cNvPr id="4" name="Slide Number Placeholder 3"/>
          <p:cNvSpPr>
            <a:spLocks noGrp="1"/>
          </p:cNvSpPr>
          <p:nvPr>
            <p:ph type="sldNum" sz="quarter" idx="10"/>
          </p:nvPr>
        </p:nvSpPr>
        <p:spPr/>
        <p:txBody>
          <a:bodyPr/>
          <a:lstStyle/>
          <a:p>
            <a:fld id="{DD4111BB-E822-402D-9D06-DA67B0D49D56}" type="slidenum">
              <a:rPr lang="en-US" smtClean="0"/>
              <a:t>16</a:t>
            </a:fld>
            <a:endParaRPr lang="en-US"/>
          </a:p>
        </p:txBody>
      </p:sp>
    </p:spTree>
    <p:extLst>
      <p:ext uri="{BB962C8B-B14F-4D97-AF65-F5344CB8AC3E}">
        <p14:creationId xmlns:p14="http://schemas.microsoft.com/office/powerpoint/2010/main" val="3128967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89387"/>
            <a:ext cx="6543040" cy="4253103"/>
          </a:xfrm>
        </p:spPr>
        <p:txBody>
          <a:bodyPr/>
          <a:lstStyle/>
          <a:p>
            <a:r>
              <a:rPr lang="en-US" sz="1800" dirty="0"/>
              <a:t>Here are some key messages for patients with dry mouth (go through these)</a:t>
            </a:r>
          </a:p>
        </p:txBody>
      </p:sp>
      <p:sp>
        <p:nvSpPr>
          <p:cNvPr id="4" name="Slide Number Placeholder 3"/>
          <p:cNvSpPr>
            <a:spLocks noGrp="1"/>
          </p:cNvSpPr>
          <p:nvPr>
            <p:ph type="sldNum" sz="quarter" idx="10"/>
          </p:nvPr>
        </p:nvSpPr>
        <p:spPr/>
        <p:txBody>
          <a:bodyPr/>
          <a:lstStyle/>
          <a:p>
            <a:fld id="{DD4111BB-E822-402D-9D06-DA67B0D49D56}" type="slidenum">
              <a:rPr lang="en-US" smtClean="0"/>
              <a:t>17</a:t>
            </a:fld>
            <a:endParaRPr lang="en-US"/>
          </a:p>
        </p:txBody>
      </p:sp>
    </p:spTree>
    <p:extLst>
      <p:ext uri="{BB962C8B-B14F-4D97-AF65-F5344CB8AC3E}">
        <p14:creationId xmlns:p14="http://schemas.microsoft.com/office/powerpoint/2010/main" val="1959556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0"/>
            <a:ext cx="4183062" cy="2352675"/>
          </a:xfrm>
        </p:spPr>
      </p:sp>
      <p:sp>
        <p:nvSpPr>
          <p:cNvPr id="3" name="Notes Placeholder 2"/>
          <p:cNvSpPr>
            <a:spLocks noGrp="1"/>
          </p:cNvSpPr>
          <p:nvPr>
            <p:ph type="body" idx="1"/>
          </p:nvPr>
        </p:nvSpPr>
        <p:spPr>
          <a:xfrm>
            <a:off x="0" y="2479040"/>
            <a:ext cx="7166187" cy="4253103"/>
          </a:xfrm>
        </p:spPr>
        <p:txBody>
          <a:bodyPr/>
          <a:lstStyle/>
          <a:p>
            <a:r>
              <a:rPr lang="en-US" sz="2000" dirty="0"/>
              <a:t>Since periodontal disease doesn’t always have clinical manifestations, it is important for adults to have a regular periodontal exam, complete with </a:t>
            </a:r>
            <a:r>
              <a:rPr lang="en-US" sz="2000" dirty="0" err="1"/>
              <a:t>xrays</a:t>
            </a:r>
            <a:r>
              <a:rPr lang="en-US" sz="2000" dirty="0"/>
              <a:t> and periodontal probe recordings, at least yearly. </a:t>
            </a:r>
          </a:p>
          <a:p>
            <a:r>
              <a:rPr lang="en-US" sz="2000" dirty="0"/>
              <a:t>These pictures and radiographs are of a patient at OHSU. Clinically the teeth look healthy. But when an exam with periodontal probing is completed, there is clearly bone loss on the upper left first molar. Radiographs confirm the extensive bone loss. So even though there is not gum recession, the destruction to the supporting structures is almost complete. This tooth is likely quite mobile. </a:t>
            </a:r>
          </a:p>
        </p:txBody>
      </p:sp>
      <p:sp>
        <p:nvSpPr>
          <p:cNvPr id="4" name="Slide Number Placeholder 3"/>
          <p:cNvSpPr>
            <a:spLocks noGrp="1"/>
          </p:cNvSpPr>
          <p:nvPr>
            <p:ph type="sldNum" sz="quarter" idx="10"/>
          </p:nvPr>
        </p:nvSpPr>
        <p:spPr/>
        <p:txBody>
          <a:bodyPr/>
          <a:lstStyle/>
          <a:p>
            <a:fld id="{DD4111BB-E822-402D-9D06-DA67B0D49D56}" type="slidenum">
              <a:rPr lang="en-US" smtClean="0"/>
              <a:t>18</a:t>
            </a:fld>
            <a:endParaRPr lang="en-US"/>
          </a:p>
        </p:txBody>
      </p:sp>
    </p:spTree>
    <p:extLst>
      <p:ext uri="{BB962C8B-B14F-4D97-AF65-F5344CB8AC3E}">
        <p14:creationId xmlns:p14="http://schemas.microsoft.com/office/powerpoint/2010/main" val="1334431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155575"/>
            <a:ext cx="5111750" cy="2874963"/>
          </a:xfrm>
        </p:spPr>
      </p:sp>
      <p:sp>
        <p:nvSpPr>
          <p:cNvPr id="3" name="Notes Placeholder 2"/>
          <p:cNvSpPr>
            <a:spLocks noGrp="1"/>
          </p:cNvSpPr>
          <p:nvPr>
            <p:ph type="body" idx="1"/>
          </p:nvPr>
        </p:nvSpPr>
        <p:spPr>
          <a:xfrm>
            <a:off x="389467" y="3176270"/>
            <a:ext cx="6776720" cy="4253103"/>
          </a:xfrm>
        </p:spPr>
        <p:txBody>
          <a:bodyPr/>
          <a:lstStyle/>
          <a:p>
            <a:r>
              <a:rPr lang="en-US" sz="1800" dirty="0"/>
              <a:t>It really is a patient preference if they prefer to use a manual or an automated toothbrush. For those who don’t do an adequate job of brushing, automated toothbrushes, either electric or battery powered, do remove plaque better. It is important to recommend a SOFT toothbrush only, angle the toothbrush bristles towards the gum line, and use either small circular motion or SHORT back and forth motion. </a:t>
            </a:r>
          </a:p>
          <a:p>
            <a:r>
              <a:rPr lang="en-US" sz="1800" dirty="0"/>
              <a:t>Flossing can be difficult for many people. Ideally the floss should hug the sides of the teeth to be most effective. Using interdental brushes, sponges or toothpicks can also keep the area between the teeth clean.</a:t>
            </a:r>
          </a:p>
        </p:txBody>
      </p:sp>
      <p:sp>
        <p:nvSpPr>
          <p:cNvPr id="4" name="Slide Number Placeholder 3"/>
          <p:cNvSpPr>
            <a:spLocks noGrp="1"/>
          </p:cNvSpPr>
          <p:nvPr>
            <p:ph type="sldNum" sz="quarter" idx="10"/>
          </p:nvPr>
        </p:nvSpPr>
        <p:spPr/>
        <p:txBody>
          <a:bodyPr/>
          <a:lstStyle/>
          <a:p>
            <a:fld id="{DD4111BB-E822-402D-9D06-DA67B0D49D56}" type="slidenum">
              <a:rPr lang="en-US" smtClean="0"/>
              <a:t>19</a:t>
            </a:fld>
            <a:endParaRPr lang="en-US"/>
          </a:p>
        </p:txBody>
      </p:sp>
    </p:spTree>
    <p:extLst>
      <p:ext uri="{BB962C8B-B14F-4D97-AF65-F5344CB8AC3E}">
        <p14:creationId xmlns:p14="http://schemas.microsoft.com/office/powerpoint/2010/main" val="258242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708025"/>
            <a:ext cx="5630862" cy="3167063"/>
          </a:xfrm>
        </p:spPr>
      </p:sp>
      <p:sp>
        <p:nvSpPr>
          <p:cNvPr id="3" name="Notes Placeholder 2"/>
          <p:cNvSpPr>
            <a:spLocks noGrp="1"/>
          </p:cNvSpPr>
          <p:nvPr>
            <p:ph type="body" idx="1"/>
          </p:nvPr>
        </p:nvSpPr>
        <p:spPr>
          <a:xfrm>
            <a:off x="287606" y="4113955"/>
            <a:ext cx="6698827" cy="4253103"/>
          </a:xfrm>
        </p:spPr>
        <p:txBody>
          <a:bodyPr/>
          <a:lstStyle/>
          <a:p>
            <a:endParaRPr lang="en-US" sz="1800" dirty="0"/>
          </a:p>
        </p:txBody>
      </p:sp>
      <p:sp>
        <p:nvSpPr>
          <p:cNvPr id="4" name="Slide Number Placeholder 3"/>
          <p:cNvSpPr>
            <a:spLocks noGrp="1"/>
          </p:cNvSpPr>
          <p:nvPr>
            <p:ph type="sldNum" sz="quarter" idx="10"/>
          </p:nvPr>
        </p:nvSpPr>
        <p:spPr/>
        <p:txBody>
          <a:bodyPr/>
          <a:lstStyle/>
          <a:p>
            <a:fld id="{43AFE043-A0D5-4F49-9F79-D6D6D0A23C46}" type="slidenum">
              <a:rPr lang="en-US" smtClean="0"/>
              <a:t>2</a:t>
            </a:fld>
            <a:endParaRPr lang="en-US"/>
          </a:p>
        </p:txBody>
      </p:sp>
    </p:spTree>
    <p:extLst>
      <p:ext uri="{BB962C8B-B14F-4D97-AF65-F5344CB8AC3E}">
        <p14:creationId xmlns:p14="http://schemas.microsoft.com/office/powerpoint/2010/main" val="207088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183380"/>
          </a:xfrm>
        </p:spPr>
        <p:txBody>
          <a:bodyPr/>
          <a:lstStyle/>
          <a:p>
            <a:r>
              <a:rPr lang="en-US" sz="1800" dirty="0" smtClean="0"/>
              <a:t>Let’s review the activity you just went through and see how you did.  (answer any questions they have about the correct answers)</a:t>
            </a:r>
          </a:p>
          <a:p>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111BB-E822-402D-9D06-DA67B0D49D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499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183380"/>
          </a:xfrm>
        </p:spPr>
        <p:txBody>
          <a:bodyPr/>
          <a:lstStyle/>
          <a:p>
            <a:r>
              <a:rPr lang="en-US" sz="1800" dirty="0" smtClean="0"/>
              <a:t>Let’s review the activity you just went through and see how you did.  (answer any questions they have about the correct answers)</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111BB-E822-402D-9D06-DA67B0D49D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25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183380"/>
          </a:xfrm>
        </p:spPr>
        <p:txBody>
          <a:bodyPr/>
          <a:lstStyle/>
          <a:p>
            <a:r>
              <a:rPr lang="en-US" sz="1800" dirty="0" smtClean="0"/>
              <a:t>Let’s review the activity you just went through and see how you did.  (answer any questions they have about the correct answers)</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111BB-E822-402D-9D06-DA67B0D49D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19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183380"/>
          </a:xfrm>
        </p:spPr>
        <p:txBody>
          <a:bodyPr/>
          <a:lstStyle/>
          <a:p>
            <a:r>
              <a:rPr lang="en-US" sz="1800" dirty="0" smtClean="0"/>
              <a:t>Let’s review the activity you just went through and see how you did.  (answer any questions they have about the correct answers)</a:t>
            </a: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111BB-E822-402D-9D06-DA67B0D49D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29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0"/>
            <a:ext cx="6300788" cy="3544888"/>
          </a:xfrm>
        </p:spPr>
      </p:sp>
      <p:sp>
        <p:nvSpPr>
          <p:cNvPr id="3" name="Notes Placeholder 2"/>
          <p:cNvSpPr>
            <a:spLocks noGrp="1"/>
          </p:cNvSpPr>
          <p:nvPr>
            <p:ph type="body" idx="1"/>
          </p:nvPr>
        </p:nvSpPr>
        <p:spPr>
          <a:xfrm>
            <a:off x="233680" y="3641090"/>
            <a:ext cx="6776720" cy="5101400"/>
          </a:xfrm>
        </p:spPr>
        <p:txBody>
          <a:bodyPr/>
          <a:lstStyle/>
          <a:p>
            <a:pPr marL="174708" indent="-174708">
              <a:buFont typeface="Arial" panose="020B0604020202020204" pitchFamily="34" charset="0"/>
              <a:buChar char="•"/>
            </a:pPr>
            <a:r>
              <a:rPr lang="en-US" sz="1800" b="1" dirty="0"/>
              <a:t>Information for Patients </a:t>
            </a:r>
            <a:r>
              <a:rPr lang="en-US" sz="1800" dirty="0"/>
              <a:t>– Kasi has the content and is completing the design to ensure it is perfect.  We’ll email you when this is available</a:t>
            </a:r>
          </a:p>
          <a:p>
            <a:pPr marL="174708" indent="-174708">
              <a:buFont typeface="Arial" panose="020B0604020202020204" pitchFamily="34" charset="0"/>
              <a:buChar char="•"/>
            </a:pPr>
            <a:r>
              <a:rPr lang="en-US" sz="1800" b="1" dirty="0"/>
              <a:t>Information for Providers </a:t>
            </a:r>
            <a:r>
              <a:rPr lang="en-US" sz="1800" dirty="0"/>
              <a:t>– The content is ready but we are waiting for IT to create the page so we can upload the additional information.  We will email links when this is complete.</a:t>
            </a:r>
          </a:p>
          <a:p>
            <a:pPr marL="174708" indent="-174708">
              <a:buFont typeface="Arial" panose="020B0604020202020204" pitchFamily="34" charset="0"/>
              <a:buChar char="•"/>
            </a:pPr>
            <a:r>
              <a:rPr lang="en-US" sz="1800" dirty="0"/>
              <a:t>The bidirectional referral workflow is currently in flux since the pilot has exposed some flaws.  There is a draft of the workflow and we will post the final workflow as soon as the Lean tools have solved our issues.</a:t>
            </a:r>
          </a:p>
          <a:p>
            <a:pPr marL="0" indent="0">
              <a:buFont typeface="Arial" panose="020B0604020202020204" pitchFamily="34" charset="0"/>
              <a:buNone/>
            </a:pPr>
            <a:endParaRPr lang="en-US" sz="1800" dirty="0"/>
          </a:p>
        </p:txBody>
      </p:sp>
      <p:sp>
        <p:nvSpPr>
          <p:cNvPr id="4" name="Slide Number Placeholder 3"/>
          <p:cNvSpPr>
            <a:spLocks noGrp="1"/>
          </p:cNvSpPr>
          <p:nvPr>
            <p:ph type="sldNum" sz="quarter" idx="10"/>
          </p:nvPr>
        </p:nvSpPr>
        <p:spPr/>
        <p:txBody>
          <a:bodyPr/>
          <a:lstStyle/>
          <a:p>
            <a:fld id="{DD4111BB-E822-402D-9D06-DA67B0D49D56}" type="slidenum">
              <a:rPr lang="en-US" smtClean="0"/>
              <a:t>24</a:t>
            </a:fld>
            <a:endParaRPr lang="en-US"/>
          </a:p>
        </p:txBody>
      </p:sp>
    </p:spTree>
    <p:extLst>
      <p:ext uri="{BB962C8B-B14F-4D97-AF65-F5344CB8AC3E}">
        <p14:creationId xmlns:p14="http://schemas.microsoft.com/office/powerpoint/2010/main" val="3150502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50C424-610D-4CEE-BF39-5DBD8E335715}" type="slidenum">
              <a:rPr lang="en-US" smtClean="0"/>
              <a:t>25</a:t>
            </a:fld>
            <a:endParaRPr lang="en-US"/>
          </a:p>
        </p:txBody>
      </p:sp>
    </p:spTree>
    <p:extLst>
      <p:ext uri="{BB962C8B-B14F-4D97-AF65-F5344CB8AC3E}">
        <p14:creationId xmlns:p14="http://schemas.microsoft.com/office/powerpoint/2010/main" val="29735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89387"/>
            <a:ext cx="6543040" cy="4253103"/>
          </a:xfrm>
        </p:spPr>
        <p:txBody>
          <a:bodyPr/>
          <a:lstStyle/>
          <a:p>
            <a:pPr marL="174708" indent="-174708">
              <a:buFont typeface="Arial" panose="020B0604020202020204" pitchFamily="34" charset="0"/>
              <a:buChar char="•"/>
            </a:pPr>
            <a:r>
              <a:rPr lang="en-US" sz="1800" dirty="0"/>
              <a:t>Interestingly, according to the American Dental Association Health Policy Institute, </a:t>
            </a:r>
            <a:r>
              <a:rPr lang="en-US" sz="1800" b="1" dirty="0">
                <a:solidFill>
                  <a:srgbClr val="FF0000"/>
                </a:solidFill>
              </a:rPr>
              <a:t>64%</a:t>
            </a:r>
            <a:r>
              <a:rPr lang="en-US" sz="1800" dirty="0"/>
              <a:t> of all adults in the US believe the overall condition of their mouth and teeth is good or very good.</a:t>
            </a:r>
          </a:p>
          <a:p>
            <a:pPr marL="174708" indent="-174708" defTabSz="931774">
              <a:buFont typeface="Arial" panose="020B0604020202020204" pitchFamily="34" charset="0"/>
              <a:buChar char="•"/>
              <a:defRPr/>
            </a:pPr>
            <a:r>
              <a:rPr lang="en-US" sz="1800" dirty="0"/>
              <a:t>Note the differences in income levels and perceptions. </a:t>
            </a:r>
          </a:p>
          <a:p>
            <a:endParaRPr lang="en-US" sz="800" dirty="0">
              <a:solidFill>
                <a:schemeClr val="tx1">
                  <a:lumMod val="50000"/>
                  <a:lumOff val="50000"/>
                </a:schemeClr>
              </a:solidFill>
            </a:endParaRPr>
          </a:p>
          <a:p>
            <a:pPr defTabSz="931774">
              <a:defRPr/>
            </a:pPr>
            <a:r>
              <a:rPr lang="en-US" sz="800" i="1" dirty="0">
                <a:solidFill>
                  <a:schemeClr val="tx1">
                    <a:lumMod val="50000"/>
                    <a:lumOff val="50000"/>
                  </a:schemeClr>
                </a:solidFill>
              </a:rPr>
              <a:t>Reference </a:t>
            </a:r>
          </a:p>
          <a:p>
            <a:pPr marL="232943" indent="-232943" defTabSz="931774">
              <a:buFont typeface="+mj-lt"/>
              <a:buAutoNum type="alphaLcParenR"/>
              <a:defRPr/>
            </a:pPr>
            <a:r>
              <a:rPr lang="en-US" sz="800" i="1" dirty="0">
                <a:solidFill>
                  <a:schemeClr val="tx1">
                    <a:lumMod val="50000"/>
                    <a:lumOff val="50000"/>
                  </a:schemeClr>
                </a:solidFill>
              </a:rPr>
              <a:t>Oral Health and Well-Being in Oregon. (</a:t>
            </a:r>
            <a:r>
              <a:rPr lang="en-US" sz="800" i="1" dirty="0" err="1">
                <a:solidFill>
                  <a:schemeClr val="tx1">
                    <a:lumMod val="50000"/>
                    <a:lumOff val="50000"/>
                  </a:schemeClr>
                </a:solidFill>
              </a:rPr>
              <a:t>n.d.</a:t>
            </a:r>
            <a:r>
              <a:rPr lang="en-US" sz="800" i="1" dirty="0">
                <a:solidFill>
                  <a:schemeClr val="tx1">
                    <a:lumMod val="50000"/>
                    <a:lumOff val="50000"/>
                  </a:schemeClr>
                </a:solidFill>
              </a:rPr>
              <a:t>). Retrieved August 17, 2016, from http://www.ada.org/~/media/ADA/Science and Research/HPI/</a:t>
            </a:r>
            <a:r>
              <a:rPr lang="en-US" sz="800" i="1" dirty="0" err="1">
                <a:solidFill>
                  <a:schemeClr val="tx1">
                    <a:lumMod val="50000"/>
                    <a:lumOff val="50000"/>
                  </a:schemeClr>
                </a:solidFill>
              </a:rPr>
              <a:t>OralHealthWell</a:t>
            </a:r>
            <a:r>
              <a:rPr lang="en-US" sz="800" i="1" dirty="0">
                <a:solidFill>
                  <a:schemeClr val="tx1">
                    <a:lumMod val="50000"/>
                    <a:lumOff val="50000"/>
                  </a:schemeClr>
                </a:solidFill>
              </a:rPr>
              <a:t>-Being-</a:t>
            </a:r>
            <a:r>
              <a:rPr lang="en-US" sz="800" i="1" dirty="0" err="1">
                <a:solidFill>
                  <a:schemeClr val="tx1">
                    <a:lumMod val="50000"/>
                    <a:lumOff val="50000"/>
                  </a:schemeClr>
                </a:solidFill>
              </a:rPr>
              <a:t>StateFacts</a:t>
            </a:r>
            <a:r>
              <a:rPr lang="en-US" sz="800" i="1" dirty="0">
                <a:solidFill>
                  <a:schemeClr val="tx1">
                    <a:lumMod val="50000"/>
                    <a:lumOff val="50000"/>
                  </a:schemeClr>
                </a:solidFill>
              </a:rPr>
              <a:t>/Oregon-Oral-Health-Well-Being.pdf </a:t>
            </a:r>
            <a:endParaRPr lang="en-US" i="1"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fld id="{DD4111BB-E822-402D-9D06-DA67B0D49D56}" type="slidenum">
              <a:rPr lang="en-US" smtClean="0"/>
              <a:t>3</a:t>
            </a:fld>
            <a:endParaRPr lang="en-US"/>
          </a:p>
        </p:txBody>
      </p:sp>
    </p:spTree>
    <p:extLst>
      <p:ext uri="{BB962C8B-B14F-4D97-AF65-F5344CB8AC3E}">
        <p14:creationId xmlns:p14="http://schemas.microsoft.com/office/powerpoint/2010/main" val="159561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231775"/>
            <a:ext cx="5940425" cy="3341688"/>
          </a:xfrm>
        </p:spPr>
      </p:sp>
      <p:sp>
        <p:nvSpPr>
          <p:cNvPr id="3" name="Notes Placeholder 2"/>
          <p:cNvSpPr>
            <a:spLocks noGrp="1"/>
          </p:cNvSpPr>
          <p:nvPr>
            <p:ph type="body" idx="1"/>
          </p:nvPr>
        </p:nvSpPr>
        <p:spPr>
          <a:xfrm>
            <a:off x="311573" y="3718560"/>
            <a:ext cx="6309360" cy="4253103"/>
          </a:xfrm>
        </p:spPr>
        <p:txBody>
          <a:bodyPr/>
          <a:lstStyle/>
          <a:p>
            <a:r>
              <a:rPr lang="en-US" sz="2000" dirty="0"/>
              <a:t>(speaker notes: May not want to give too much detail for fear of generating too many questions, but here are some details if providers want more details when viewing this slide)</a:t>
            </a:r>
          </a:p>
          <a:p>
            <a:pPr marL="174708" indent="-174708">
              <a:buFont typeface="Arial" panose="020B0604020202020204" pitchFamily="34" charset="0"/>
              <a:buChar char="•"/>
            </a:pPr>
            <a:r>
              <a:rPr lang="en-US" sz="2000" dirty="0"/>
              <a:t>Poor oral health can be linked to many chronic diseases such as </a:t>
            </a:r>
            <a:r>
              <a:rPr lang="en-US" sz="2000" b="1" dirty="0">
                <a:solidFill>
                  <a:srgbClr val="FF0000"/>
                </a:solidFill>
              </a:rPr>
              <a:t>CVD, stroke, type 2 diabetes, and certain cancers , particularly diseases that research is finding are inflammatory in nature</a:t>
            </a:r>
            <a:r>
              <a:rPr lang="en-US" sz="2000" dirty="0"/>
              <a:t>. More research is needed to determine the exact association between periodontal disease and chronic diseases, but there is clearly evidence suggesting a </a:t>
            </a:r>
            <a:r>
              <a:rPr lang="en-US" sz="2000" b="1" dirty="0">
                <a:solidFill>
                  <a:srgbClr val="FF0000"/>
                </a:solidFill>
              </a:rPr>
              <a:t>correlation</a:t>
            </a:r>
            <a:r>
              <a:rPr lang="en-US" sz="2000" dirty="0"/>
              <a:t>. Additionally over 100 systemic conditions have oral health manifestations including nutritional deficiencies, autoimmune diseases, CVD, stroke, respiratory infections, diabetes and pancreatic cancers.</a:t>
            </a:r>
          </a:p>
          <a:p>
            <a:pPr marL="174708" indent="-174708">
              <a:buFont typeface="Arial" panose="020B0604020202020204" pitchFamily="34" charset="0"/>
              <a:buChar char="•"/>
            </a:pPr>
            <a:r>
              <a:rPr lang="en-US" sz="2000" dirty="0"/>
              <a:t>It is not surprising that as of 2012, about </a:t>
            </a:r>
            <a:r>
              <a:rPr lang="en-US" sz="2000" dirty="0">
                <a:solidFill>
                  <a:srgbClr val="FF0000"/>
                </a:solidFill>
              </a:rPr>
              <a:t>half of all adults in the </a:t>
            </a:r>
            <a:r>
              <a:rPr lang="en-US" sz="2000" b="1" dirty="0">
                <a:solidFill>
                  <a:srgbClr val="FF0000"/>
                </a:solidFill>
              </a:rPr>
              <a:t>US—117 million peopl</a:t>
            </a:r>
            <a:r>
              <a:rPr lang="en-US" sz="2000" dirty="0"/>
              <a:t>e—had one or more chronic health conditions. </a:t>
            </a:r>
            <a:r>
              <a:rPr lang="en-US" sz="2000" dirty="0">
                <a:solidFill>
                  <a:srgbClr val="FF0000"/>
                </a:solidFill>
              </a:rPr>
              <a:t>Having multiple chronic diseases compounds poor overall health, which in turn can leave a person susceptible to poor oral health, continuing the cycle.</a:t>
            </a:r>
          </a:p>
          <a:p>
            <a:pPr marL="174708" indent="-174708">
              <a:buFont typeface="Arial" panose="020B0604020202020204" pitchFamily="34" charset="0"/>
              <a:buChar char="•"/>
            </a:pPr>
            <a:r>
              <a:rPr lang="en-US" sz="2000" dirty="0">
                <a:solidFill>
                  <a:srgbClr val="FF0000"/>
                </a:solidFill>
              </a:rPr>
              <a:t>Common risk factors include poverty, diet, hygiene, smoking, alcohol use, and stress</a:t>
            </a:r>
          </a:p>
          <a:p>
            <a:r>
              <a:rPr lang="en-US" sz="2000" dirty="0">
                <a:solidFill>
                  <a:srgbClr val="FF0000"/>
                </a:solidFill>
              </a:rPr>
              <a:t>http://www.astdd.org/docs/integrating-oral-health-education-policy-statement-august-12-2013.doc</a:t>
            </a:r>
          </a:p>
          <a:p>
            <a:endParaRPr lang="en-US" sz="800" dirty="0">
              <a:solidFill>
                <a:schemeClr val="tx1">
                  <a:lumMod val="50000"/>
                  <a:lumOff val="50000"/>
                </a:schemeClr>
              </a:solidFill>
            </a:endParaRPr>
          </a:p>
          <a:p>
            <a:r>
              <a:rPr lang="en-US" sz="800" i="1" dirty="0">
                <a:solidFill>
                  <a:schemeClr val="tx1">
                    <a:lumMod val="50000"/>
                    <a:lumOff val="50000"/>
                  </a:schemeClr>
                </a:solidFill>
              </a:rPr>
              <a:t>References</a:t>
            </a:r>
          </a:p>
          <a:p>
            <a:pPr marL="232943" indent="-232943">
              <a:buFont typeface="+mj-lt"/>
              <a:buAutoNum type="alphaLcParenR"/>
            </a:pPr>
            <a:r>
              <a:rPr lang="en-US" sz="800" i="1" dirty="0">
                <a:solidFill>
                  <a:schemeClr val="tx1">
                    <a:lumMod val="50000"/>
                    <a:lumOff val="50000"/>
                  </a:schemeClr>
                </a:solidFill>
              </a:rPr>
              <a:t>Chronic Disease Overview. (2015, August 26). Retrieved August 17, 2016, from http://www.cdc.gov/chronicdisease/overview/</a:t>
            </a:r>
          </a:p>
          <a:p>
            <a:endParaRPr lang="en-US" sz="800" dirty="0">
              <a:solidFill>
                <a:schemeClr val="tx1">
                  <a:lumMod val="50000"/>
                  <a:lumOff val="50000"/>
                </a:schemeClr>
              </a:solidFill>
            </a:endParaRP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D4111BB-E822-402D-9D06-DA67B0D49D56}" type="slidenum">
              <a:rPr lang="en-US" smtClean="0"/>
              <a:t>4</a:t>
            </a:fld>
            <a:endParaRPr lang="en-US"/>
          </a:p>
        </p:txBody>
      </p:sp>
    </p:spTree>
    <p:extLst>
      <p:ext uri="{BB962C8B-B14F-4D97-AF65-F5344CB8AC3E}">
        <p14:creationId xmlns:p14="http://schemas.microsoft.com/office/powerpoint/2010/main" val="82239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D18DB-AC8F-C541-9421-AF9DD5DDEF34}" type="slidenum">
              <a:rPr lang="en-US" smtClean="0"/>
              <a:t>5</a:t>
            </a:fld>
            <a:endParaRPr lang="en-US"/>
          </a:p>
        </p:txBody>
      </p:sp>
    </p:spTree>
    <p:extLst>
      <p:ext uri="{BB962C8B-B14F-4D97-AF65-F5344CB8AC3E}">
        <p14:creationId xmlns:p14="http://schemas.microsoft.com/office/powerpoint/2010/main" val="257056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Visual – hold up your hand - if a diabetic presented with a lesion about the size of the palm of your hand, as a provider you would be very concerned.  If you take the gum tissue, it would be similar in size so having perio is comparable to having a palm-sized lesion.</a:t>
            </a:r>
          </a:p>
          <a:p>
            <a:endParaRPr lang="en-US" dirty="0"/>
          </a:p>
        </p:txBody>
      </p:sp>
      <p:sp>
        <p:nvSpPr>
          <p:cNvPr id="4" name="Slide Number Placeholder 3"/>
          <p:cNvSpPr>
            <a:spLocks noGrp="1"/>
          </p:cNvSpPr>
          <p:nvPr>
            <p:ph type="sldNum" sz="quarter" idx="10"/>
          </p:nvPr>
        </p:nvSpPr>
        <p:spPr/>
        <p:txBody>
          <a:bodyPr/>
          <a:lstStyle/>
          <a:p>
            <a:fld id="{7450C424-610D-4CEE-BF39-5DBD8E335715}" type="slidenum">
              <a:rPr lang="en-US" smtClean="0"/>
              <a:t>6</a:t>
            </a:fld>
            <a:endParaRPr lang="en-US"/>
          </a:p>
        </p:txBody>
      </p:sp>
    </p:spTree>
    <p:extLst>
      <p:ext uri="{BB962C8B-B14F-4D97-AF65-F5344CB8AC3E}">
        <p14:creationId xmlns:p14="http://schemas.microsoft.com/office/powerpoint/2010/main" val="259737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from consensus reports by Int Diabetes Fed and European Fed of Periodontology</a:t>
            </a:r>
          </a:p>
          <a:p>
            <a:r>
              <a:rPr lang="en-US" dirty="0"/>
              <a:t>US Diabetes Stats from NHANES 2009-2012</a:t>
            </a:r>
          </a:p>
        </p:txBody>
      </p:sp>
      <p:sp>
        <p:nvSpPr>
          <p:cNvPr id="4" name="Slide Number Placeholder 3"/>
          <p:cNvSpPr>
            <a:spLocks noGrp="1"/>
          </p:cNvSpPr>
          <p:nvPr>
            <p:ph type="sldNum" sz="quarter" idx="10"/>
          </p:nvPr>
        </p:nvSpPr>
        <p:spPr/>
        <p:txBody>
          <a:bodyPr/>
          <a:lstStyle/>
          <a:p>
            <a:fld id="{227D18DB-AC8F-C541-9421-AF9DD5DDEF34}" type="slidenum">
              <a:rPr lang="en-US" smtClean="0"/>
              <a:t>7</a:t>
            </a:fld>
            <a:endParaRPr lang="en-US" dirty="0"/>
          </a:p>
        </p:txBody>
      </p:sp>
    </p:spTree>
    <p:extLst>
      <p:ext uri="{BB962C8B-B14F-4D97-AF65-F5344CB8AC3E}">
        <p14:creationId xmlns:p14="http://schemas.microsoft.com/office/powerpoint/2010/main" val="382770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3813"/>
            <a:ext cx="6300788" cy="3544887"/>
          </a:xfrm>
        </p:spPr>
      </p:sp>
      <p:sp>
        <p:nvSpPr>
          <p:cNvPr id="3" name="Notes Placeholder 2"/>
          <p:cNvSpPr>
            <a:spLocks noGrp="1"/>
          </p:cNvSpPr>
          <p:nvPr>
            <p:ph type="body" idx="1"/>
          </p:nvPr>
        </p:nvSpPr>
        <p:spPr>
          <a:xfrm>
            <a:off x="233680" y="3718560"/>
            <a:ext cx="6698827" cy="4253103"/>
          </a:xfrm>
        </p:spPr>
        <p:txBody>
          <a:bodyPr/>
          <a:lstStyle/>
          <a:p>
            <a:pPr marL="174708" indent="-174708">
              <a:buFont typeface="Arial" panose="020B0604020202020204" pitchFamily="34" charset="0"/>
              <a:buChar char="•"/>
            </a:pPr>
            <a:r>
              <a:rPr lang="en-US" sz="1600" dirty="0"/>
              <a:t>According to the </a:t>
            </a:r>
            <a:r>
              <a:rPr lang="en-US" sz="1600" b="1" dirty="0">
                <a:solidFill>
                  <a:srgbClr val="FF0000"/>
                </a:solidFill>
              </a:rPr>
              <a:t>CDC</a:t>
            </a:r>
            <a:r>
              <a:rPr lang="en-US" sz="1600" dirty="0"/>
              <a:t>, “one out of every two American adults </a:t>
            </a:r>
            <a:r>
              <a:rPr lang="en-US" sz="1600" b="1" dirty="0">
                <a:solidFill>
                  <a:srgbClr val="FF0000"/>
                </a:solidFill>
              </a:rPr>
              <a:t>ages 30 and over</a:t>
            </a:r>
            <a:r>
              <a:rPr lang="en-US" sz="1600" dirty="0"/>
              <a:t> has periodontal disease”. </a:t>
            </a:r>
          </a:p>
          <a:p>
            <a:pPr marL="174708" indent="-174708">
              <a:buFont typeface="Arial" panose="020B0604020202020204" pitchFamily="34" charset="0"/>
              <a:buChar char="•"/>
            </a:pPr>
            <a:r>
              <a:rPr lang="en-US" sz="1600" dirty="0"/>
              <a:t>47.2 percent adults (64.7 million) in the US have periodontal disease and in </a:t>
            </a:r>
            <a:r>
              <a:rPr lang="en-US" sz="1600" b="1" dirty="0">
                <a:solidFill>
                  <a:srgbClr val="FF0000"/>
                </a:solidFill>
              </a:rPr>
              <a:t>ages 65 and older prevalence rates increase to 70.1%. </a:t>
            </a:r>
            <a:r>
              <a:rPr lang="en-US" sz="1600" dirty="0"/>
              <a:t>This condition is more common in men than women (56.4% vs 38.4%), those living below the federal poverty level (65.4%), those with less than a high school education (66.9%), and current smokers (64.2%) </a:t>
            </a:r>
          </a:p>
          <a:p>
            <a:pPr marL="174708" indent="-174708">
              <a:buFont typeface="Arial" panose="020B0604020202020204" pitchFamily="34" charset="0"/>
              <a:buChar char="•"/>
            </a:pPr>
            <a:r>
              <a:rPr lang="en-US" sz="1600" dirty="0"/>
              <a:t>Gum disease is one of the most prevalent chronic diseases, similar to cardiovascular disease. The surgeon general called oral disease a silent epidemic</a:t>
            </a:r>
          </a:p>
          <a:p>
            <a:pPr marL="174708" indent="-174708">
              <a:buFont typeface="Arial" panose="020B0604020202020204" pitchFamily="34" charset="0"/>
              <a:buChar char="•"/>
            </a:pPr>
            <a:r>
              <a:rPr lang="en-US" sz="1600" dirty="0"/>
              <a:t>From 2011-2012 </a:t>
            </a:r>
            <a:r>
              <a:rPr lang="en-US" sz="1600" b="1" dirty="0">
                <a:solidFill>
                  <a:srgbClr val="FF0000"/>
                </a:solidFill>
              </a:rPr>
              <a:t>27.4% of adults (20-44 years old) had untreated dental caries. </a:t>
            </a:r>
          </a:p>
          <a:p>
            <a:pPr marL="174708" indent="-174708">
              <a:buFont typeface="Arial" panose="020B0604020202020204" pitchFamily="34" charset="0"/>
              <a:buChar char="•"/>
            </a:pPr>
            <a:r>
              <a:rPr lang="en-US" sz="1600" dirty="0"/>
              <a:t>Dental caries are treatable, yet some individuals do not receive treatment which can cause more problems. </a:t>
            </a:r>
          </a:p>
          <a:p>
            <a:endParaRPr lang="en-US" sz="800" dirty="0">
              <a:solidFill>
                <a:schemeClr val="tx1">
                  <a:lumMod val="50000"/>
                  <a:lumOff val="50000"/>
                </a:schemeClr>
              </a:solidFill>
            </a:endParaRPr>
          </a:p>
          <a:p>
            <a:r>
              <a:rPr lang="en-US" sz="800" i="1" dirty="0">
                <a:solidFill>
                  <a:schemeClr val="tx1">
                    <a:lumMod val="50000"/>
                    <a:lumOff val="50000"/>
                  </a:schemeClr>
                </a:solidFill>
              </a:rPr>
              <a:t>References</a:t>
            </a:r>
          </a:p>
          <a:p>
            <a:pPr marL="232943" indent="-232943">
              <a:buFont typeface="+mj-lt"/>
              <a:buAutoNum type="alphaLcParenR"/>
            </a:pPr>
            <a:r>
              <a:rPr lang="en-US" sz="800" i="1" dirty="0">
                <a:solidFill>
                  <a:schemeClr val="tx1">
                    <a:lumMod val="50000"/>
                    <a:lumOff val="50000"/>
                  </a:schemeClr>
                </a:solidFill>
              </a:rPr>
              <a:t>Periodontal Disease. (2013, July 10). Retrieved August 17, 2016, from http://www.cdc.gov/oralhealth/periodontal_disease/</a:t>
            </a:r>
          </a:p>
          <a:p>
            <a:pPr marL="232943" indent="-232943">
              <a:buFont typeface="+mj-lt"/>
              <a:buAutoNum type="alphaLcParenR"/>
            </a:pPr>
            <a:r>
              <a:rPr lang="en-US" sz="800" i="1" dirty="0">
                <a:solidFill>
                  <a:schemeClr val="tx1">
                    <a:lumMod val="50000"/>
                    <a:lumOff val="50000"/>
                  </a:schemeClr>
                </a:solidFill>
              </a:rPr>
              <a:t>P.I. Eke, B.A. Dye, L. Wei, G.O. Thornton-Evans, and R.J. </a:t>
            </a:r>
            <a:r>
              <a:rPr lang="en-US" sz="800" i="1" dirty="0" err="1">
                <a:solidFill>
                  <a:schemeClr val="tx1">
                    <a:lumMod val="50000"/>
                    <a:lumOff val="50000"/>
                  </a:schemeClr>
                </a:solidFill>
              </a:rPr>
              <a:t>Genco</a:t>
            </a:r>
            <a:r>
              <a:rPr lang="en-US" sz="800" i="1" dirty="0">
                <a:solidFill>
                  <a:schemeClr val="tx1">
                    <a:lumMod val="50000"/>
                    <a:lumOff val="50000"/>
                  </a:schemeClr>
                </a:solidFill>
              </a:rPr>
              <a:t>. Prevalence of Periodontitis in Adults in the United States: 2009 and 2010. J DENT RES 0022034512457373, first published on August 30, 2012 as doi:10.1177/0022034512457373</a:t>
            </a:r>
          </a:p>
          <a:p>
            <a:pPr marL="232943" indent="-232943">
              <a:buFont typeface="+mj-lt"/>
              <a:buAutoNum type="alphaLcParenR"/>
            </a:pPr>
            <a:r>
              <a:rPr lang="en-US" sz="800" i="1" dirty="0">
                <a:solidFill>
                  <a:schemeClr val="tx1">
                    <a:lumMod val="50000"/>
                    <a:lumOff val="50000"/>
                  </a:schemeClr>
                </a:solidFill>
              </a:rPr>
              <a:t>CDC: Half of American Adults Have Periodontal Disease | Perio.org. (</a:t>
            </a:r>
            <a:r>
              <a:rPr lang="en-US" sz="800" i="1" dirty="0" err="1">
                <a:solidFill>
                  <a:schemeClr val="tx1">
                    <a:lumMod val="50000"/>
                    <a:lumOff val="50000"/>
                  </a:schemeClr>
                </a:solidFill>
              </a:rPr>
              <a:t>n.d.</a:t>
            </a:r>
            <a:r>
              <a:rPr lang="en-US" sz="800" i="1" dirty="0">
                <a:solidFill>
                  <a:schemeClr val="tx1">
                    <a:lumMod val="50000"/>
                    <a:lumOff val="50000"/>
                  </a:schemeClr>
                </a:solidFill>
              </a:rPr>
              <a:t>). Retrieved August 17, 2016, from https://www.perio.org/consumer/cdc-study.htm</a:t>
            </a:r>
            <a:endParaRPr lang="en-US" sz="800" i="1" dirty="0">
              <a:solidFill>
                <a:schemeClr val="tx1">
                  <a:lumMod val="50000"/>
                  <a:lumOff val="50000"/>
                </a:schemeClr>
              </a:solidFill>
              <a:hlinkClick r:id="rId3"/>
            </a:endParaRPr>
          </a:p>
          <a:p>
            <a:pPr marL="232943" indent="-232943">
              <a:buFont typeface="+mj-lt"/>
              <a:buAutoNum type="alphaLcParenR"/>
            </a:pPr>
            <a:r>
              <a:rPr lang="en-US" sz="800" i="1" dirty="0">
                <a:solidFill>
                  <a:schemeClr val="tx1">
                    <a:lumMod val="50000"/>
                    <a:lumOff val="50000"/>
                  </a:schemeClr>
                </a:solidFill>
              </a:rPr>
              <a:t>Oral and Dental Health. (2014, December 2). Retrieved August 17, 2016, from http://www.cdc.gov/nchs/fastats/dental.htm </a:t>
            </a:r>
          </a:p>
        </p:txBody>
      </p:sp>
      <p:sp>
        <p:nvSpPr>
          <p:cNvPr id="4" name="Slide Number Placeholder 3"/>
          <p:cNvSpPr>
            <a:spLocks noGrp="1"/>
          </p:cNvSpPr>
          <p:nvPr>
            <p:ph type="sldNum" sz="quarter" idx="10"/>
          </p:nvPr>
        </p:nvSpPr>
        <p:spPr/>
        <p:txBody>
          <a:bodyPr/>
          <a:lstStyle/>
          <a:p>
            <a:fld id="{DD4111BB-E822-402D-9D06-DA67B0D49D56}" type="slidenum">
              <a:rPr lang="en-US" smtClean="0"/>
              <a:t>8</a:t>
            </a:fld>
            <a:endParaRPr lang="en-US"/>
          </a:p>
        </p:txBody>
      </p:sp>
    </p:spTree>
    <p:extLst>
      <p:ext uri="{BB962C8B-B14F-4D97-AF65-F5344CB8AC3E}">
        <p14:creationId xmlns:p14="http://schemas.microsoft.com/office/powerpoint/2010/main" val="248218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Plaque is an accumulation of biofilm</a:t>
            </a:r>
            <a:endParaRPr lang="en-US" dirty="0"/>
          </a:p>
        </p:txBody>
      </p:sp>
      <p:sp>
        <p:nvSpPr>
          <p:cNvPr id="4" name="Slide Number Placeholder 3"/>
          <p:cNvSpPr>
            <a:spLocks noGrp="1"/>
          </p:cNvSpPr>
          <p:nvPr>
            <p:ph type="sldNum" sz="quarter" idx="10"/>
          </p:nvPr>
        </p:nvSpPr>
        <p:spPr/>
        <p:txBody>
          <a:bodyPr/>
          <a:lstStyle/>
          <a:p>
            <a:fld id="{7450C424-610D-4CEE-BF39-5DBD8E335715}" type="slidenum">
              <a:rPr lang="en-US" smtClean="0"/>
              <a:t>9</a:t>
            </a:fld>
            <a:endParaRPr lang="en-US"/>
          </a:p>
        </p:txBody>
      </p:sp>
    </p:spTree>
    <p:extLst>
      <p:ext uri="{BB962C8B-B14F-4D97-AF65-F5344CB8AC3E}">
        <p14:creationId xmlns:p14="http://schemas.microsoft.com/office/powerpoint/2010/main" val="3049929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207435" cy="5033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1159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ody: Divider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986262" y="6293563"/>
            <a:ext cx="1340097" cy="318036"/>
          </a:xfrm>
          <a:prstGeom prst="rect">
            <a:avLst/>
          </a:prstGeom>
        </p:spPr>
        <p:txBody>
          <a:bodyPr/>
          <a:lstStyle/>
          <a:p>
            <a:r>
              <a:rPr lang="en-US" dirty="0"/>
              <a:t>|    page </a:t>
            </a:r>
            <a:fld id="{B3DE90FA-8B37-E54B-A398-2EB3CD9D890B}" type="slidenum">
              <a:rPr lang="en-US" smtClean="0"/>
              <a:pPr/>
              <a:t>‹#›</a:t>
            </a:fld>
            <a:endParaRPr lang="en-US" dirty="0"/>
          </a:p>
        </p:txBody>
      </p:sp>
      <p:sp>
        <p:nvSpPr>
          <p:cNvPr id="5" name="Title Placeholder 1"/>
          <p:cNvSpPr>
            <a:spLocks noGrp="1"/>
          </p:cNvSpPr>
          <p:nvPr>
            <p:ph type="title" hasCustomPrompt="1"/>
          </p:nvPr>
        </p:nvSpPr>
        <p:spPr>
          <a:xfrm>
            <a:off x="609600" y="584202"/>
            <a:ext cx="10972800" cy="1777999"/>
          </a:xfrm>
          <a:prstGeom prst="rect">
            <a:avLst/>
          </a:prstGeom>
        </p:spPr>
        <p:txBody>
          <a:bodyPr vert="horz" lIns="91440" tIns="45720" rIns="91440" bIns="45720" rtlCol="0" anchor="b">
            <a:noAutofit/>
          </a:bodyPr>
          <a:lstStyle>
            <a:lvl1pPr algn="l" defTabSz="609585" rtl="0" eaLnBrk="1" latinLnBrk="0" hangingPunct="1">
              <a:lnSpc>
                <a:spcPts val="5333"/>
              </a:lnSpc>
              <a:spcBef>
                <a:spcPct val="0"/>
              </a:spcBef>
              <a:buNone/>
              <a:defRPr lang="en-US" sz="5333" kern="1200" dirty="0">
                <a:solidFill>
                  <a:srgbClr val="FF8200"/>
                </a:solidFill>
                <a:latin typeface="+mj-lt"/>
                <a:ea typeface="+mj-ea"/>
                <a:cs typeface="+mj-cs"/>
              </a:defRPr>
            </a:lvl1pPr>
          </a:lstStyle>
          <a:p>
            <a:r>
              <a:rPr lang="en-US" dirty="0"/>
              <a:t>Click to add title</a:t>
            </a:r>
          </a:p>
        </p:txBody>
      </p:sp>
      <p:sp>
        <p:nvSpPr>
          <p:cNvPr id="6" name="Text Placeholder 2">
            <a:extLst>
              <a:ext uri="{FF2B5EF4-FFF2-40B4-BE49-F238E27FC236}">
                <a16:creationId xmlns:a16="http://schemas.microsoft.com/office/drawing/2014/main" id="{F236E7D5-DE1A-F342-B5EA-C4DD04E5771E}"/>
              </a:ext>
            </a:extLst>
          </p:cNvPr>
          <p:cNvSpPr>
            <a:spLocks noGrp="1"/>
          </p:cNvSpPr>
          <p:nvPr>
            <p:ph idx="12" hasCustomPrompt="1"/>
          </p:nvPr>
        </p:nvSpPr>
        <p:spPr>
          <a:xfrm>
            <a:off x="609600" y="2537007"/>
            <a:ext cx="10972800" cy="3588627"/>
          </a:xfrm>
          <a:prstGeom prst="rect">
            <a:avLst/>
          </a:prstGeom>
        </p:spPr>
        <p:txBody>
          <a:bodyPr vert="horz" lIns="91440" tIns="45720" rIns="91440" bIns="45720" rtlCol="0">
            <a:noAutofit/>
          </a:bodyPr>
          <a:lstStyle>
            <a:lvl1pPr marL="0" indent="0">
              <a:lnSpc>
                <a:spcPts val="3467"/>
              </a:lnSpc>
              <a:spcBef>
                <a:spcPts val="0"/>
              </a:spcBef>
              <a:buFontTx/>
              <a:buNone/>
              <a:defRPr sz="3200"/>
            </a:lvl1pPr>
          </a:lstStyle>
          <a:p>
            <a:pPr lvl="0"/>
            <a:r>
              <a:rPr lang="en-US" dirty="0"/>
              <a:t>Click to add subtitle</a:t>
            </a:r>
          </a:p>
        </p:txBody>
      </p:sp>
    </p:spTree>
    <p:extLst>
      <p:ext uri="{BB962C8B-B14F-4D97-AF65-F5344CB8AC3E}">
        <p14:creationId xmlns:p14="http://schemas.microsoft.com/office/powerpoint/2010/main" val="899606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384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27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Title</a:t>
            </a:r>
          </a:p>
        </p:txBody>
      </p:sp>
      <p:sp>
        <p:nvSpPr>
          <p:cNvPr id="3" name="Content Placeholder 2"/>
          <p:cNvSpPr>
            <a:spLocks noGrp="1"/>
          </p:cNvSpPr>
          <p:nvPr>
            <p:ph idx="1" hasCustomPrompt="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037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015" y="315049"/>
            <a:ext cx="10626436" cy="793316"/>
          </a:xfrm>
        </p:spPr>
        <p:txBody>
          <a:bodyPr anchor="b">
            <a:normAutofit/>
          </a:bodyPr>
          <a:lstStyle>
            <a:lvl1pPr algn="l">
              <a:defRPr sz="3300"/>
            </a:lvl1pPr>
          </a:lstStyle>
          <a:p>
            <a:r>
              <a:rPr lang="en-US" dirty="0"/>
              <a:t>Title</a:t>
            </a:r>
          </a:p>
        </p:txBody>
      </p:sp>
      <p:sp>
        <p:nvSpPr>
          <p:cNvPr id="3" name="Text Placeholder 2"/>
          <p:cNvSpPr>
            <a:spLocks noGrp="1"/>
          </p:cNvSpPr>
          <p:nvPr>
            <p:ph type="body" idx="1" hasCustomPrompt="1"/>
          </p:nvPr>
        </p:nvSpPr>
        <p:spPr>
          <a:xfrm>
            <a:off x="721013" y="1430631"/>
            <a:ext cx="10515600" cy="1500187"/>
          </a:xfrm>
        </p:spPr>
        <p:txBody>
          <a:bodyPr/>
          <a:lstStyle>
            <a:lvl1pPr marL="0" indent="0">
              <a:buNone/>
              <a:defRPr sz="1800">
                <a:solidFill>
                  <a:schemeClr val="tx1"/>
                </a:solidFill>
                <a:latin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25433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9"/>
            <a:ext cx="10515600" cy="1325563"/>
          </a:xfrm>
        </p:spPr>
        <p:txBody>
          <a:bodyPr/>
          <a:lstStyle>
            <a:lvl1pPr algn="l">
              <a:defRPr/>
            </a:lvl1pPr>
          </a:lstStyle>
          <a:p>
            <a:r>
              <a:rPr lang="en-US" dirty="0"/>
              <a:t>Title</a:t>
            </a:r>
          </a:p>
        </p:txBody>
      </p:sp>
    </p:spTree>
    <p:extLst>
      <p:ext uri="{BB962C8B-B14F-4D97-AF65-F5344CB8AC3E}">
        <p14:creationId xmlns:p14="http://schemas.microsoft.com/office/powerpoint/2010/main" val="22156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19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2400"/>
            </a:lvl1pPr>
          </a:lstStyle>
          <a:p>
            <a:r>
              <a:rPr lang="en-US" dirty="0"/>
              <a:t>Title</a:t>
            </a:r>
          </a:p>
        </p:txBody>
      </p:sp>
      <p:sp>
        <p:nvSpPr>
          <p:cNvPr id="3" name="Content Placeholder 2"/>
          <p:cNvSpPr>
            <a:spLocks noGrp="1"/>
          </p:cNvSpPr>
          <p:nvPr>
            <p:ph idx="1" hasCustomPrompt="1"/>
          </p:nvPr>
        </p:nvSpPr>
        <p:spPr>
          <a:xfrm>
            <a:off x="5183188" y="987429"/>
            <a:ext cx="6172200" cy="4873625"/>
          </a:xfrm>
        </p:spPr>
        <p:txBody>
          <a:bodyPr/>
          <a:lstStyle>
            <a:lvl1pPr>
              <a:defRPr sz="2400">
                <a:latin typeface="Segoe UI" panose="020B0502040204020203" pitchFamily="34" charset="0"/>
                <a:cs typeface="Segoe UI" panose="020B0502040204020203" pitchFamily="34" charset="0"/>
              </a:defRPr>
            </a:lvl1pPr>
            <a:lvl2pPr>
              <a:defRPr sz="2100">
                <a:latin typeface="Segoe UI" panose="020B0502040204020203" pitchFamily="34" charset="0"/>
                <a:cs typeface="Segoe UI" panose="020B0502040204020203" pitchFamily="34" charset="0"/>
              </a:defRPr>
            </a:lvl2pPr>
            <a:lvl3pPr>
              <a:defRPr sz="1800">
                <a:latin typeface="Segoe UI" panose="020B0502040204020203" pitchFamily="34" charset="0"/>
                <a:cs typeface="Segoe UI" panose="020B0502040204020203" pitchFamily="34" charset="0"/>
              </a:defRPr>
            </a:lvl3pPr>
            <a:lvl4pPr>
              <a:defRPr sz="1500">
                <a:latin typeface="Segoe UI" panose="020B0502040204020203" pitchFamily="34" charset="0"/>
                <a:cs typeface="Segoe UI" panose="020B0502040204020203" pitchFamily="34" charset="0"/>
              </a:defRPr>
            </a:lvl4pPr>
            <a:lvl5pPr>
              <a:defRPr sz="1500">
                <a:latin typeface="Segoe UI" panose="020B0502040204020203" pitchFamily="34" charset="0"/>
                <a:cs typeface="Segoe UI" panose="020B0502040204020203" pitchFamily="34" charset="0"/>
              </a:defRPr>
            </a:lvl5pPr>
            <a:lvl6pPr>
              <a:defRPr sz="1500"/>
            </a:lvl6pPr>
            <a:lvl7pPr>
              <a:defRPr sz="1500"/>
            </a:lvl7pPr>
            <a:lvl8pPr>
              <a:defRPr sz="1500"/>
            </a:lvl8pPr>
            <a:lvl9pPr>
              <a:defRPr sz="1500"/>
            </a:lvl9pPr>
          </a:lstStyle>
          <a:p>
            <a:pPr lvl="0"/>
            <a:r>
              <a:rPr lang="en-US" dirty="0"/>
              <a:t>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atin typeface="Segoe UI" panose="020B0502040204020203" pitchFamily="34" charset="0"/>
                <a:cs typeface="Segoe UI" panose="020B0502040204020203"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96470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D240FB-489E-4D4A-BB12-1D3F70260403}"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FC9476-A184-45C3-9E6A-AD4B3BC7EC4A}" type="slidenum">
              <a:rPr lang="en-US" smtClean="0"/>
              <a:t>‹#›</a:t>
            </a:fld>
            <a:endParaRPr lang="en-US"/>
          </a:p>
        </p:txBody>
      </p:sp>
    </p:spTree>
    <p:extLst>
      <p:ext uri="{BB962C8B-B14F-4D97-AF65-F5344CB8AC3E}">
        <p14:creationId xmlns:p14="http://schemas.microsoft.com/office/powerpoint/2010/main" val="78841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photo slide with white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172200"/>
          </a:xfrm>
        </p:spPr>
        <p:txBody>
          <a:bodyPr/>
          <a:lstStyle>
            <a:lvl1pPr marL="0" indent="0">
              <a:buNone/>
              <a:defRPr sz="3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Tree>
    <p:extLst>
      <p:ext uri="{BB962C8B-B14F-4D97-AF65-F5344CB8AC3E}">
        <p14:creationId xmlns:p14="http://schemas.microsoft.com/office/powerpoint/2010/main" val="127285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white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314E"/>
                </a:solidFill>
              </a:defRPr>
            </a:lvl1pPr>
          </a:lstStyle>
          <a:p>
            <a:r>
              <a:rPr lang="en-US" dirty="0"/>
              <a:t>Click to edit Master title style</a:t>
            </a:r>
          </a:p>
        </p:txBody>
      </p:sp>
      <p:sp>
        <p:nvSpPr>
          <p:cNvPr id="5" name="Text Placeholder 4"/>
          <p:cNvSpPr>
            <a:spLocks noGrp="1"/>
          </p:cNvSpPr>
          <p:nvPr>
            <p:ph type="body" sz="quarter" idx="10"/>
          </p:nvPr>
        </p:nvSpPr>
        <p:spPr>
          <a:xfrm>
            <a:off x="609600" y="1600200"/>
            <a:ext cx="10972800" cy="4495800"/>
          </a:xfrm>
        </p:spPr>
        <p:txBody>
          <a:bodyPr/>
          <a:lstStyle>
            <a:lvl1pPr>
              <a:defRPr>
                <a:solidFill>
                  <a:srgbClr val="22314E"/>
                </a:solidFill>
              </a:defRPr>
            </a:lvl1pPr>
            <a:lvl2pPr>
              <a:defRPr>
                <a:solidFill>
                  <a:srgbClr val="22314E"/>
                </a:solidFill>
              </a:defRPr>
            </a:lvl2pPr>
            <a:lvl3pPr>
              <a:defRPr>
                <a:solidFill>
                  <a:srgbClr val="22314E"/>
                </a:solidFill>
              </a:defRPr>
            </a:lvl3pPr>
            <a:lvl4pPr>
              <a:defRPr>
                <a:solidFill>
                  <a:srgbClr val="22314E"/>
                </a:solidFill>
              </a:defRPr>
            </a:lvl4pPr>
            <a:lvl5pPr>
              <a:defRPr>
                <a:solidFill>
                  <a:srgbClr val="22314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94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365129"/>
            <a:ext cx="109347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1825625"/>
            <a:ext cx="10515600" cy="3226666"/>
          </a:xfrm>
          <a:prstGeom prst="rect">
            <a:avLst/>
          </a:prstGeom>
        </p:spPr>
        <p:txBody>
          <a:bodyPr vert="horz" lIns="91440" tIns="45720" rIns="91440" bIns="45720" rtlCol="0">
            <a:normAutofit/>
          </a:body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2427006" y="6347643"/>
            <a:ext cx="9345893"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1293" y="5602896"/>
            <a:ext cx="1699894" cy="915662"/>
          </a:xfrm>
          <a:prstGeom prst="rect">
            <a:avLst/>
          </a:prstGeom>
        </p:spPr>
      </p:pic>
    </p:spTree>
    <p:extLst>
      <p:ext uri="{BB962C8B-B14F-4D97-AF65-F5344CB8AC3E}">
        <p14:creationId xmlns:p14="http://schemas.microsoft.com/office/powerpoint/2010/main" val="2861263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7" r:id="rId5"/>
    <p:sldLayoutId id="2147483668" r:id="rId6"/>
    <p:sldLayoutId id="2147483670" r:id="rId7"/>
    <p:sldLayoutId id="2147483673" r:id="rId8"/>
    <p:sldLayoutId id="2147483674" r:id="rId9"/>
    <p:sldLayoutId id="2147483675" r:id="rId10"/>
    <p:sldLayoutId id="2147483676" r:id="rId11"/>
    <p:sldLayoutId id="2147483677" r:id="rId12"/>
  </p:sldLayoutIdLst>
  <p:txStyles>
    <p:titleStyle>
      <a:lvl1pPr algn="ctr" defTabSz="685800" rtl="0" eaLnBrk="1" latinLnBrk="0" hangingPunct="1">
        <a:lnSpc>
          <a:spcPct val="90000"/>
        </a:lnSpc>
        <a:spcBef>
          <a:spcPct val="0"/>
        </a:spcBef>
        <a:buNone/>
        <a:defRPr sz="3300" b="1" i="0" kern="1200" baseline="0">
          <a:solidFill>
            <a:schemeClr val="tx1"/>
          </a:solidFill>
          <a:latin typeface="Gill Sans MT" panose="020B0502020104020203"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kern="1200" baseline="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6432" y="2569292"/>
            <a:ext cx="10934700" cy="1325563"/>
          </a:xfrm>
        </p:spPr>
        <p:txBody>
          <a:bodyPr>
            <a:normAutofit/>
          </a:bodyPr>
          <a:lstStyle/>
          <a:p>
            <a:pPr algn="r"/>
            <a:r>
              <a:rPr lang="en-US" altLang="en-US" sz="4400" dirty="0"/>
              <a:t>Oral Health and Diabetes </a:t>
            </a:r>
            <a:endParaRPr lang="en-US" sz="3200" cap="none" dirty="0"/>
          </a:p>
        </p:txBody>
      </p:sp>
      <p:sp>
        <p:nvSpPr>
          <p:cNvPr id="10" name="Content Placeholder 9"/>
          <p:cNvSpPr>
            <a:spLocks noGrp="1"/>
          </p:cNvSpPr>
          <p:nvPr>
            <p:ph idx="1"/>
          </p:nvPr>
        </p:nvSpPr>
        <p:spPr>
          <a:xfrm>
            <a:off x="7014337" y="4618445"/>
            <a:ext cx="5016795" cy="1118244"/>
          </a:xfrm>
        </p:spPr>
        <p:txBody>
          <a:bodyPr>
            <a:normAutofit lnSpcReduction="10000"/>
          </a:bodyPr>
          <a:lstStyle/>
          <a:p>
            <a:pPr algn="r"/>
            <a:r>
              <a:rPr lang="en-US" dirty="0">
                <a:solidFill>
                  <a:schemeClr val="tx1">
                    <a:lumMod val="50000"/>
                    <a:lumOff val="50000"/>
                  </a:schemeClr>
                </a:solidFill>
              </a:rPr>
              <a:t>Ann Turner, MD</a:t>
            </a:r>
          </a:p>
          <a:p>
            <a:pPr algn="r"/>
            <a:r>
              <a:rPr lang="en-US" dirty="0">
                <a:solidFill>
                  <a:schemeClr val="tx1">
                    <a:lumMod val="50000"/>
                    <a:lumOff val="50000"/>
                  </a:schemeClr>
                </a:solidFill>
              </a:rPr>
              <a:t>Alison Reta, PharmD, CDE</a:t>
            </a:r>
          </a:p>
          <a:p>
            <a:pPr algn="r"/>
            <a:r>
              <a:rPr lang="en-US" dirty="0">
                <a:solidFill>
                  <a:schemeClr val="tx1">
                    <a:lumMod val="50000"/>
                    <a:lumOff val="50000"/>
                  </a:schemeClr>
                </a:solidFill>
              </a:rPr>
              <a:t>Lisa Bozzetti, DDS</a:t>
            </a:r>
          </a:p>
        </p:txBody>
      </p:sp>
      <p:cxnSp>
        <p:nvCxnSpPr>
          <p:cNvPr id="8" name="Straight Connector 7"/>
          <p:cNvCxnSpPr/>
          <p:nvPr/>
        </p:nvCxnSpPr>
        <p:spPr>
          <a:xfrm>
            <a:off x="1610630" y="6637833"/>
            <a:ext cx="10293503" cy="197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23" y="5736690"/>
            <a:ext cx="1423207" cy="90114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351"/>
          <a:stretch/>
        </p:blipFill>
        <p:spPr>
          <a:xfrm>
            <a:off x="1360211" y="664462"/>
            <a:ext cx="3498414" cy="5364198"/>
          </a:xfrm>
          <a:prstGeom prst="rect">
            <a:avLst/>
          </a:prstGeom>
        </p:spPr>
      </p:pic>
      <p:sp>
        <p:nvSpPr>
          <p:cNvPr id="13" name="Rectangle 12"/>
          <p:cNvSpPr/>
          <p:nvPr/>
        </p:nvSpPr>
        <p:spPr>
          <a:xfrm>
            <a:off x="1636258" y="4479102"/>
            <a:ext cx="3084598" cy="1200329"/>
          </a:xfrm>
          <a:prstGeom prst="rect">
            <a:avLst/>
          </a:prstGeom>
          <a:noFill/>
        </p:spPr>
        <p:txBody>
          <a:bodyPr wrap="square" lIns="91440" tIns="45720" rIns="91440" bIns="45720">
            <a:spAutoFit/>
          </a:bodyPr>
          <a:lstStyle/>
          <a:p>
            <a:pPr algn="ctr"/>
            <a:r>
              <a:rPr lang="en-US" sz="3600" b="1" dirty="0">
                <a:ln w="12700">
                  <a:solidFill>
                    <a:schemeClr val="accent4"/>
                  </a:solidFill>
                  <a:prstDash val="solid"/>
                </a:ln>
                <a:solidFill>
                  <a:srgbClr val="FFA100"/>
                </a:solidFill>
                <a:effectLst>
                  <a:innerShdw blurRad="63500" dist="50800" dir="18900000">
                    <a:prstClr val="black">
                      <a:alpha val="50000"/>
                    </a:prstClr>
                  </a:innerShdw>
                </a:effectLst>
                <a:latin typeface="Gill Sans MT" panose="020B0502020104020203" pitchFamily="34" charset="0"/>
              </a:rPr>
              <a:t>Happy Mouth</a:t>
            </a:r>
          </a:p>
          <a:p>
            <a:pPr algn="ctr"/>
            <a:r>
              <a:rPr lang="en-US" sz="3600" b="1" dirty="0">
                <a:ln w="12700">
                  <a:solidFill>
                    <a:schemeClr val="accent4"/>
                  </a:solidFill>
                  <a:prstDash val="solid"/>
                </a:ln>
                <a:solidFill>
                  <a:srgbClr val="FFA100"/>
                </a:solidFill>
                <a:effectLst>
                  <a:innerShdw blurRad="63500" dist="50800" dir="18900000">
                    <a:prstClr val="black">
                      <a:alpha val="50000"/>
                    </a:prstClr>
                  </a:innerShdw>
                </a:effectLst>
                <a:latin typeface="Gill Sans MT" panose="020B0502020104020203" pitchFamily="34" charset="0"/>
              </a:rPr>
              <a:t>Happy Body</a:t>
            </a:r>
          </a:p>
        </p:txBody>
      </p:sp>
    </p:spTree>
    <p:extLst>
      <p:ext uri="{BB962C8B-B14F-4D97-AF65-F5344CB8AC3E}">
        <p14:creationId xmlns:p14="http://schemas.microsoft.com/office/powerpoint/2010/main" val="410733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3A23050-17DE-48A4-8CDE-ACE5635689DB}"/>
              </a:ext>
            </a:extLst>
          </p:cNvPr>
          <p:cNvGraphicFramePr/>
          <p:nvPr/>
        </p:nvGraphicFramePr>
        <p:xfrm>
          <a:off x="1816411" y="481483"/>
          <a:ext cx="9192603" cy="5904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8526D6CF-E2DA-4A4E-BE08-2EC5A84B07B1}"/>
              </a:ext>
            </a:extLst>
          </p:cNvPr>
          <p:cNvSpPr/>
          <p:nvPr/>
        </p:nvSpPr>
        <p:spPr>
          <a:xfrm>
            <a:off x="1545126" y="2253276"/>
            <a:ext cx="1041305" cy="736349"/>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t>Oral Biofilm</a:t>
            </a:r>
          </a:p>
        </p:txBody>
      </p:sp>
      <p:cxnSp>
        <p:nvCxnSpPr>
          <p:cNvPr id="8" name="Straight Arrow Connector 7">
            <a:extLst>
              <a:ext uri="{FF2B5EF4-FFF2-40B4-BE49-F238E27FC236}">
                <a16:creationId xmlns:a16="http://schemas.microsoft.com/office/drawing/2014/main" id="{0D49F214-F94A-43AD-A2A0-B0D7A202C7FD}"/>
              </a:ext>
            </a:extLst>
          </p:cNvPr>
          <p:cNvCxnSpPr>
            <a:cxnSpLocks/>
          </p:cNvCxnSpPr>
          <p:nvPr/>
        </p:nvCxnSpPr>
        <p:spPr>
          <a:xfrm>
            <a:off x="2799300" y="2621451"/>
            <a:ext cx="340605" cy="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A4068371-0B9E-4E1E-839E-E3EC6D82CCCB}"/>
              </a:ext>
            </a:extLst>
          </p:cNvPr>
          <p:cNvPicPr>
            <a:picLocks noChangeAspect="1"/>
          </p:cNvPicPr>
          <p:nvPr/>
        </p:nvPicPr>
        <p:blipFill>
          <a:blip r:embed="rId8"/>
          <a:stretch>
            <a:fillRect/>
          </a:stretch>
        </p:blipFill>
        <p:spPr>
          <a:xfrm rot="472604">
            <a:off x="3927003" y="2771793"/>
            <a:ext cx="247173" cy="647924"/>
          </a:xfrm>
          <a:prstGeom prst="rect">
            <a:avLst/>
          </a:prstGeom>
        </p:spPr>
      </p:pic>
      <p:sp>
        <p:nvSpPr>
          <p:cNvPr id="12" name="TextBox 11">
            <a:extLst>
              <a:ext uri="{FF2B5EF4-FFF2-40B4-BE49-F238E27FC236}">
                <a16:creationId xmlns:a16="http://schemas.microsoft.com/office/drawing/2014/main" id="{2A07F92E-3C54-445B-B888-01F5697859E5}"/>
              </a:ext>
            </a:extLst>
          </p:cNvPr>
          <p:cNvSpPr txBox="1"/>
          <p:nvPr/>
        </p:nvSpPr>
        <p:spPr>
          <a:xfrm>
            <a:off x="8588562" y="5618062"/>
            <a:ext cx="3270543" cy="523028"/>
          </a:xfrm>
          <a:prstGeom prst="rect">
            <a:avLst/>
          </a:prstGeom>
          <a:noFill/>
        </p:spPr>
        <p:txBody>
          <a:bodyPr wrap="square" rtlCol="0">
            <a:spAutoFit/>
          </a:bodyPr>
          <a:lstStyle/>
          <a:p>
            <a:pPr>
              <a:spcAft>
                <a:spcPts val="800"/>
              </a:spcAft>
            </a:pPr>
            <a:r>
              <a:rPr lang="en-US" sz="933" dirty="0">
                <a:solidFill>
                  <a:srgbClr val="003C71"/>
                </a:solidFill>
                <a:latin typeface="Calibri" panose="020F0502020204030204" pitchFamily="34" charset="0"/>
                <a:cs typeface="Calibri" panose="020F0502020204030204" pitchFamily="34" charset="0"/>
              </a:rPr>
              <a:t>The Two-way Association of Periodontal Infection with Systemic Disorders: An Overview Mediators Inflamm. 2015 https://www.ncbi.nlm.nih.gov/pmc/articles/PMC4539125</a:t>
            </a:r>
          </a:p>
        </p:txBody>
      </p:sp>
      <p:pic>
        <p:nvPicPr>
          <p:cNvPr id="7" name="Picture 6">
            <a:extLst>
              <a:ext uri="{FF2B5EF4-FFF2-40B4-BE49-F238E27FC236}">
                <a16:creationId xmlns:a16="http://schemas.microsoft.com/office/drawing/2014/main" id="{2CF15D42-C465-4096-B087-F483B0829000}"/>
              </a:ext>
            </a:extLst>
          </p:cNvPr>
          <p:cNvPicPr>
            <a:picLocks noChangeAspect="1"/>
          </p:cNvPicPr>
          <p:nvPr/>
        </p:nvPicPr>
        <p:blipFill>
          <a:blip r:embed="rId9"/>
          <a:stretch>
            <a:fillRect/>
          </a:stretch>
        </p:blipFill>
        <p:spPr>
          <a:xfrm>
            <a:off x="10655610" y="6141090"/>
            <a:ext cx="1249377" cy="588173"/>
          </a:xfrm>
          <a:prstGeom prst="rect">
            <a:avLst/>
          </a:prstGeom>
        </p:spPr>
      </p:pic>
    </p:spTree>
    <p:extLst>
      <p:ext uri="{BB962C8B-B14F-4D97-AF65-F5344CB8AC3E}">
        <p14:creationId xmlns:p14="http://schemas.microsoft.com/office/powerpoint/2010/main" val="269129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1026-79EA-4917-B5FF-4A50D195D2B8}"/>
              </a:ext>
            </a:extLst>
          </p:cNvPr>
          <p:cNvSpPr>
            <a:spLocks noGrp="1"/>
          </p:cNvSpPr>
          <p:nvPr>
            <p:ph type="title"/>
          </p:nvPr>
        </p:nvSpPr>
        <p:spPr>
          <a:xfrm>
            <a:off x="609600" y="1"/>
            <a:ext cx="10972800" cy="1520042"/>
          </a:xfrm>
        </p:spPr>
        <p:txBody>
          <a:bodyPr>
            <a:noAutofit/>
          </a:bodyPr>
          <a:lstStyle/>
          <a:p>
            <a:r>
              <a:rPr lang="en-US" sz="4000" dirty="0">
                <a:solidFill>
                  <a:srgbClr val="FF8200"/>
                </a:solidFill>
              </a:rPr>
              <a:t>And... periodontal disease can affect diabetes</a:t>
            </a:r>
          </a:p>
        </p:txBody>
      </p:sp>
      <p:sp>
        <p:nvSpPr>
          <p:cNvPr id="3" name="Text Placeholder 2">
            <a:extLst>
              <a:ext uri="{FF2B5EF4-FFF2-40B4-BE49-F238E27FC236}">
                <a16:creationId xmlns:a16="http://schemas.microsoft.com/office/drawing/2014/main" id="{C4836C3D-E3EB-405C-B0DB-B389FC84A469}"/>
              </a:ext>
            </a:extLst>
          </p:cNvPr>
          <p:cNvSpPr>
            <a:spLocks noGrp="1"/>
          </p:cNvSpPr>
          <p:nvPr>
            <p:ph type="body" sz="quarter" idx="10"/>
          </p:nvPr>
        </p:nvSpPr>
        <p:spPr>
          <a:xfrm>
            <a:off x="609600" y="1698171"/>
            <a:ext cx="10972800" cy="4918386"/>
          </a:xfrm>
        </p:spPr>
        <p:txBody>
          <a:bodyPr>
            <a:normAutofit/>
          </a:bodyPr>
          <a:lstStyle/>
          <a:p>
            <a:r>
              <a:rPr lang="en-US" sz="3200" b="0" dirty="0">
                <a:solidFill>
                  <a:schemeClr val="tx1"/>
                </a:solidFill>
              </a:rPr>
              <a:t>Periodontal disease is linked to diabetes related health outcomes</a:t>
            </a:r>
          </a:p>
          <a:p>
            <a:endParaRPr lang="en-US" sz="3200" b="0" dirty="0">
              <a:solidFill>
                <a:srgbClr val="FF0000"/>
              </a:solidFill>
            </a:endParaRPr>
          </a:p>
          <a:p>
            <a:r>
              <a:rPr lang="en-US" sz="3200" b="0" dirty="0">
                <a:solidFill>
                  <a:schemeClr val="tx1"/>
                </a:solidFill>
              </a:rPr>
              <a:t>Severity of periodontal disease predicts occurrence of diabetes related diseases in a “dose dependent” manner</a:t>
            </a:r>
          </a:p>
          <a:p>
            <a:endParaRPr lang="en-US" sz="3200" dirty="0">
              <a:solidFill>
                <a:schemeClr val="accent2"/>
              </a:solidFill>
            </a:endParaRPr>
          </a:p>
          <a:p>
            <a:r>
              <a:rPr lang="en-US" sz="3200" b="0" dirty="0">
                <a:solidFill>
                  <a:schemeClr val="tx1"/>
                </a:solidFill>
              </a:rPr>
              <a:t>Periodontal treatment may improve glycemic control of some patients</a:t>
            </a:r>
          </a:p>
        </p:txBody>
      </p:sp>
      <p:pic>
        <p:nvPicPr>
          <p:cNvPr id="4" name="Picture 3">
            <a:extLst>
              <a:ext uri="{FF2B5EF4-FFF2-40B4-BE49-F238E27FC236}">
                <a16:creationId xmlns:a16="http://schemas.microsoft.com/office/drawing/2014/main" id="{326D77A1-3F6F-4DA5-ACD8-2BE70C415394}"/>
              </a:ext>
            </a:extLst>
          </p:cNvPr>
          <p:cNvPicPr>
            <a:picLocks noChangeAspect="1"/>
          </p:cNvPicPr>
          <p:nvPr/>
        </p:nvPicPr>
        <p:blipFill>
          <a:blip r:embed="rId3"/>
          <a:stretch>
            <a:fillRect/>
          </a:stretch>
        </p:blipFill>
        <p:spPr>
          <a:xfrm>
            <a:off x="10663448" y="6036983"/>
            <a:ext cx="1249377" cy="588173"/>
          </a:xfrm>
          <a:prstGeom prst="rect">
            <a:avLst/>
          </a:prstGeom>
        </p:spPr>
      </p:pic>
    </p:spTree>
    <p:extLst>
      <p:ext uri="{BB962C8B-B14F-4D97-AF65-F5344CB8AC3E}">
        <p14:creationId xmlns:p14="http://schemas.microsoft.com/office/powerpoint/2010/main" val="1797984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41B4-B346-4057-A6F8-57B0AF934AEA}"/>
              </a:ext>
            </a:extLst>
          </p:cNvPr>
          <p:cNvSpPr>
            <a:spLocks noGrp="1"/>
          </p:cNvSpPr>
          <p:nvPr>
            <p:ph type="title"/>
          </p:nvPr>
        </p:nvSpPr>
        <p:spPr>
          <a:xfrm>
            <a:off x="609600" y="153247"/>
            <a:ext cx="10972800" cy="1143000"/>
          </a:xfrm>
        </p:spPr>
        <p:txBody>
          <a:bodyPr>
            <a:normAutofit/>
          </a:bodyPr>
          <a:lstStyle/>
          <a:p>
            <a:r>
              <a:rPr lang="en-US" sz="4000" dirty="0">
                <a:solidFill>
                  <a:srgbClr val="FF8200"/>
                </a:solidFill>
              </a:rPr>
              <a:t>HbA1c control and periodontal th</a:t>
            </a:r>
            <a:r>
              <a:rPr lang="en-US" sz="3600" dirty="0">
                <a:solidFill>
                  <a:srgbClr val="FF8200"/>
                </a:solidFill>
              </a:rPr>
              <a:t>erapy</a:t>
            </a:r>
          </a:p>
        </p:txBody>
      </p:sp>
      <p:sp>
        <p:nvSpPr>
          <p:cNvPr id="3" name="Text Placeholder 2">
            <a:extLst>
              <a:ext uri="{FF2B5EF4-FFF2-40B4-BE49-F238E27FC236}">
                <a16:creationId xmlns:a16="http://schemas.microsoft.com/office/drawing/2014/main" id="{18CFE2E1-15D0-43F2-AB41-DC690D1DA305}"/>
              </a:ext>
            </a:extLst>
          </p:cNvPr>
          <p:cNvSpPr>
            <a:spLocks noGrp="1"/>
          </p:cNvSpPr>
          <p:nvPr>
            <p:ph type="body" sz="quarter" idx="10"/>
          </p:nvPr>
        </p:nvSpPr>
        <p:spPr>
          <a:xfrm>
            <a:off x="609600" y="1296247"/>
            <a:ext cx="10972800" cy="4799753"/>
          </a:xfrm>
        </p:spPr>
        <p:txBody>
          <a:bodyPr>
            <a:normAutofit/>
          </a:bodyPr>
          <a:lstStyle/>
          <a:p>
            <a:r>
              <a:rPr lang="en-US" sz="2933" b="0" dirty="0">
                <a:solidFill>
                  <a:schemeClr val="tx1"/>
                </a:solidFill>
              </a:rPr>
              <a:t>Systematic Reviews and Meta-analysis and Cochrane Review - 2014</a:t>
            </a:r>
          </a:p>
          <a:p>
            <a:r>
              <a:rPr lang="en-US" sz="2933" dirty="0">
                <a:solidFill>
                  <a:schemeClr val="tx1"/>
                </a:solidFill>
              </a:rPr>
              <a:t>0.4% improvement in HbA1c</a:t>
            </a:r>
          </a:p>
          <a:p>
            <a:endParaRPr lang="en-US" sz="1100" b="0" dirty="0">
              <a:solidFill>
                <a:srgbClr val="003C71"/>
              </a:solidFill>
            </a:endParaRPr>
          </a:p>
          <a:p>
            <a:r>
              <a:rPr lang="en-US" sz="2933" b="0" dirty="0">
                <a:solidFill>
                  <a:schemeClr val="tx1"/>
                </a:solidFill>
              </a:rPr>
              <a:t>Mixed literature on A1c control and periodontal therapy</a:t>
            </a:r>
          </a:p>
          <a:p>
            <a:endParaRPr lang="en-US" sz="1200" dirty="0">
              <a:solidFill>
                <a:srgbClr val="FF0000"/>
              </a:solidFill>
            </a:endParaRPr>
          </a:p>
          <a:p>
            <a:r>
              <a:rPr lang="en-US" sz="2933" dirty="0">
                <a:solidFill>
                  <a:schemeClr val="tx1"/>
                </a:solidFill>
              </a:rPr>
              <a:t>Remember: </a:t>
            </a:r>
            <a:r>
              <a:rPr lang="en-US" sz="2933" b="0" dirty="0">
                <a:solidFill>
                  <a:schemeClr val="tx1"/>
                </a:solidFill>
              </a:rPr>
              <a:t>benefits of 1% HbA1c reduction leads to better health outcomes</a:t>
            </a:r>
          </a:p>
          <a:p>
            <a:pPr marL="768331" lvl="1" indent="-457189"/>
            <a:r>
              <a:rPr lang="en-US" sz="2933" dirty="0">
                <a:solidFill>
                  <a:schemeClr val="tx1"/>
                </a:solidFill>
                <a:latin typeface="+mn-lt"/>
                <a:cs typeface="Calibri Light" panose="020F0302020204030204" pitchFamily="34" charset="0"/>
              </a:rPr>
              <a:t>21% drop in deaths</a:t>
            </a:r>
          </a:p>
          <a:p>
            <a:pPr marL="768331" lvl="1" indent="-457189"/>
            <a:r>
              <a:rPr lang="en-US" sz="2933" dirty="0">
                <a:solidFill>
                  <a:schemeClr val="tx1"/>
                </a:solidFill>
                <a:latin typeface="+mn-lt"/>
                <a:cs typeface="Calibri Light" panose="020F0302020204030204" pitchFamily="34" charset="0"/>
              </a:rPr>
              <a:t>14% reduction in MI</a:t>
            </a:r>
          </a:p>
          <a:p>
            <a:pPr marL="768331" lvl="1" indent="-457189"/>
            <a:r>
              <a:rPr lang="en-US" sz="2933" dirty="0">
                <a:solidFill>
                  <a:schemeClr val="tx1"/>
                </a:solidFill>
                <a:latin typeface="+mn-lt"/>
                <a:cs typeface="Calibri Light" panose="020F0302020204030204" pitchFamily="34" charset="0"/>
              </a:rPr>
              <a:t>37% reduction in microvascular complications</a:t>
            </a:r>
          </a:p>
        </p:txBody>
      </p:sp>
      <p:pic>
        <p:nvPicPr>
          <p:cNvPr id="4" name="Picture 3">
            <a:extLst>
              <a:ext uri="{FF2B5EF4-FFF2-40B4-BE49-F238E27FC236}">
                <a16:creationId xmlns:a16="http://schemas.microsoft.com/office/drawing/2014/main" id="{7C0E203C-7B97-416F-859B-534326426DFD}"/>
              </a:ext>
            </a:extLst>
          </p:cNvPr>
          <p:cNvPicPr>
            <a:picLocks noChangeAspect="1"/>
          </p:cNvPicPr>
          <p:nvPr/>
        </p:nvPicPr>
        <p:blipFill>
          <a:blip r:embed="rId3"/>
          <a:stretch>
            <a:fillRect/>
          </a:stretch>
        </p:blipFill>
        <p:spPr>
          <a:xfrm>
            <a:off x="10663448" y="6036983"/>
            <a:ext cx="1249377" cy="588173"/>
          </a:xfrm>
          <a:prstGeom prst="rect">
            <a:avLst/>
          </a:prstGeom>
        </p:spPr>
      </p:pic>
    </p:spTree>
    <p:extLst>
      <p:ext uri="{BB962C8B-B14F-4D97-AF65-F5344CB8AC3E}">
        <p14:creationId xmlns:p14="http://schemas.microsoft.com/office/powerpoint/2010/main" val="100777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436" y="490754"/>
            <a:ext cx="10972800" cy="919743"/>
          </a:xfrm>
        </p:spPr>
        <p:txBody>
          <a:bodyPr/>
          <a:lstStyle/>
          <a:p>
            <a:r>
              <a:rPr lang="en-US" sz="4000" dirty="0">
                <a:latin typeface="Gill Sans MT" panose="020B0502020104020203" pitchFamily="34" charset="0"/>
              </a:rPr>
              <a:t>Key messages to patients</a:t>
            </a:r>
          </a:p>
        </p:txBody>
      </p:sp>
      <p:sp>
        <p:nvSpPr>
          <p:cNvPr id="6" name="Text Placeholder 7">
            <a:extLst>
              <a:ext uri="{FF2B5EF4-FFF2-40B4-BE49-F238E27FC236}">
                <a16:creationId xmlns:a16="http://schemas.microsoft.com/office/drawing/2014/main" id="{E8C1E5F9-9068-4F2A-B1C2-968120CCA5E5}"/>
              </a:ext>
            </a:extLst>
          </p:cNvPr>
          <p:cNvSpPr txBox="1">
            <a:spLocks/>
          </p:cNvSpPr>
          <p:nvPr/>
        </p:nvSpPr>
        <p:spPr>
          <a:xfrm>
            <a:off x="768394" y="4003963"/>
            <a:ext cx="5970159" cy="2142831"/>
          </a:xfrm>
          <a:prstGeom prst="rect">
            <a:avLst/>
          </a:prstGeom>
        </p:spPr>
        <p:txBody>
          <a:bodyPr/>
          <a:lstStyle>
            <a:lvl1pPr marL="169863" indent="-169863" algn="l" defTabSz="457200" rtl="0" eaLnBrk="1" latinLnBrk="0" hangingPunct="1">
              <a:spcBef>
                <a:spcPct val="20000"/>
              </a:spcBef>
              <a:buClr>
                <a:srgbClr val="FF8200"/>
              </a:buClr>
              <a:buFont typeface="Arial"/>
              <a:buChar char="•"/>
              <a:defRPr sz="2400" kern="1200">
                <a:solidFill>
                  <a:srgbClr val="003C71"/>
                </a:solidFill>
                <a:latin typeface="+mn-lt"/>
                <a:ea typeface="+mn-ea"/>
                <a:cs typeface="+mn-cs"/>
              </a:defRPr>
            </a:lvl1pPr>
            <a:lvl2pPr marL="687388" indent="-231775" algn="l" defTabSz="457200" rtl="0" eaLnBrk="1" latinLnBrk="0" hangingPunct="1">
              <a:spcBef>
                <a:spcPct val="20000"/>
              </a:spcBef>
              <a:buClr>
                <a:srgbClr val="FF8200"/>
              </a:buClr>
              <a:buFont typeface="Arial"/>
              <a:buChar char="–"/>
              <a:defRPr sz="2000" kern="1200">
                <a:solidFill>
                  <a:srgbClr val="003C71"/>
                </a:solidFill>
                <a:latin typeface="+mn-lt"/>
                <a:ea typeface="+mn-ea"/>
                <a:cs typeface="+mn-cs"/>
              </a:defRPr>
            </a:lvl2pPr>
            <a:lvl3pPr marL="1085850" indent="-173038" algn="l" defTabSz="457200" rtl="0" eaLnBrk="1" latinLnBrk="0" hangingPunct="1">
              <a:spcBef>
                <a:spcPct val="20000"/>
              </a:spcBef>
              <a:buClr>
                <a:srgbClr val="FF8200"/>
              </a:buClr>
              <a:buFont typeface="Arial"/>
              <a:buChar char="•"/>
              <a:defRPr sz="1800" kern="1200">
                <a:solidFill>
                  <a:srgbClr val="003C71"/>
                </a:solidFill>
                <a:latin typeface="+mn-lt"/>
                <a:ea typeface="+mn-ea"/>
                <a:cs typeface="+mn-cs"/>
              </a:defRPr>
            </a:lvl3pPr>
            <a:lvl4pPr marL="1544638" indent="-171450" algn="l" defTabSz="457200" rtl="0" eaLnBrk="1" latinLnBrk="0" hangingPunct="1">
              <a:spcBef>
                <a:spcPct val="20000"/>
              </a:spcBef>
              <a:buClr>
                <a:srgbClr val="FF8200"/>
              </a:buClr>
              <a:buFont typeface="Arial"/>
              <a:buChar char="–"/>
              <a:defRPr sz="1400" kern="1200">
                <a:solidFill>
                  <a:srgbClr val="003C71"/>
                </a:solidFill>
                <a:latin typeface="+mn-lt"/>
                <a:ea typeface="+mn-ea"/>
                <a:cs typeface="+mn-cs"/>
              </a:defRPr>
            </a:lvl4pPr>
            <a:lvl5pPr marL="2000250" indent="-171450" algn="l" defTabSz="457200" rtl="0" eaLnBrk="1" latinLnBrk="0" hangingPunct="1">
              <a:spcBef>
                <a:spcPct val="20000"/>
              </a:spcBef>
              <a:buClr>
                <a:srgbClr val="FF8200"/>
              </a:buClr>
              <a:buFont typeface="Arial"/>
              <a:buChar char="»"/>
              <a:defRPr sz="1400" kern="1200">
                <a:solidFill>
                  <a:srgbClr val="003C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200" dirty="0">
              <a:cs typeface="Calibri Light"/>
            </a:endParaRPr>
          </a:p>
          <a:p>
            <a:pPr lvl="1"/>
            <a:endParaRPr lang="en-US" sz="2133" dirty="0">
              <a:latin typeface="Calibri Light"/>
              <a:cs typeface="Calibri Light"/>
            </a:endParaRPr>
          </a:p>
          <a:p>
            <a:pPr marL="1071007" lvl="1" indent="-380990"/>
            <a:endParaRPr lang="en-US" sz="2133"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p:txBody>
      </p:sp>
      <p:sp>
        <p:nvSpPr>
          <p:cNvPr id="3" name="TextBox 2">
            <a:extLst>
              <a:ext uri="{FF2B5EF4-FFF2-40B4-BE49-F238E27FC236}">
                <a16:creationId xmlns:a16="http://schemas.microsoft.com/office/drawing/2014/main" id="{AB90A579-A668-4BCA-8EAD-594D58458591}"/>
              </a:ext>
            </a:extLst>
          </p:cNvPr>
          <p:cNvSpPr txBox="1"/>
          <p:nvPr/>
        </p:nvSpPr>
        <p:spPr>
          <a:xfrm>
            <a:off x="768394" y="1725340"/>
            <a:ext cx="5846619" cy="3539046"/>
          </a:xfrm>
          <a:prstGeom prst="rect">
            <a:avLst/>
          </a:prstGeom>
          <a:noFill/>
        </p:spPr>
        <p:txBody>
          <a:bodyPr wrap="square" rtlCol="0">
            <a:spAutoFit/>
          </a:bodyPr>
          <a:lstStyle/>
          <a:p>
            <a:r>
              <a:rPr lang="en-US" sz="3733" dirty="0">
                <a:latin typeface="Calibri" panose="020F0502020204030204" pitchFamily="34" charset="0"/>
                <a:cs typeface="Calibri" panose="020F0502020204030204" pitchFamily="34" charset="0"/>
              </a:rPr>
              <a:t>Oral health is part of routine diabetes care.</a:t>
            </a:r>
          </a:p>
          <a:p>
            <a:endParaRPr lang="en-US" sz="3733" dirty="0">
              <a:cs typeface="Calibri Light" panose="020F0302020204030204" pitchFamily="34" charset="0"/>
            </a:endParaRPr>
          </a:p>
          <a:p>
            <a:r>
              <a:rPr lang="en-US" sz="3733" dirty="0">
                <a:cs typeface="Calibri Light" panose="020F0302020204030204" pitchFamily="34" charset="0"/>
              </a:rPr>
              <a:t>All patients with diabetes should have an annual dental exam</a:t>
            </a:r>
            <a:r>
              <a:rPr lang="en-US" sz="3733" dirty="0">
                <a:latin typeface="Calibri Light" panose="020F0302020204030204" pitchFamily="34" charset="0"/>
                <a:cs typeface="Calibri Light" panose="020F0302020204030204" pitchFamily="34" charset="0"/>
              </a:rPr>
              <a:t>.</a:t>
            </a:r>
            <a:endParaRPr lang="en-US" sz="3733"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7E678F71-D1F6-4DA1-B6DF-CCE53CB71D7E}"/>
              </a:ext>
            </a:extLst>
          </p:cNvPr>
          <p:cNvPicPr>
            <a:picLocks noChangeAspect="1"/>
          </p:cNvPicPr>
          <p:nvPr/>
        </p:nvPicPr>
        <p:blipFill>
          <a:blip r:embed="rId3"/>
          <a:stretch>
            <a:fillRect/>
          </a:stretch>
        </p:blipFill>
        <p:spPr>
          <a:xfrm>
            <a:off x="6738553" y="1725340"/>
            <a:ext cx="4808117" cy="3498477"/>
          </a:xfrm>
          <a:prstGeom prst="rect">
            <a:avLst/>
          </a:prstGeom>
        </p:spPr>
      </p:pic>
      <p:pic>
        <p:nvPicPr>
          <p:cNvPr id="7" name="Picture 6">
            <a:extLst>
              <a:ext uri="{FF2B5EF4-FFF2-40B4-BE49-F238E27FC236}">
                <a16:creationId xmlns:a16="http://schemas.microsoft.com/office/drawing/2014/main" id="{21B41C1B-077C-4F2F-B45F-B5A8716A8802}"/>
              </a:ext>
            </a:extLst>
          </p:cNvPr>
          <p:cNvPicPr>
            <a:picLocks noChangeAspect="1"/>
          </p:cNvPicPr>
          <p:nvPr/>
        </p:nvPicPr>
        <p:blipFill>
          <a:blip r:embed="rId4"/>
          <a:stretch>
            <a:fillRect/>
          </a:stretch>
        </p:blipFill>
        <p:spPr>
          <a:xfrm>
            <a:off x="10663448" y="6036983"/>
            <a:ext cx="1249377" cy="588173"/>
          </a:xfrm>
          <a:prstGeom prst="rect">
            <a:avLst/>
          </a:prstGeom>
        </p:spPr>
      </p:pic>
    </p:spTree>
    <p:extLst>
      <p:ext uri="{BB962C8B-B14F-4D97-AF65-F5344CB8AC3E}">
        <p14:creationId xmlns:p14="http://schemas.microsoft.com/office/powerpoint/2010/main" val="30850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2436" y="246914"/>
            <a:ext cx="10972800" cy="919743"/>
          </a:xfrm>
        </p:spPr>
        <p:txBody>
          <a:bodyPr/>
          <a:lstStyle/>
          <a:p>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sz="3600" dirty="0">
                <a:latin typeface="Gill Sans MT" panose="020B0502020104020203" pitchFamily="34" charset="0"/>
                <a:cs typeface="Calibri" panose="020F0502020204030204" pitchFamily="34" charset="0"/>
              </a:rPr>
              <a:t>Assess,  Advise, Refer to Dental</a:t>
            </a:r>
            <a:endParaRPr lang="en-US" sz="3600" dirty="0">
              <a:latin typeface="Gill Sans MT" panose="020B0502020104020203" pitchFamily="34" charset="0"/>
            </a:endParaRPr>
          </a:p>
        </p:txBody>
      </p:sp>
      <p:sp>
        <p:nvSpPr>
          <p:cNvPr id="6" name="Text Placeholder 7">
            <a:extLst>
              <a:ext uri="{FF2B5EF4-FFF2-40B4-BE49-F238E27FC236}">
                <a16:creationId xmlns:a16="http://schemas.microsoft.com/office/drawing/2014/main" id="{E8C1E5F9-9068-4F2A-B1C2-968120CCA5E5}"/>
              </a:ext>
            </a:extLst>
          </p:cNvPr>
          <p:cNvSpPr txBox="1">
            <a:spLocks/>
          </p:cNvSpPr>
          <p:nvPr/>
        </p:nvSpPr>
        <p:spPr>
          <a:xfrm>
            <a:off x="612436" y="1270535"/>
            <a:ext cx="10972800" cy="4902105"/>
          </a:xfrm>
          <a:prstGeom prst="rect">
            <a:avLst/>
          </a:prstGeom>
        </p:spPr>
        <p:txBody>
          <a:bodyPr/>
          <a:lstStyle>
            <a:lvl1pPr marL="169863" indent="-169863" algn="l" defTabSz="457200" rtl="0" eaLnBrk="1" latinLnBrk="0" hangingPunct="1">
              <a:spcBef>
                <a:spcPct val="20000"/>
              </a:spcBef>
              <a:buClr>
                <a:srgbClr val="FF8200"/>
              </a:buClr>
              <a:buFont typeface="Arial"/>
              <a:buChar char="•"/>
              <a:defRPr sz="2400" kern="1200">
                <a:solidFill>
                  <a:srgbClr val="003C71"/>
                </a:solidFill>
                <a:latin typeface="+mn-lt"/>
                <a:ea typeface="+mn-ea"/>
                <a:cs typeface="+mn-cs"/>
              </a:defRPr>
            </a:lvl1pPr>
            <a:lvl2pPr marL="687388" indent="-231775" algn="l" defTabSz="457200" rtl="0" eaLnBrk="1" latinLnBrk="0" hangingPunct="1">
              <a:spcBef>
                <a:spcPct val="20000"/>
              </a:spcBef>
              <a:buClr>
                <a:srgbClr val="FF8200"/>
              </a:buClr>
              <a:buFont typeface="Arial"/>
              <a:buChar char="–"/>
              <a:defRPr sz="2000" kern="1200">
                <a:solidFill>
                  <a:srgbClr val="003C71"/>
                </a:solidFill>
                <a:latin typeface="+mn-lt"/>
                <a:ea typeface="+mn-ea"/>
                <a:cs typeface="+mn-cs"/>
              </a:defRPr>
            </a:lvl2pPr>
            <a:lvl3pPr marL="1085850" indent="-173038" algn="l" defTabSz="457200" rtl="0" eaLnBrk="1" latinLnBrk="0" hangingPunct="1">
              <a:spcBef>
                <a:spcPct val="20000"/>
              </a:spcBef>
              <a:buClr>
                <a:srgbClr val="FF8200"/>
              </a:buClr>
              <a:buFont typeface="Arial"/>
              <a:buChar char="•"/>
              <a:defRPr sz="1800" kern="1200">
                <a:solidFill>
                  <a:srgbClr val="003C71"/>
                </a:solidFill>
                <a:latin typeface="+mn-lt"/>
                <a:ea typeface="+mn-ea"/>
                <a:cs typeface="+mn-cs"/>
              </a:defRPr>
            </a:lvl3pPr>
            <a:lvl4pPr marL="1544638" indent="-171450" algn="l" defTabSz="457200" rtl="0" eaLnBrk="1" latinLnBrk="0" hangingPunct="1">
              <a:spcBef>
                <a:spcPct val="20000"/>
              </a:spcBef>
              <a:buClr>
                <a:srgbClr val="FF8200"/>
              </a:buClr>
              <a:buFont typeface="Arial"/>
              <a:buChar char="–"/>
              <a:defRPr sz="1400" kern="1200">
                <a:solidFill>
                  <a:srgbClr val="003C71"/>
                </a:solidFill>
                <a:latin typeface="+mn-lt"/>
                <a:ea typeface="+mn-ea"/>
                <a:cs typeface="+mn-cs"/>
              </a:defRPr>
            </a:lvl4pPr>
            <a:lvl5pPr marL="2000250" indent="-171450" algn="l" defTabSz="457200" rtl="0" eaLnBrk="1" latinLnBrk="0" hangingPunct="1">
              <a:spcBef>
                <a:spcPct val="20000"/>
              </a:spcBef>
              <a:buClr>
                <a:srgbClr val="FF8200"/>
              </a:buClr>
              <a:buFont typeface="Arial"/>
              <a:buChar char="»"/>
              <a:defRPr sz="1400" kern="1200">
                <a:solidFill>
                  <a:srgbClr val="003C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solidFill>
                  <a:schemeClr val="tx1"/>
                </a:solidFill>
                <a:cs typeface="Calibri" panose="020F0502020204030204" pitchFamily="34" charset="0"/>
              </a:rPr>
              <a:t>Ask</a:t>
            </a:r>
            <a:r>
              <a:rPr lang="en-US" sz="3200" dirty="0">
                <a:solidFill>
                  <a:schemeClr val="tx1"/>
                </a:solidFill>
                <a:cs typeface="Calibri Light" panose="020F0302020204030204" pitchFamily="34" charset="0"/>
              </a:rPr>
              <a:t> the date of the patient’s last dental visit</a:t>
            </a:r>
          </a:p>
          <a:p>
            <a:r>
              <a:rPr lang="en-US" sz="3200" b="1" dirty="0">
                <a:solidFill>
                  <a:schemeClr val="tx1"/>
                </a:solidFill>
                <a:cs typeface="Calibri" panose="020F0502020204030204" pitchFamily="34" charset="0"/>
              </a:rPr>
              <a:t>Ask</a:t>
            </a:r>
            <a:r>
              <a:rPr lang="en-US" sz="3200" dirty="0">
                <a:solidFill>
                  <a:schemeClr val="tx1"/>
                </a:solidFill>
                <a:cs typeface="Calibri Light" panose="020F0302020204030204" pitchFamily="34" charset="0"/>
              </a:rPr>
              <a:t> about oral health symptoms</a:t>
            </a:r>
          </a:p>
          <a:p>
            <a:pPr lvl="1"/>
            <a:r>
              <a:rPr lang="en-US" sz="2667" dirty="0">
                <a:solidFill>
                  <a:schemeClr val="tx1"/>
                </a:solidFill>
                <a:cs typeface="Calibri Light" panose="020F0302020204030204" pitchFamily="34" charset="0"/>
              </a:rPr>
              <a:t>Sore, swollen, bleeding gums</a:t>
            </a:r>
          </a:p>
          <a:p>
            <a:pPr lvl="1"/>
            <a:r>
              <a:rPr lang="en-US" sz="2667" dirty="0">
                <a:solidFill>
                  <a:schemeClr val="tx1"/>
                </a:solidFill>
                <a:cs typeface="Calibri Light" panose="020F0302020204030204" pitchFamily="34" charset="0"/>
              </a:rPr>
              <a:t>Loose teeth, change in tooth position</a:t>
            </a:r>
          </a:p>
          <a:p>
            <a:pPr lvl="1"/>
            <a:r>
              <a:rPr lang="en-US" sz="2667" dirty="0">
                <a:solidFill>
                  <a:schemeClr val="tx1"/>
                </a:solidFill>
                <a:cs typeface="Calibri Light" panose="020F0302020204030204" pitchFamily="34" charset="0"/>
              </a:rPr>
              <a:t>Bad taste or breath</a:t>
            </a:r>
          </a:p>
          <a:p>
            <a:pPr lvl="1"/>
            <a:r>
              <a:rPr lang="en-US" sz="2667" dirty="0">
                <a:solidFill>
                  <a:schemeClr val="tx1"/>
                </a:solidFill>
                <a:cs typeface="Calibri Light" panose="020F0302020204030204" pitchFamily="34" charset="0"/>
              </a:rPr>
              <a:t>Mouth infections (i.e. thrush)</a:t>
            </a:r>
          </a:p>
          <a:p>
            <a:r>
              <a:rPr lang="en-US" sz="3200" b="1" dirty="0">
                <a:solidFill>
                  <a:schemeClr val="tx1"/>
                </a:solidFill>
                <a:cs typeface="Calibri" panose="020F0502020204030204" pitchFamily="34" charset="0"/>
              </a:rPr>
              <a:t>Advise</a:t>
            </a:r>
            <a:r>
              <a:rPr lang="en-US" sz="3200" dirty="0">
                <a:solidFill>
                  <a:schemeClr val="tx1"/>
                </a:solidFill>
                <a:cs typeface="Calibri Light" panose="020F0302020204030204" pitchFamily="34" charset="0"/>
              </a:rPr>
              <a:t> patient to schedule a dental visit</a:t>
            </a:r>
          </a:p>
          <a:p>
            <a:r>
              <a:rPr lang="en-US" sz="3200" b="1" dirty="0">
                <a:solidFill>
                  <a:schemeClr val="tx1"/>
                </a:solidFill>
                <a:cs typeface="Calibri" panose="020F0502020204030204" pitchFamily="34" charset="0"/>
              </a:rPr>
              <a:t>Refer</a:t>
            </a:r>
            <a:r>
              <a:rPr lang="en-US" sz="3200" dirty="0">
                <a:solidFill>
                  <a:schemeClr val="tx1"/>
                </a:solidFill>
                <a:cs typeface="Calibri" panose="020F0502020204030204" pitchFamily="34" charset="0"/>
              </a:rPr>
              <a:t> </a:t>
            </a:r>
            <a:r>
              <a:rPr lang="en-US" sz="3200" dirty="0">
                <a:solidFill>
                  <a:schemeClr val="tx1"/>
                </a:solidFill>
                <a:cs typeface="Calibri Light" panose="020F0302020204030204" pitchFamily="34" charset="0"/>
              </a:rPr>
              <a:t>for dental services </a:t>
            </a:r>
          </a:p>
          <a:p>
            <a:endParaRPr lang="en-US" sz="3200" dirty="0">
              <a:latin typeface="Calibri Light" panose="020F0302020204030204" pitchFamily="34" charset="0"/>
              <a:cs typeface="Calibri Light" panose="020F0302020204030204" pitchFamily="34" charset="0"/>
            </a:endParaRPr>
          </a:p>
          <a:p>
            <a:endParaRPr lang="en-US" sz="3200" dirty="0">
              <a:cs typeface="Calibri Light"/>
            </a:endParaRPr>
          </a:p>
          <a:p>
            <a:pPr lvl="1"/>
            <a:endParaRPr lang="en-US" sz="2133" dirty="0">
              <a:latin typeface="Calibri Light"/>
              <a:cs typeface="Calibri Light"/>
            </a:endParaRPr>
          </a:p>
          <a:p>
            <a:pPr marL="1071007" lvl="1" indent="-380990"/>
            <a:endParaRPr lang="en-US" sz="2133"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a:p>
            <a:endParaRPr lang="en-US" sz="2667" dirty="0">
              <a:latin typeface="Calibri Light"/>
              <a:cs typeface="Calibri Light"/>
            </a:endParaRPr>
          </a:p>
        </p:txBody>
      </p:sp>
      <p:pic>
        <p:nvPicPr>
          <p:cNvPr id="3" name="Picture 2">
            <a:extLst>
              <a:ext uri="{FF2B5EF4-FFF2-40B4-BE49-F238E27FC236}">
                <a16:creationId xmlns:a16="http://schemas.microsoft.com/office/drawing/2014/main" id="{E0A7D5CC-A59E-4100-B4AE-0E8DB4142C47}"/>
              </a:ext>
            </a:extLst>
          </p:cNvPr>
          <p:cNvPicPr>
            <a:picLocks noChangeAspect="1"/>
          </p:cNvPicPr>
          <p:nvPr/>
        </p:nvPicPr>
        <p:blipFill>
          <a:blip r:embed="rId3"/>
          <a:stretch>
            <a:fillRect/>
          </a:stretch>
        </p:blipFill>
        <p:spPr>
          <a:xfrm>
            <a:off x="7822557" y="2599950"/>
            <a:ext cx="4059980" cy="2710036"/>
          </a:xfrm>
          <a:prstGeom prst="rect">
            <a:avLst/>
          </a:prstGeom>
        </p:spPr>
      </p:pic>
    </p:spTree>
    <p:extLst>
      <p:ext uri="{BB962C8B-B14F-4D97-AF65-F5344CB8AC3E}">
        <p14:creationId xmlns:p14="http://schemas.microsoft.com/office/powerpoint/2010/main" val="166916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7" y="1256794"/>
            <a:ext cx="11385246" cy="5347205"/>
          </a:xfrm>
          <a:solidFill>
            <a:schemeClr val="bg1"/>
          </a:solidFill>
        </p:spPr>
        <p:txBody>
          <a:bodyPr>
            <a:normAutofit/>
          </a:bodyPr>
          <a:lstStyle/>
          <a:p>
            <a:pPr marL="457200" indent="-457200">
              <a:buFont typeface="Arial" panose="020B0604020202020204" pitchFamily="34" charset="0"/>
              <a:buChar char="•"/>
            </a:pPr>
            <a:r>
              <a:rPr lang="en-US" sz="2800" dirty="0">
                <a:latin typeface="+mn-lt"/>
              </a:rPr>
              <a:t>Accepted insurances:</a:t>
            </a:r>
          </a:p>
          <a:p>
            <a:pPr marL="857250" lvl="1" indent="-342900"/>
            <a:endParaRPr lang="en-US" sz="2500" dirty="0">
              <a:latin typeface="+mn-lt"/>
            </a:endParaRPr>
          </a:p>
          <a:p>
            <a:pPr marL="971550" lvl="1" indent="-457200"/>
            <a:endParaRPr lang="en-US" sz="2500" dirty="0">
              <a:latin typeface="+mn-lt"/>
            </a:endParaRPr>
          </a:p>
          <a:p>
            <a:pPr marL="457200" indent="-457200">
              <a:buFont typeface="Arial" panose="020B0604020202020204" pitchFamily="34" charset="0"/>
              <a:buChar char="•"/>
            </a:pPr>
            <a:r>
              <a:rPr lang="en-US" sz="2800" dirty="0">
                <a:latin typeface="+mn-lt"/>
              </a:rPr>
              <a:t>Eligible for comprehensive care: Patients assigned by CareOregon </a:t>
            </a:r>
            <a:r>
              <a:rPr lang="en-US" sz="2800" b="0" dirty="0">
                <a:latin typeface="+mn-lt"/>
              </a:rPr>
              <a:t>and</a:t>
            </a:r>
          </a:p>
          <a:p>
            <a:pPr marL="857250" lvl="1" indent="-342900"/>
            <a:endParaRPr lang="en-US" sz="2500" dirty="0">
              <a:latin typeface="+mn-lt"/>
            </a:endParaRPr>
          </a:p>
          <a:p>
            <a:pPr marL="457200" indent="-457200">
              <a:buFont typeface="Arial" panose="020B0604020202020204" pitchFamily="34" charset="0"/>
              <a:buChar char="•"/>
            </a:pPr>
            <a:r>
              <a:rPr lang="en-US" sz="2800" dirty="0">
                <a:latin typeface="+mn-lt"/>
              </a:rPr>
              <a:t>Eligible for urgent care: </a:t>
            </a:r>
          </a:p>
          <a:p>
            <a:pPr>
              <a:lnSpc>
                <a:spcPct val="60000"/>
              </a:lnSpc>
            </a:pPr>
            <a:r>
              <a:rPr lang="en-US" sz="2000" dirty="0">
                <a:latin typeface="+mn-lt"/>
              </a:rPr>
              <a:t>         </a:t>
            </a:r>
            <a:r>
              <a:rPr lang="en-US" sz="2000" b="0" dirty="0">
                <a:latin typeface="+mn-lt"/>
              </a:rPr>
              <a:t>Anyone with an urgent dental concern can come to a dental clinic at 7:30 a.m. for triage and</a:t>
            </a:r>
          </a:p>
          <a:p>
            <a:pPr>
              <a:lnSpc>
                <a:spcPct val="60000"/>
              </a:lnSpc>
            </a:pPr>
            <a:r>
              <a:rPr lang="en-US" sz="2000" b="0" dirty="0">
                <a:latin typeface="+mn-lt"/>
              </a:rPr>
              <a:t>         treatment </a:t>
            </a:r>
            <a:r>
              <a:rPr lang="en-US" sz="2000" b="0" dirty="0"/>
              <a:t>options. </a:t>
            </a:r>
            <a:r>
              <a:rPr lang="en-US" sz="2000" b="0" dirty="0">
                <a:latin typeface="+mn-lt"/>
              </a:rPr>
              <a:t>Bring proof of income if uninsured.</a:t>
            </a:r>
          </a:p>
          <a:p>
            <a:pPr marL="457200" indent="-457200">
              <a:buFont typeface="Arial" panose="020B0604020202020204" pitchFamily="34" charset="0"/>
              <a:buChar char="•"/>
            </a:pPr>
            <a:r>
              <a:rPr lang="en-US" sz="2800" dirty="0">
                <a:latin typeface="+mn-lt"/>
              </a:rPr>
              <a:t>Insurances never accepted at VG:</a:t>
            </a:r>
          </a:p>
          <a:p>
            <a:pPr indent="-685800"/>
            <a:endParaRPr lang="en-US" sz="2000" b="0" dirty="0"/>
          </a:p>
          <a:p>
            <a:pPr indent="-685800"/>
            <a:endParaRPr lang="en-US" sz="2000" b="0" dirty="0"/>
          </a:p>
          <a:p>
            <a:pPr indent="-685800"/>
            <a:r>
              <a:rPr lang="en-US" sz="2200" b="0" dirty="0"/>
              <a:t>Patients may select to change dental plans, but as long as they are covered by the above plans, they will need to contact their dental plan to schedule with a covered dentist.</a:t>
            </a:r>
            <a:endParaRPr lang="en-US" sz="2200" dirty="0"/>
          </a:p>
        </p:txBody>
      </p:sp>
      <p:sp>
        <p:nvSpPr>
          <p:cNvPr id="5" name="Title 1"/>
          <p:cNvSpPr txBox="1">
            <a:spLocks/>
          </p:cNvSpPr>
          <p:nvPr/>
        </p:nvSpPr>
        <p:spPr>
          <a:xfrm>
            <a:off x="491067" y="376262"/>
            <a:ext cx="11385246" cy="762000"/>
          </a:xfrm>
          <a:prstGeom prst="rect">
            <a:avLst/>
          </a:prstGeom>
          <a:solidFill>
            <a:schemeClr val="accent2"/>
          </a:solidFill>
        </p:spPr>
        <p:txBody>
          <a:bodyPr vert="horz" lIns="91440" tIns="45720" rIns="91440" bIns="45720" rtlCol="0" anchor="ctr">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b="1" dirty="0">
                <a:solidFill>
                  <a:schemeClr val="bg1"/>
                </a:solidFill>
                <a:latin typeface="Gill Sans MT" panose="020B0502020104020203" pitchFamily="34" charset="0"/>
              </a:rPr>
              <a:t>Patients that can be seen at VG Dental</a:t>
            </a:r>
            <a:endParaRPr lang="en-US" sz="4000" dirty="0">
              <a:solidFill>
                <a:schemeClr val="bg1"/>
              </a:solidFill>
              <a:latin typeface="Gill Sans MT" panose="020B05020201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92596658"/>
              </p:ext>
            </p:extLst>
          </p:nvPr>
        </p:nvGraphicFramePr>
        <p:xfrm>
          <a:off x="2116663" y="1661515"/>
          <a:ext cx="8638419" cy="934761"/>
        </p:xfrm>
        <a:graphic>
          <a:graphicData uri="http://schemas.openxmlformats.org/drawingml/2006/table">
            <a:tbl>
              <a:tblPr firstRow="1" bandRow="1">
                <a:tableStyleId>{8A107856-5554-42FB-B03E-39F5DBC370BA}</a:tableStyleId>
              </a:tblPr>
              <a:tblGrid>
                <a:gridCol w="2879473">
                  <a:extLst>
                    <a:ext uri="{9D8B030D-6E8A-4147-A177-3AD203B41FA5}">
                      <a16:colId xmlns:a16="http://schemas.microsoft.com/office/drawing/2014/main" val="23264996"/>
                    </a:ext>
                  </a:extLst>
                </a:gridCol>
                <a:gridCol w="2879473">
                  <a:extLst>
                    <a:ext uri="{9D8B030D-6E8A-4147-A177-3AD203B41FA5}">
                      <a16:colId xmlns:a16="http://schemas.microsoft.com/office/drawing/2014/main" val="2062122147"/>
                    </a:ext>
                  </a:extLst>
                </a:gridCol>
                <a:gridCol w="2879473">
                  <a:extLst>
                    <a:ext uri="{9D8B030D-6E8A-4147-A177-3AD203B41FA5}">
                      <a16:colId xmlns:a16="http://schemas.microsoft.com/office/drawing/2014/main" val="2458187117"/>
                    </a:ext>
                  </a:extLst>
                </a:gridCol>
              </a:tblGrid>
              <a:tr h="388847">
                <a:tc>
                  <a:txBody>
                    <a:bodyPr/>
                    <a:lstStyle/>
                    <a:p>
                      <a:r>
                        <a:rPr lang="en-US" sz="2000" b="0" dirty="0"/>
                        <a:t>CareOregon Dental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dirty="0"/>
                        <a:t>Capitol Dental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dirty="0"/>
                        <a:t>Open Card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791670"/>
                  </a:ext>
                </a:extLst>
              </a:tr>
              <a:tr h="5385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dirty="0"/>
                        <a:t>CAWEM Plus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b="0" dirty="0"/>
                        <a:t>ODS Delta Dental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b="0" dirty="0"/>
                        <a:t>Family Dental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202343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77924610"/>
              </p:ext>
            </p:extLst>
          </p:nvPr>
        </p:nvGraphicFramePr>
        <p:xfrm>
          <a:off x="2116663" y="3000997"/>
          <a:ext cx="9759650" cy="437369"/>
        </p:xfrm>
        <a:graphic>
          <a:graphicData uri="http://schemas.openxmlformats.org/drawingml/2006/table">
            <a:tbl>
              <a:tblPr firstRow="1" bandRow="1">
                <a:tableStyleId>{5C22544A-7EE6-4342-B048-85BDC9FD1C3A}</a:tableStyleId>
              </a:tblPr>
              <a:tblGrid>
                <a:gridCol w="2185139">
                  <a:extLst>
                    <a:ext uri="{9D8B030D-6E8A-4147-A177-3AD203B41FA5}">
                      <a16:colId xmlns:a16="http://schemas.microsoft.com/office/drawing/2014/main" val="3245838044"/>
                    </a:ext>
                  </a:extLst>
                </a:gridCol>
                <a:gridCol w="2708205">
                  <a:extLst>
                    <a:ext uri="{9D8B030D-6E8A-4147-A177-3AD203B41FA5}">
                      <a16:colId xmlns:a16="http://schemas.microsoft.com/office/drawing/2014/main" val="3673082843"/>
                    </a:ext>
                  </a:extLst>
                </a:gridCol>
                <a:gridCol w="4866306">
                  <a:extLst>
                    <a:ext uri="{9D8B030D-6E8A-4147-A177-3AD203B41FA5}">
                      <a16:colId xmlns:a16="http://schemas.microsoft.com/office/drawing/2014/main" val="3936250548"/>
                    </a:ext>
                  </a:extLst>
                </a:gridCol>
              </a:tblGrid>
              <a:tr h="437369">
                <a:tc>
                  <a:txBody>
                    <a:bodyPr/>
                    <a:lstStyle/>
                    <a:p>
                      <a:pPr algn="l"/>
                      <a:r>
                        <a:rPr lang="en-US" sz="2000" b="0" dirty="0">
                          <a:solidFill>
                            <a:schemeClr val="tx1"/>
                          </a:solidFill>
                        </a:rPr>
                        <a:t>Children</a:t>
                      </a:r>
                    </a:p>
                  </a:txBody>
                  <a:tcPr anchor="ctr">
                    <a:noFill/>
                  </a:tcPr>
                </a:tc>
                <a:tc>
                  <a:txBody>
                    <a:bodyPr/>
                    <a:lstStyle/>
                    <a:p>
                      <a:pPr algn="l"/>
                      <a:r>
                        <a:rPr lang="en-US" sz="2000" b="0" dirty="0">
                          <a:solidFill>
                            <a:schemeClr val="tx1"/>
                          </a:solidFill>
                        </a:rPr>
                        <a:t>Pregnant Patients</a:t>
                      </a:r>
                    </a:p>
                  </a:txBody>
                  <a:tcPr anchor="ctr">
                    <a:noFill/>
                  </a:tcPr>
                </a:tc>
                <a:tc>
                  <a:txBody>
                    <a:bodyPr/>
                    <a:lstStyle/>
                    <a:p>
                      <a:pPr algn="l"/>
                      <a:r>
                        <a:rPr lang="en-US" sz="2000" b="0" dirty="0">
                          <a:solidFill>
                            <a:schemeClr val="tx1"/>
                          </a:solidFill>
                        </a:rPr>
                        <a:t>Patients with Diabetes(Uninsured if A1c&gt;9)</a:t>
                      </a:r>
                    </a:p>
                  </a:txBody>
                  <a:tcPr anchor="ctr">
                    <a:noFill/>
                  </a:tcPr>
                </a:tc>
                <a:extLst>
                  <a:ext uri="{0D108BD9-81ED-4DB2-BD59-A6C34878D82A}">
                    <a16:rowId xmlns:a16="http://schemas.microsoft.com/office/drawing/2014/main" val="8873997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72891521"/>
              </p:ext>
            </p:extLst>
          </p:nvPr>
        </p:nvGraphicFramePr>
        <p:xfrm>
          <a:off x="2116663" y="5002939"/>
          <a:ext cx="8127999" cy="396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99827377"/>
                    </a:ext>
                  </a:extLst>
                </a:gridCol>
                <a:gridCol w="2709333">
                  <a:extLst>
                    <a:ext uri="{9D8B030D-6E8A-4147-A177-3AD203B41FA5}">
                      <a16:colId xmlns:a16="http://schemas.microsoft.com/office/drawing/2014/main" val="458538026"/>
                    </a:ext>
                  </a:extLst>
                </a:gridCol>
                <a:gridCol w="2709333">
                  <a:extLst>
                    <a:ext uri="{9D8B030D-6E8A-4147-A177-3AD203B41FA5}">
                      <a16:colId xmlns:a16="http://schemas.microsoft.com/office/drawing/2014/main" val="1765582491"/>
                    </a:ext>
                  </a:extLst>
                </a:gridCol>
              </a:tblGrid>
              <a:tr h="151945">
                <a:tc>
                  <a:txBody>
                    <a:bodyPr/>
                    <a:lstStyle/>
                    <a:p>
                      <a:pPr marL="0" indent="0">
                        <a:buFont typeface="Arial" panose="020B0604020202020204" pitchFamily="34" charset="0"/>
                        <a:buNone/>
                      </a:pPr>
                      <a:r>
                        <a:rPr lang="en-US" sz="2000" b="0" dirty="0">
                          <a:solidFill>
                            <a:schemeClr val="tx1"/>
                          </a:solidFill>
                        </a:rPr>
                        <a:t>Willamette Dental</a:t>
                      </a:r>
                    </a:p>
                  </a:txBody>
                  <a:tcPr>
                    <a:solidFill>
                      <a:schemeClr val="accent2">
                        <a:lumMod val="20000"/>
                        <a:lumOff val="80000"/>
                      </a:schemeClr>
                    </a:solidFill>
                  </a:tcPr>
                </a:tc>
                <a:tc>
                  <a:txBody>
                    <a:bodyPr/>
                    <a:lstStyle/>
                    <a:p>
                      <a:r>
                        <a:rPr lang="en-US" sz="2000" b="0" dirty="0">
                          <a:solidFill>
                            <a:schemeClr val="tx1"/>
                          </a:solidFill>
                        </a:rPr>
                        <a:t>Advantage Dental</a:t>
                      </a:r>
                    </a:p>
                  </a:txBody>
                  <a:tcPr>
                    <a:solidFill>
                      <a:schemeClr val="accent2">
                        <a:lumMod val="20000"/>
                        <a:lumOff val="80000"/>
                      </a:schemeClr>
                    </a:solidFill>
                  </a:tcPr>
                </a:tc>
                <a:tc>
                  <a:txBody>
                    <a:bodyPr/>
                    <a:lstStyle/>
                    <a:p>
                      <a:r>
                        <a:rPr lang="en-US" sz="2000" b="0" dirty="0">
                          <a:solidFill>
                            <a:schemeClr val="tx1"/>
                          </a:solidFill>
                        </a:rPr>
                        <a:t>Kaiser Dental </a:t>
                      </a:r>
                    </a:p>
                  </a:txBody>
                  <a:tcPr>
                    <a:solidFill>
                      <a:schemeClr val="accent2">
                        <a:lumMod val="20000"/>
                        <a:lumOff val="80000"/>
                      </a:schemeClr>
                    </a:solidFill>
                  </a:tcPr>
                </a:tc>
                <a:extLst>
                  <a:ext uri="{0D108BD9-81ED-4DB2-BD59-A6C34878D82A}">
                    <a16:rowId xmlns:a16="http://schemas.microsoft.com/office/drawing/2014/main" val="3932519136"/>
                  </a:ext>
                </a:extLst>
              </a:tr>
            </a:tbl>
          </a:graphicData>
        </a:graphic>
      </p:graphicFrame>
    </p:spTree>
    <p:extLst>
      <p:ext uri="{BB962C8B-B14F-4D97-AF65-F5344CB8AC3E}">
        <p14:creationId xmlns:p14="http://schemas.microsoft.com/office/powerpoint/2010/main" val="555920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834" y="252645"/>
            <a:ext cx="11018046" cy="762000"/>
          </a:xfrm>
          <a:solidFill>
            <a:schemeClr val="accent2"/>
          </a:solidFill>
        </p:spPr>
        <p:txBody>
          <a:bodyPr anchor="ctr">
            <a:noAutofit/>
          </a:bodyPr>
          <a:lstStyle/>
          <a:p>
            <a:r>
              <a:rPr lang="en-US" sz="4000" dirty="0">
                <a:solidFill>
                  <a:schemeClr val="bg1"/>
                </a:solidFill>
                <a:effectLst>
                  <a:outerShdw blurRad="38100" dist="38100" dir="2700000" algn="tl">
                    <a:srgbClr val="000000">
                      <a:alpha val="43137"/>
                    </a:srgbClr>
                  </a:outerShdw>
                </a:effectLst>
              </a:rPr>
              <a:t>Key Messages- Diabetes</a:t>
            </a:r>
          </a:p>
        </p:txBody>
      </p:sp>
      <p:sp>
        <p:nvSpPr>
          <p:cNvPr id="3" name="Rectangle 2"/>
          <p:cNvSpPr/>
          <p:nvPr/>
        </p:nvSpPr>
        <p:spPr>
          <a:xfrm>
            <a:off x="467833" y="1087395"/>
            <a:ext cx="11525638" cy="5799665"/>
          </a:xfrm>
          <a:prstGeom prst="rect">
            <a:avLst/>
          </a:prstGeom>
          <a:solidFill>
            <a:schemeClr val="bg1"/>
          </a:solidFill>
        </p:spPr>
        <p:txBody>
          <a:bodyPr wrap="square">
            <a:spAutoFit/>
          </a:bodyPr>
          <a:lstStyle/>
          <a:p>
            <a:pPr>
              <a:lnSpc>
                <a:spcPct val="115000"/>
              </a:lnSpc>
            </a:pPr>
            <a:r>
              <a:rPr lang="en-US" sz="2150" b="1" dirty="0">
                <a:ea typeface="Calibri"/>
                <a:cs typeface="Times New Roman"/>
              </a:rPr>
              <a:t>Practice good oral hygiene</a:t>
            </a:r>
            <a:endParaRPr lang="en-US" sz="2150" dirty="0">
              <a:ea typeface="Calibri"/>
              <a:cs typeface="Times New Roman"/>
            </a:endParaRPr>
          </a:p>
          <a:p>
            <a:pPr marL="342900" indent="-342900">
              <a:lnSpc>
                <a:spcPct val="115000"/>
              </a:lnSpc>
              <a:buFont typeface="Symbol"/>
              <a:buChar char=""/>
            </a:pPr>
            <a:r>
              <a:rPr lang="en-US" sz="2150" dirty="0">
                <a:ea typeface="Calibri"/>
                <a:cs typeface="Times New Roman"/>
              </a:rPr>
              <a:t>Brush teeth twice daily for two minutes with a soft toothbrush and a pea-sized amount fluoride toothpaste. </a:t>
            </a:r>
          </a:p>
          <a:p>
            <a:pPr marL="342900" indent="-342900">
              <a:lnSpc>
                <a:spcPct val="115000"/>
              </a:lnSpc>
              <a:buFont typeface="Symbol"/>
              <a:buChar char=""/>
            </a:pPr>
            <a:r>
              <a:rPr lang="en-US" sz="2150" dirty="0">
                <a:ea typeface="Calibri"/>
                <a:cs typeface="Times New Roman"/>
              </a:rPr>
              <a:t>Clean between the teeth with floss or interdental aids one time daily.</a:t>
            </a:r>
          </a:p>
          <a:p>
            <a:pPr marL="342900" indent="-342900">
              <a:lnSpc>
                <a:spcPct val="115000"/>
              </a:lnSpc>
              <a:buFont typeface="Symbol"/>
              <a:buChar char=""/>
            </a:pPr>
            <a:r>
              <a:rPr lang="en-US" sz="2150" dirty="0">
                <a:ea typeface="Calibri"/>
                <a:cs typeface="Times New Roman"/>
              </a:rPr>
              <a:t>Good oral hygiene can improve glycemic control.</a:t>
            </a:r>
          </a:p>
          <a:p>
            <a:pPr>
              <a:lnSpc>
                <a:spcPct val="115000"/>
              </a:lnSpc>
            </a:pPr>
            <a:r>
              <a:rPr lang="en-US" sz="2150" b="1" dirty="0">
                <a:ea typeface="Calibri"/>
                <a:cs typeface="Times New Roman"/>
              </a:rPr>
              <a:t>Eat nutritious food to control blood sugar</a:t>
            </a:r>
            <a:endParaRPr lang="en-US" sz="2150" dirty="0">
              <a:ea typeface="Calibri"/>
              <a:cs typeface="Times New Roman"/>
            </a:endParaRPr>
          </a:p>
          <a:p>
            <a:pPr marL="342900" indent="-342900">
              <a:lnSpc>
                <a:spcPct val="115000"/>
              </a:lnSpc>
              <a:buFont typeface="Symbol"/>
              <a:buChar char=""/>
            </a:pPr>
            <a:r>
              <a:rPr lang="en-US" sz="2150" dirty="0">
                <a:ea typeface="Calibri"/>
                <a:cs typeface="Times New Roman"/>
              </a:rPr>
              <a:t>Limit foods containing high amounts of sugar. </a:t>
            </a:r>
          </a:p>
          <a:p>
            <a:pPr marL="342900" indent="-342900">
              <a:lnSpc>
                <a:spcPct val="115000"/>
              </a:lnSpc>
              <a:buFont typeface="Symbol"/>
              <a:buChar char=""/>
            </a:pPr>
            <a:r>
              <a:rPr lang="en-US" sz="2150" dirty="0">
                <a:ea typeface="Calibri"/>
                <a:cs typeface="Times New Roman"/>
              </a:rPr>
              <a:t>Choose water or low-fat milk, and avoid carbonated beverages. </a:t>
            </a:r>
          </a:p>
          <a:p>
            <a:pPr marL="342900" indent="-342900">
              <a:lnSpc>
                <a:spcPct val="115000"/>
              </a:lnSpc>
              <a:buFont typeface="Symbol"/>
              <a:buChar char=""/>
            </a:pPr>
            <a:r>
              <a:rPr lang="en-US" sz="2150" dirty="0">
                <a:ea typeface="Calibri"/>
                <a:cs typeface="Times New Roman"/>
              </a:rPr>
              <a:t>Choose fruit rather than fruit juice.</a:t>
            </a:r>
          </a:p>
          <a:p>
            <a:pPr>
              <a:lnSpc>
                <a:spcPct val="115000"/>
              </a:lnSpc>
            </a:pPr>
            <a:r>
              <a:rPr lang="en-US" sz="2150" b="1" dirty="0">
                <a:ea typeface="Calibri"/>
                <a:cs typeface="Times New Roman"/>
              </a:rPr>
              <a:t>Make a dental appointment – REFER TO DENTAL FOR AN EXAM (will be a challenge metric next year)  </a:t>
            </a:r>
            <a:endParaRPr lang="en-US" sz="2150" dirty="0">
              <a:ea typeface="Calibri"/>
              <a:cs typeface="Times New Roman"/>
            </a:endParaRPr>
          </a:p>
          <a:p>
            <a:pPr marL="342900" indent="-342900">
              <a:lnSpc>
                <a:spcPct val="115000"/>
              </a:lnSpc>
              <a:buFont typeface="Symbol"/>
              <a:buChar char=""/>
            </a:pPr>
            <a:r>
              <a:rPr lang="en-US" sz="2150" dirty="0">
                <a:ea typeface="Calibri"/>
                <a:cs typeface="Times New Roman"/>
              </a:rPr>
              <a:t>Do not delay dental treatment until symptoms occur. </a:t>
            </a:r>
          </a:p>
          <a:p>
            <a:pPr marL="342900" indent="-342900">
              <a:lnSpc>
                <a:spcPct val="115000"/>
              </a:lnSpc>
              <a:buFont typeface="Symbol"/>
              <a:buChar char=""/>
            </a:pPr>
            <a:r>
              <a:rPr lang="en-US" sz="2150" dirty="0">
                <a:ea typeface="Calibri"/>
                <a:cs typeface="Times New Roman"/>
              </a:rPr>
              <a:t>Dental treatment is safe and necessary for patients with diabetes.</a:t>
            </a:r>
          </a:p>
          <a:p>
            <a:pPr marL="342900" indent="-342900">
              <a:lnSpc>
                <a:spcPct val="115000"/>
              </a:lnSpc>
              <a:buFont typeface="Symbol"/>
              <a:buChar char=""/>
            </a:pPr>
            <a:r>
              <a:rPr lang="en-US" sz="2150" dirty="0">
                <a:ea typeface="Calibri"/>
                <a:cs typeface="Times New Roman"/>
              </a:rPr>
              <a:t>Controlling periodontal disease can control glycemic control, keep regular dental hygiene appointments. </a:t>
            </a:r>
          </a:p>
          <a:p>
            <a:pPr>
              <a:lnSpc>
                <a:spcPct val="115000"/>
              </a:lnSpc>
            </a:pPr>
            <a:endParaRPr lang="en-US" sz="1000" dirty="0">
              <a:ea typeface="Calibri"/>
              <a:cs typeface="Times New Roman"/>
            </a:endParaRPr>
          </a:p>
        </p:txBody>
      </p:sp>
    </p:spTree>
    <p:extLst>
      <p:ext uri="{BB962C8B-B14F-4D97-AF65-F5344CB8AC3E}">
        <p14:creationId xmlns:p14="http://schemas.microsoft.com/office/powerpoint/2010/main" val="164975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6410" y="130099"/>
            <a:ext cx="10596511" cy="762000"/>
          </a:xfrm>
          <a:solidFill>
            <a:schemeClr val="accent2"/>
          </a:solidFill>
        </p:spPr>
        <p:txBody>
          <a:bodyPr anchor="ctr">
            <a:noAutofit/>
          </a:bodyPr>
          <a:lstStyle/>
          <a:p>
            <a:r>
              <a:rPr lang="en-US" sz="4000" dirty="0">
                <a:solidFill>
                  <a:schemeClr val="bg1"/>
                </a:solidFill>
                <a:effectLst>
                  <a:outerShdw blurRad="38100" dist="38100" dir="2700000" algn="tl">
                    <a:srgbClr val="000000">
                      <a:alpha val="43137"/>
                    </a:srgbClr>
                  </a:outerShdw>
                </a:effectLst>
              </a:rPr>
              <a:t>Key Messages- Dry Mouth</a:t>
            </a:r>
          </a:p>
        </p:txBody>
      </p:sp>
      <p:sp>
        <p:nvSpPr>
          <p:cNvPr id="3" name="Rectangle 2"/>
          <p:cNvSpPr/>
          <p:nvPr/>
        </p:nvSpPr>
        <p:spPr>
          <a:xfrm>
            <a:off x="1905002" y="1102449"/>
            <a:ext cx="8762999" cy="929485"/>
          </a:xfrm>
          <a:prstGeom prst="rect">
            <a:avLst/>
          </a:prstGeom>
        </p:spPr>
        <p:txBody>
          <a:bodyPr wrap="square">
            <a:spAutoFit/>
          </a:bodyPr>
          <a:lstStyle/>
          <a:p>
            <a:pPr>
              <a:lnSpc>
                <a:spcPct val="115000"/>
              </a:lnSpc>
            </a:pPr>
            <a:endParaRPr lang="en-US" sz="1600" dirty="0">
              <a:latin typeface="Calibri"/>
              <a:ea typeface="Calibri"/>
              <a:cs typeface="Times New Roman"/>
            </a:endParaRPr>
          </a:p>
          <a:p>
            <a:r>
              <a:rPr lang="en-US" b="1" dirty="0"/>
              <a:t> </a:t>
            </a:r>
            <a:endParaRPr lang="en-US" dirty="0"/>
          </a:p>
          <a:p>
            <a:r>
              <a:rPr lang="en-US" dirty="0">
                <a:latin typeface="Century Gothic"/>
                <a:ea typeface="Calibri"/>
                <a:cs typeface="Times New Roman"/>
              </a:rPr>
              <a:t>.</a:t>
            </a:r>
            <a:r>
              <a:rPr lang="en-US" dirty="0">
                <a:solidFill>
                  <a:srgbClr val="52AA91"/>
                </a:solidFill>
                <a:latin typeface="Century Gothic"/>
                <a:ea typeface="Calibri"/>
                <a:cs typeface="Times New Roman"/>
              </a:rPr>
              <a:t> </a:t>
            </a:r>
            <a:endParaRPr lang="en-US" dirty="0"/>
          </a:p>
        </p:txBody>
      </p:sp>
      <p:sp>
        <p:nvSpPr>
          <p:cNvPr id="4" name="Rectangle 3"/>
          <p:cNvSpPr/>
          <p:nvPr/>
        </p:nvSpPr>
        <p:spPr>
          <a:xfrm>
            <a:off x="546410" y="869798"/>
            <a:ext cx="11285034" cy="5716950"/>
          </a:xfrm>
          <a:prstGeom prst="rect">
            <a:avLst/>
          </a:prstGeom>
          <a:solidFill>
            <a:schemeClr val="bg1"/>
          </a:solidFill>
        </p:spPr>
        <p:txBody>
          <a:bodyPr wrap="square">
            <a:spAutoFit/>
          </a:bodyPr>
          <a:lstStyle/>
          <a:p>
            <a:r>
              <a:rPr lang="en-US" sz="2150" b="1" dirty="0"/>
              <a:t>Practice good oral hygiene</a:t>
            </a:r>
            <a:endParaRPr lang="en-US" sz="2150" dirty="0"/>
          </a:p>
          <a:p>
            <a:pPr marL="342900" indent="-342900">
              <a:buFont typeface="Arial" panose="020B0604020202020204" pitchFamily="34" charset="0"/>
              <a:buChar char="•"/>
            </a:pPr>
            <a:r>
              <a:rPr lang="en-US" sz="2150" dirty="0"/>
              <a:t>Brush teeth twice daily for two minutes with a soft toothbrush and a pea-sized amount fluoride toothpaste. </a:t>
            </a:r>
          </a:p>
          <a:p>
            <a:pPr marL="342900" indent="-342900">
              <a:buFont typeface="Arial" panose="020B0604020202020204" pitchFamily="34" charset="0"/>
              <a:buChar char="•"/>
            </a:pPr>
            <a:r>
              <a:rPr lang="en-US" sz="2150" dirty="0"/>
              <a:t>Clean between the teeth with floss or interdental aids one time daily.</a:t>
            </a:r>
          </a:p>
          <a:p>
            <a:pPr marL="342900" indent="-342900">
              <a:buFont typeface="Arial" panose="020B0604020202020204" pitchFamily="34" charset="0"/>
              <a:buChar char="•"/>
            </a:pPr>
            <a:r>
              <a:rPr lang="en-US" sz="2150" dirty="0"/>
              <a:t>Keep mouth moist by drinking plenty of water and using sugar-free saliva substitutes.</a:t>
            </a:r>
          </a:p>
          <a:p>
            <a:pPr marL="342900" indent="-342900">
              <a:buFont typeface="Arial" panose="020B0604020202020204" pitchFamily="34" charset="0"/>
              <a:buChar char="•"/>
            </a:pPr>
            <a:r>
              <a:rPr lang="en-US" sz="2150" dirty="0"/>
              <a:t>Use fluoride rinse to prevent tooth decay.</a:t>
            </a:r>
          </a:p>
          <a:p>
            <a:pPr marL="342900" indent="-342900">
              <a:buFont typeface="Arial" panose="020B0604020202020204" pitchFamily="34" charset="0"/>
              <a:buChar char="•"/>
            </a:pPr>
            <a:r>
              <a:rPr lang="en-US" sz="2150" dirty="0"/>
              <a:t>Choose alcohol-free mouth rinses.</a:t>
            </a:r>
            <a:br>
              <a:rPr lang="en-US" sz="2150" dirty="0"/>
            </a:br>
            <a:r>
              <a:rPr lang="en-US" sz="2150" b="1" dirty="0"/>
              <a:t> </a:t>
            </a:r>
            <a:endParaRPr lang="en-US" sz="2150" dirty="0"/>
          </a:p>
          <a:p>
            <a:r>
              <a:rPr lang="en-US" sz="2150" b="1" dirty="0"/>
              <a:t>Eat nutritious food to minimize sugar intake</a:t>
            </a:r>
            <a:endParaRPr lang="en-US" sz="2150" dirty="0"/>
          </a:p>
          <a:p>
            <a:pPr marL="342900" indent="-342900">
              <a:buFont typeface="Arial" panose="020B0604020202020204" pitchFamily="34" charset="0"/>
              <a:buChar char="•"/>
            </a:pPr>
            <a:r>
              <a:rPr lang="en-US" sz="2150" dirty="0"/>
              <a:t>Limit foods containing high amounts of sugar (starches and acids) which can increase cavity risk. </a:t>
            </a:r>
          </a:p>
          <a:p>
            <a:pPr marL="342900" indent="-342900">
              <a:buFont typeface="Arial" panose="020B0604020202020204" pitchFamily="34" charset="0"/>
              <a:buChar char="•"/>
            </a:pPr>
            <a:r>
              <a:rPr lang="en-US" sz="2150" dirty="0"/>
              <a:t>Choose water or low-fat milk, and avoid carbonated beverages. </a:t>
            </a:r>
          </a:p>
          <a:p>
            <a:pPr marL="342900" indent="-342900">
              <a:buFont typeface="Arial" panose="020B0604020202020204" pitchFamily="34" charset="0"/>
              <a:buChar char="•"/>
            </a:pPr>
            <a:r>
              <a:rPr lang="en-US" sz="2150" dirty="0"/>
              <a:t>Choose fruit rather than fruit juice.</a:t>
            </a:r>
            <a:br>
              <a:rPr lang="en-US" sz="2150" dirty="0"/>
            </a:br>
            <a:endParaRPr lang="en-US" sz="2150" dirty="0"/>
          </a:p>
          <a:p>
            <a:r>
              <a:rPr lang="en-US" sz="2150" b="1" dirty="0"/>
              <a:t>Make a dental appointment</a:t>
            </a:r>
            <a:endParaRPr lang="en-US" sz="2150" dirty="0"/>
          </a:p>
          <a:p>
            <a:pPr marL="342900" indent="-342900">
              <a:buFont typeface="Arial" panose="020B0604020202020204" pitchFamily="34" charset="0"/>
              <a:buChar char="•"/>
            </a:pPr>
            <a:r>
              <a:rPr lang="en-US" sz="2150" dirty="0"/>
              <a:t>Dental providers can look for earliest signs of decay or gum disease and prevent extensive disease. </a:t>
            </a:r>
          </a:p>
          <a:p>
            <a:pPr marL="342900" indent="-342900">
              <a:buFont typeface="Arial" panose="020B0604020202020204" pitchFamily="34" charset="0"/>
              <a:buChar char="•"/>
            </a:pPr>
            <a:r>
              <a:rPr lang="en-US" sz="2150" dirty="0"/>
              <a:t>Tell your dental provider that you have dry mouth.</a:t>
            </a:r>
            <a:r>
              <a:rPr lang="en-US" sz="2150" b="1" dirty="0"/>
              <a:t> </a:t>
            </a:r>
            <a:endParaRPr lang="en-US" sz="2150" dirty="0"/>
          </a:p>
        </p:txBody>
      </p:sp>
    </p:spTree>
    <p:extLst>
      <p:ext uri="{BB962C8B-B14F-4D97-AF65-F5344CB8AC3E}">
        <p14:creationId xmlns:p14="http://schemas.microsoft.com/office/powerpoint/2010/main" val="345612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2283388" y="1374290"/>
            <a:ext cx="3528944" cy="2166471"/>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flipH="1">
            <a:off x="2032789" y="4045454"/>
            <a:ext cx="4030142" cy="1871646"/>
          </a:xfrm>
          <a:prstGeom prst="rect">
            <a:avLst/>
          </a:prstGeom>
          <a:noFill/>
          <a:ln w="9525">
            <a:noFill/>
            <a:miter lim="800000"/>
            <a:headEnd/>
            <a:tailEnd/>
          </a:ln>
          <a:effectLst/>
        </p:spPr>
      </p:pic>
      <p:sp>
        <p:nvSpPr>
          <p:cNvPr id="7" name="TextBox 6"/>
          <p:cNvSpPr txBox="1"/>
          <p:nvPr/>
        </p:nvSpPr>
        <p:spPr>
          <a:xfrm>
            <a:off x="2032789" y="3488383"/>
            <a:ext cx="4519750" cy="461665"/>
          </a:xfrm>
          <a:prstGeom prst="rect">
            <a:avLst/>
          </a:prstGeom>
          <a:noFill/>
        </p:spPr>
        <p:txBody>
          <a:bodyPr wrap="square" rtlCol="0">
            <a:spAutoFit/>
          </a:bodyPr>
          <a:lstStyle/>
          <a:p>
            <a:r>
              <a:rPr lang="en-US" sz="2400" dirty="0"/>
              <a:t>Clinically healthy mouth</a:t>
            </a:r>
          </a:p>
        </p:txBody>
      </p:sp>
      <p:sp>
        <p:nvSpPr>
          <p:cNvPr id="8" name="TextBox 7"/>
          <p:cNvSpPr txBox="1"/>
          <p:nvPr/>
        </p:nvSpPr>
        <p:spPr>
          <a:xfrm>
            <a:off x="1883568" y="5924045"/>
            <a:ext cx="5694048" cy="461665"/>
          </a:xfrm>
          <a:prstGeom prst="rect">
            <a:avLst/>
          </a:prstGeom>
          <a:noFill/>
        </p:spPr>
        <p:txBody>
          <a:bodyPr wrap="square" rtlCol="0">
            <a:spAutoFit/>
          </a:bodyPr>
          <a:lstStyle/>
          <a:p>
            <a:r>
              <a:rPr lang="en-US" sz="2400" dirty="0"/>
              <a:t>Probing shows a deep pocket depth</a:t>
            </a:r>
          </a:p>
        </p:txBody>
      </p:sp>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29" r="70014" b="73045"/>
          <a:stretch/>
        </p:blipFill>
        <p:spPr bwMode="auto">
          <a:xfrm flipH="1">
            <a:off x="6824523" y="3243249"/>
            <a:ext cx="3926996" cy="127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95632" y="4683761"/>
            <a:ext cx="4218430" cy="830997"/>
          </a:xfrm>
          <a:prstGeom prst="rect">
            <a:avLst/>
          </a:prstGeom>
          <a:noFill/>
        </p:spPr>
        <p:txBody>
          <a:bodyPr wrap="square" rtlCol="0">
            <a:spAutoFit/>
          </a:bodyPr>
          <a:lstStyle/>
          <a:p>
            <a:r>
              <a:rPr lang="en-US" sz="2400" dirty="0">
                <a:solidFill>
                  <a:srgbClr val="003C71"/>
                </a:solidFill>
              </a:rPr>
              <a:t>Radiographs demonstrate localized severe bone loss </a:t>
            </a:r>
          </a:p>
        </p:txBody>
      </p:sp>
      <p:sp>
        <p:nvSpPr>
          <p:cNvPr id="11" name="TextBox 10"/>
          <p:cNvSpPr txBox="1"/>
          <p:nvPr/>
        </p:nvSpPr>
        <p:spPr>
          <a:xfrm>
            <a:off x="1676482" y="73742"/>
            <a:ext cx="8686718" cy="584775"/>
          </a:xfrm>
          <a:prstGeom prst="rect">
            <a:avLst/>
          </a:prstGeom>
          <a:noFill/>
        </p:spPr>
        <p:txBody>
          <a:bodyPr wrap="square" rtlCol="0">
            <a:spAutoFit/>
          </a:bodyPr>
          <a:lstStyle/>
          <a:p>
            <a:pPr algn="ctr"/>
            <a:r>
              <a:rPr lang="en-US" sz="3200" dirty="0">
                <a:latin typeface="+mj-lt"/>
              </a:rPr>
              <a:t> </a:t>
            </a:r>
          </a:p>
        </p:txBody>
      </p:sp>
      <p:sp>
        <p:nvSpPr>
          <p:cNvPr id="4" name="Rectangle 3"/>
          <p:cNvSpPr/>
          <p:nvPr/>
        </p:nvSpPr>
        <p:spPr>
          <a:xfrm>
            <a:off x="6563136" y="1566254"/>
            <a:ext cx="4483418" cy="1384995"/>
          </a:xfrm>
          <a:prstGeom prst="rect">
            <a:avLst/>
          </a:prstGeom>
        </p:spPr>
        <p:txBody>
          <a:bodyPr wrap="square">
            <a:spAutoFit/>
          </a:bodyPr>
          <a:lstStyle/>
          <a:p>
            <a:pPr lvl="0"/>
            <a:r>
              <a:rPr lang="en-US" sz="2800" dirty="0"/>
              <a:t>Periodontal disease may not be obvious without a periodontal examination</a:t>
            </a:r>
          </a:p>
        </p:txBody>
      </p:sp>
      <p:sp>
        <p:nvSpPr>
          <p:cNvPr id="12" name="Title 1"/>
          <p:cNvSpPr txBox="1">
            <a:spLocks/>
          </p:cNvSpPr>
          <p:nvPr/>
        </p:nvSpPr>
        <p:spPr>
          <a:xfrm>
            <a:off x="1576251" y="117284"/>
            <a:ext cx="9039498" cy="1138043"/>
          </a:xfrm>
          <a:prstGeom prst="rect">
            <a:avLst/>
          </a:prstGeom>
          <a:solidFill>
            <a:schemeClr val="accent2"/>
          </a:solidFill>
        </p:spPr>
        <p:txBody>
          <a:bodyPr anchor="ctr">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4000" b="1" dirty="0">
                <a:solidFill>
                  <a:schemeClr val="bg1"/>
                </a:solidFill>
                <a:effectLst>
                  <a:outerShdw blurRad="38100" dist="38100" dir="2700000" algn="tl">
                    <a:srgbClr val="000000">
                      <a:alpha val="43137"/>
                    </a:srgbClr>
                  </a:outerShdw>
                </a:effectLst>
                <a:latin typeface="Gill Sans MT" panose="020B0502020104020203" pitchFamily="34" charset="0"/>
              </a:rPr>
              <a:t>Why is a dental exam important for patients with chronic disease?</a:t>
            </a:r>
          </a:p>
        </p:txBody>
      </p:sp>
      <p:sp>
        <p:nvSpPr>
          <p:cNvPr id="3" name="TextBox 2"/>
          <p:cNvSpPr txBox="1"/>
          <p:nvPr/>
        </p:nvSpPr>
        <p:spPr>
          <a:xfrm>
            <a:off x="7965485" y="5854239"/>
            <a:ext cx="4091836" cy="584775"/>
          </a:xfrm>
          <a:prstGeom prst="rect">
            <a:avLst/>
          </a:prstGeom>
          <a:noFill/>
        </p:spPr>
        <p:txBody>
          <a:bodyPr wrap="square" rtlCol="0">
            <a:spAutoFit/>
          </a:bodyPr>
          <a:lstStyle/>
          <a:p>
            <a:r>
              <a:rPr lang="en-US" sz="1400" dirty="0"/>
              <a:t>Courtesy: Dr. </a:t>
            </a:r>
            <a:r>
              <a:rPr lang="en-US" sz="1400" dirty="0" err="1"/>
              <a:t>Harjit</a:t>
            </a:r>
            <a:r>
              <a:rPr lang="en-US" sz="1400" dirty="0"/>
              <a:t> Singh </a:t>
            </a:r>
            <a:r>
              <a:rPr lang="en-US" sz="1400" dirty="0" err="1"/>
              <a:t>Sehgal</a:t>
            </a:r>
            <a:r>
              <a:rPr lang="en-US" sz="1400" dirty="0"/>
              <a:t>, OHSU Dental Faculty</a:t>
            </a:r>
          </a:p>
          <a:p>
            <a:endParaRPr lang="en-US" dirty="0">
              <a:solidFill>
                <a:srgbClr val="003C71"/>
              </a:solidFill>
            </a:endParaRPr>
          </a:p>
        </p:txBody>
      </p:sp>
    </p:spTree>
    <p:extLst>
      <p:ext uri="{BB962C8B-B14F-4D97-AF65-F5344CB8AC3E}">
        <p14:creationId xmlns:p14="http://schemas.microsoft.com/office/powerpoint/2010/main" val="14675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5b"/>
          <p:cNvPicPr>
            <a:picLocks noChangeAspect="1" noChangeArrowheads="1"/>
          </p:cNvPicPr>
          <p:nvPr/>
        </p:nvPicPr>
        <p:blipFill>
          <a:blip r:embed="rId3">
            <a:extLst>
              <a:ext uri="{28A0092B-C50C-407E-A947-70E740481C1C}">
                <a14:useLocalDpi xmlns:a14="http://schemas.microsoft.com/office/drawing/2010/main" val="0"/>
              </a:ext>
            </a:extLst>
          </a:blip>
          <a:srcRect l="7895"/>
          <a:stretch>
            <a:fillRect/>
          </a:stretch>
        </p:blipFill>
        <p:spPr bwMode="auto">
          <a:xfrm>
            <a:off x="6477000" y="1436916"/>
            <a:ext cx="3886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509m-0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436915"/>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ts1.mm.bing.net/th?&amp;id=JN.pQFQTktTfAWDeMjZlfIFPg&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843993"/>
            <a:ext cx="2464254" cy="24642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ts1.mm.bing.net/th?&amp;id=JN.BDEoTBplGuiXU97XXKwEkw&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4106964"/>
            <a:ext cx="1938312" cy="1938312"/>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Image result for flossing techniques"/>
          <p:cNvSpPr>
            <a:spLocks noChangeAspect="1" noChangeArrowheads="1"/>
          </p:cNvSpPr>
          <p:nvPr/>
        </p:nvSpPr>
        <p:spPr bwMode="auto">
          <a:xfrm>
            <a:off x="6610120" y="-162539"/>
            <a:ext cx="2762480" cy="19804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4024016"/>
            <a:ext cx="2819400" cy="202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513115"/>
            <a:ext cx="1081548" cy="2366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1" y="1436916"/>
            <a:ext cx="1295400" cy="241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1"/>
          <p:cNvSpPr>
            <a:spLocks noGrp="1"/>
          </p:cNvSpPr>
          <p:nvPr>
            <p:ph type="title"/>
          </p:nvPr>
        </p:nvSpPr>
        <p:spPr>
          <a:xfrm>
            <a:off x="1524000" y="174166"/>
            <a:ext cx="9144000" cy="762000"/>
          </a:xfrm>
          <a:solidFill>
            <a:schemeClr val="accent2"/>
          </a:solidFill>
        </p:spPr>
        <p:txBody>
          <a:bodyPr anchor="ctr">
            <a:noAutofit/>
          </a:bodyPr>
          <a:lstStyle/>
          <a:p>
            <a:r>
              <a:rPr lang="en-US" sz="4000" dirty="0">
                <a:solidFill>
                  <a:schemeClr val="bg1"/>
                </a:solidFill>
                <a:effectLst>
                  <a:outerShdw blurRad="38100" dist="38100" dir="2700000" algn="tl">
                    <a:srgbClr val="000000">
                      <a:alpha val="43137"/>
                    </a:srgbClr>
                  </a:outerShdw>
                </a:effectLst>
              </a:rPr>
              <a:t>Oral hygiene Instruction</a:t>
            </a:r>
          </a:p>
        </p:txBody>
      </p:sp>
    </p:spTree>
    <p:extLst>
      <p:ext uri="{BB962C8B-B14F-4D97-AF65-F5344CB8AC3E}">
        <p14:creationId xmlns:p14="http://schemas.microsoft.com/office/powerpoint/2010/main" val="111497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45021" y="237309"/>
            <a:ext cx="9144000" cy="762000"/>
          </a:xfrm>
          <a:noFill/>
        </p:spPr>
        <p:txBody>
          <a:bodyPr anchor="ctr">
            <a:noAutofit/>
          </a:bodyPr>
          <a:lstStyle/>
          <a:p>
            <a:r>
              <a:rPr lang="en-US" sz="4000" dirty="0">
                <a:solidFill>
                  <a:schemeClr val="accent2"/>
                </a:solidFill>
                <a:effectLst>
                  <a:outerShdw blurRad="38100" dist="38100" dir="2700000" algn="tl">
                    <a:srgbClr val="000000">
                      <a:alpha val="43137"/>
                    </a:srgbClr>
                  </a:outerShdw>
                </a:effectLst>
              </a:rPr>
              <a:t>Overview</a:t>
            </a:r>
          </a:p>
        </p:txBody>
      </p:sp>
      <p:sp>
        <p:nvSpPr>
          <p:cNvPr id="2" name="TextBox 1"/>
          <p:cNvSpPr txBox="1"/>
          <p:nvPr/>
        </p:nvSpPr>
        <p:spPr>
          <a:xfrm>
            <a:off x="1545021" y="1155960"/>
            <a:ext cx="6351318" cy="4632037"/>
          </a:xfrm>
          <a:prstGeom prst="rect">
            <a:avLst/>
          </a:prstGeom>
          <a:noFill/>
        </p:spPr>
        <p:txBody>
          <a:bodyPr wrap="square" rtlCol="0">
            <a:spAutoFit/>
          </a:bodyPr>
          <a:lstStyle/>
          <a:p>
            <a:r>
              <a:rPr lang="en-US" sz="2500" dirty="0"/>
              <a:t>Our Goals</a:t>
            </a:r>
          </a:p>
          <a:p>
            <a:endParaRPr lang="en-US" sz="1000" dirty="0"/>
          </a:p>
          <a:p>
            <a:pPr marL="285750" indent="-285750">
              <a:buClr>
                <a:schemeClr val="tx2"/>
              </a:buClr>
              <a:buSzPct val="105000"/>
              <a:buFont typeface="Arial" panose="020B0604020202020204" pitchFamily="34" charset="0"/>
              <a:buChar char="•"/>
            </a:pPr>
            <a:r>
              <a:rPr lang="en-US" sz="2000" dirty="0"/>
              <a:t>Promote oral health integration between VG primary care and dental providers</a:t>
            </a:r>
          </a:p>
          <a:p>
            <a:pPr>
              <a:buClr>
                <a:schemeClr val="tx2"/>
              </a:buClr>
              <a:buSzPct val="105000"/>
            </a:pPr>
            <a:endParaRPr lang="en-US" sz="2000" dirty="0"/>
          </a:p>
          <a:p>
            <a:pPr marL="285750" indent="-285750">
              <a:buClr>
                <a:schemeClr val="tx2"/>
              </a:buClr>
              <a:buSzPct val="105000"/>
              <a:buFont typeface="Arial" panose="020B0604020202020204" pitchFamily="34" charset="0"/>
              <a:buChar char="•"/>
            </a:pPr>
            <a:r>
              <a:rPr lang="en-US" sz="2000" dirty="0"/>
              <a:t>Educate our medical professionals on oral manifestations of diabetes and encourage referral for dental exams.  </a:t>
            </a:r>
          </a:p>
          <a:p>
            <a:pPr>
              <a:buClr>
                <a:schemeClr val="tx2"/>
              </a:buClr>
              <a:buSzPct val="105000"/>
            </a:pPr>
            <a:endParaRPr lang="en-US" sz="2000" dirty="0"/>
          </a:p>
          <a:p>
            <a:pPr marL="285750" indent="-285750">
              <a:buClr>
                <a:schemeClr val="tx2"/>
              </a:buClr>
              <a:buSzPct val="105000"/>
              <a:buFont typeface="Arial" panose="020B0604020202020204" pitchFamily="34" charset="0"/>
              <a:buChar char="•"/>
            </a:pPr>
            <a:r>
              <a:rPr lang="en-US" sz="2000" dirty="0"/>
              <a:t>Provide resources for providers to educate patients on the importance of good oral health for diabetes management</a:t>
            </a:r>
          </a:p>
          <a:p>
            <a:pPr>
              <a:buClr>
                <a:schemeClr val="tx2"/>
              </a:buClr>
              <a:buSzPct val="105000"/>
            </a:pPr>
            <a:endParaRPr lang="en-US" sz="2000" dirty="0"/>
          </a:p>
          <a:p>
            <a:pPr marL="285750" indent="-285750">
              <a:buClr>
                <a:schemeClr val="tx2"/>
              </a:buClr>
              <a:buSzPct val="105000"/>
              <a:buFont typeface="Arial" panose="020B0604020202020204" pitchFamily="34" charset="0"/>
              <a:buChar char="•"/>
            </a:pPr>
            <a:r>
              <a:rPr lang="en-US" sz="2000" dirty="0"/>
              <a:t>Provide recommendations for integrating oral health education and preventive services into primary care visits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9827" y="1454294"/>
            <a:ext cx="3280322" cy="4343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802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2737617" y="1646867"/>
          <a:ext cx="7314251" cy="4508045"/>
        </p:xfrm>
        <a:graphic>
          <a:graphicData uri="http://schemas.openxmlformats.org/drawingml/2006/table">
            <a:tbl>
              <a:tblPr firstRow="1" firstCol="1" bandRow="1"/>
              <a:tblGrid>
                <a:gridCol w="2250539">
                  <a:extLst>
                    <a:ext uri="{9D8B030D-6E8A-4147-A177-3AD203B41FA5}">
                      <a16:colId xmlns:a16="http://schemas.microsoft.com/office/drawing/2014/main" val="20000"/>
                    </a:ext>
                  </a:extLst>
                </a:gridCol>
                <a:gridCol w="2889895">
                  <a:extLst>
                    <a:ext uri="{9D8B030D-6E8A-4147-A177-3AD203B41FA5}">
                      <a16:colId xmlns:a16="http://schemas.microsoft.com/office/drawing/2014/main" val="20001"/>
                    </a:ext>
                  </a:extLst>
                </a:gridCol>
                <a:gridCol w="2173817">
                  <a:extLst>
                    <a:ext uri="{9D8B030D-6E8A-4147-A177-3AD203B41FA5}">
                      <a16:colId xmlns:a16="http://schemas.microsoft.com/office/drawing/2014/main" val="20002"/>
                    </a:ext>
                  </a:extLst>
                </a:gridCol>
              </a:tblGrid>
              <a:tr h="1675531">
                <a:tc>
                  <a:txBody>
                    <a:bodyPr/>
                    <a:lstStyle/>
                    <a:p>
                      <a:pPr marL="0" marR="0" algn="ctr">
                        <a:lnSpc>
                          <a:spcPct val="115000"/>
                        </a:lnSpc>
                        <a:spcBef>
                          <a:spcPts val="0"/>
                        </a:spcBef>
                        <a:spcAft>
                          <a:spcPts val="0"/>
                        </a:spcAft>
                      </a:pPr>
                      <a:r>
                        <a:rPr lang="en-US" sz="900" dirty="0">
                          <a:effectLst/>
                          <a:latin typeface="Century Gothic"/>
                          <a:ea typeface="Calibri"/>
                          <a:cs typeface="Arial"/>
                        </a:rPr>
                        <a:t>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1300" dirty="0">
                          <a:effectLst/>
                          <a:latin typeface="+mj-lt"/>
                          <a:ea typeface="Calibri"/>
                          <a:cs typeface="Arial"/>
                        </a:rPr>
                        <a:t>Periodontitis</a:t>
                      </a:r>
                      <a:endParaRPr lang="en-US" sz="1300" dirty="0">
                        <a:effectLst/>
                        <a:latin typeface="+mj-lt"/>
                        <a:ea typeface="Calibri"/>
                        <a:cs typeface="Times New Roman"/>
                      </a:endParaRPr>
                    </a:p>
                    <a:p>
                      <a:pPr marL="0" marR="0" algn="ctr">
                        <a:lnSpc>
                          <a:spcPct val="115000"/>
                        </a:lnSpc>
                        <a:spcBef>
                          <a:spcPts val="0"/>
                        </a:spcBef>
                        <a:spcAft>
                          <a:spcPts val="0"/>
                        </a:spcAft>
                      </a:pPr>
                      <a:r>
                        <a:rPr lang="en-US" sz="900" dirty="0">
                          <a:effectLst/>
                          <a:latin typeface="Century Gothic"/>
                          <a:ea typeface="Calibri"/>
                          <a:cs typeface="Times New Roman"/>
                        </a:rPr>
                        <a:t> </a:t>
                      </a:r>
                      <a:endParaRPr lang="en-US" sz="900" dirty="0">
                        <a:effectLst/>
                        <a:latin typeface="Calibri"/>
                        <a:ea typeface="Calibri"/>
                        <a:cs typeface="Times New Roman"/>
                      </a:endParaRPr>
                    </a:p>
                  </a:txBody>
                  <a:tcPr marL="52185" marR="521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marL="217170" marR="0">
                        <a:spcBef>
                          <a:spcPts val="0"/>
                        </a:spcBef>
                        <a:spcAft>
                          <a:spcPts val="0"/>
                        </a:spcAft>
                      </a:pPr>
                      <a:r>
                        <a:rPr lang="en-US" sz="500" dirty="0">
                          <a:effectLst/>
                          <a:latin typeface="Century Gothic"/>
                        </a:rPr>
                        <a:t> </a:t>
                      </a:r>
                      <a:endParaRPr lang="en-US" sz="900" dirty="0">
                        <a:effectLst/>
                        <a:latin typeface="Calibri"/>
                      </a:endParaRPr>
                    </a:p>
                    <a:p>
                      <a:pPr marL="342900" marR="0" lvl="0" indent="-342900">
                        <a:spcBef>
                          <a:spcPts val="0"/>
                        </a:spcBef>
                        <a:spcAft>
                          <a:spcPts val="0"/>
                        </a:spcAft>
                        <a:buFont typeface="Symbol"/>
                        <a:buChar char=""/>
                      </a:pPr>
                      <a:r>
                        <a:rPr lang="en-US" sz="1100" dirty="0">
                          <a:effectLst/>
                          <a:latin typeface="+mj-lt"/>
                        </a:rPr>
                        <a:t>Oral Hygiene Instructions:</a:t>
                      </a:r>
                    </a:p>
                    <a:p>
                      <a:pPr marL="342900" marR="0" lvl="0" indent="-342900">
                        <a:spcBef>
                          <a:spcPts val="0"/>
                        </a:spcBef>
                        <a:spcAft>
                          <a:spcPts val="0"/>
                        </a:spcAft>
                        <a:buFont typeface="Calibri"/>
                        <a:buChar char="-"/>
                      </a:pPr>
                      <a:r>
                        <a:rPr lang="en-US" sz="1100" dirty="0">
                          <a:effectLst/>
                          <a:latin typeface="+mj-lt"/>
                          <a:ea typeface="Calibri"/>
                          <a:cs typeface="Times New Roman"/>
                        </a:rPr>
                        <a:t>Brush at gum line 2x a day for 2 minutes</a:t>
                      </a:r>
                    </a:p>
                    <a:p>
                      <a:pPr marL="342900" marR="0" lvl="0" indent="-342900">
                        <a:spcBef>
                          <a:spcPts val="0"/>
                        </a:spcBef>
                        <a:spcAft>
                          <a:spcPts val="0"/>
                        </a:spcAft>
                        <a:buFont typeface="Calibri"/>
                        <a:buChar char="-"/>
                      </a:pPr>
                      <a:r>
                        <a:rPr lang="en-US" sz="1100" dirty="0">
                          <a:effectLst/>
                          <a:latin typeface="+mj-lt"/>
                          <a:ea typeface="Calibri"/>
                          <a:cs typeface="Times New Roman"/>
                        </a:rPr>
                        <a:t>Floss daily</a:t>
                      </a:r>
                    </a:p>
                    <a:p>
                      <a:pPr marL="342900" marR="0" lvl="0" indent="-342900">
                        <a:spcBef>
                          <a:spcPts val="0"/>
                        </a:spcBef>
                        <a:spcAft>
                          <a:spcPts val="0"/>
                        </a:spcAft>
                        <a:buFont typeface="Symbol"/>
                        <a:buChar char=""/>
                      </a:pPr>
                      <a:r>
                        <a:rPr lang="en-US" sz="1100" dirty="0">
                          <a:effectLst/>
                          <a:latin typeface="+mj-lt"/>
                        </a:rPr>
                        <a:t>Recommend anti-gingivitis rinse</a:t>
                      </a:r>
                    </a:p>
                    <a:p>
                      <a:pPr marL="342900" marR="0" lvl="0" indent="-342900">
                        <a:spcBef>
                          <a:spcPts val="0"/>
                        </a:spcBef>
                        <a:spcAft>
                          <a:spcPts val="0"/>
                        </a:spcAft>
                        <a:buFont typeface="Symbol"/>
                        <a:buChar char=""/>
                      </a:pPr>
                      <a:r>
                        <a:rPr lang="en-US" sz="1100" dirty="0">
                          <a:effectLst/>
                          <a:latin typeface="+mj-lt"/>
                        </a:rPr>
                        <a:t>Referral for periodontal treatment within one month</a:t>
                      </a:r>
                    </a:p>
                    <a:p>
                      <a:pPr marL="342900" marR="0" lvl="0" indent="-342900">
                        <a:spcBef>
                          <a:spcPts val="0"/>
                        </a:spcBef>
                        <a:spcAft>
                          <a:spcPts val="0"/>
                        </a:spcAft>
                        <a:buFont typeface="Symbol"/>
                        <a:buChar char=""/>
                      </a:pPr>
                      <a:r>
                        <a:rPr lang="en-US" sz="1100" dirty="0">
                          <a:effectLst/>
                          <a:latin typeface="+mj-lt"/>
                        </a:rPr>
                        <a:t>Provide appropriate oral health </a:t>
                      </a:r>
                      <a:r>
                        <a:rPr lang="en-US" sz="1100" dirty="0" smtClean="0">
                          <a:effectLst/>
                          <a:latin typeface="+mj-lt"/>
                        </a:rPr>
                        <a:t>brochure</a:t>
                      </a:r>
                      <a:endParaRPr lang="en-US" sz="1100" dirty="0">
                        <a:effectLst/>
                        <a:latin typeface="+mj-lt"/>
                      </a:endParaRPr>
                    </a:p>
                  </a:txBody>
                  <a:tcPr marL="52185" marR="521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17170" marR="0">
                        <a:spcBef>
                          <a:spcPts val="0"/>
                        </a:spcBef>
                        <a:spcAft>
                          <a:spcPts val="0"/>
                        </a:spcAft>
                      </a:pPr>
                      <a:r>
                        <a:rPr lang="en-US" sz="500" dirty="0">
                          <a:effectLst/>
                          <a:latin typeface="Century Gothic"/>
                        </a:rPr>
                        <a:t> </a:t>
                      </a:r>
                      <a:endParaRPr lang="en-US" sz="900" dirty="0">
                        <a:effectLst/>
                        <a:latin typeface="Calibri"/>
                      </a:endParaRPr>
                    </a:p>
                    <a:p>
                      <a:pPr marL="342900" marR="0" lvl="0" indent="-342900">
                        <a:spcBef>
                          <a:spcPts val="0"/>
                        </a:spcBef>
                        <a:spcAft>
                          <a:spcPts val="0"/>
                        </a:spcAft>
                        <a:buFont typeface="Symbol"/>
                        <a:buChar char=""/>
                      </a:pPr>
                      <a:r>
                        <a:rPr lang="en-US" sz="1100" dirty="0">
                          <a:effectLst/>
                          <a:latin typeface="+mj-lt"/>
                        </a:rPr>
                        <a:t>Diabetes</a:t>
                      </a:r>
                    </a:p>
                    <a:p>
                      <a:pPr marL="342900" marR="0" lvl="0" indent="-342900">
                        <a:spcBef>
                          <a:spcPts val="0"/>
                        </a:spcBef>
                        <a:spcAft>
                          <a:spcPts val="0"/>
                        </a:spcAft>
                        <a:buFont typeface="Symbol"/>
                        <a:buChar char=""/>
                      </a:pPr>
                      <a:r>
                        <a:rPr lang="en-US" sz="1100" dirty="0">
                          <a:effectLst/>
                          <a:latin typeface="+mj-lt"/>
                        </a:rPr>
                        <a:t>Heart Disease</a:t>
                      </a:r>
                    </a:p>
                    <a:p>
                      <a:pPr marL="342900" marR="0" lvl="0" indent="-342900">
                        <a:spcBef>
                          <a:spcPts val="0"/>
                        </a:spcBef>
                        <a:spcAft>
                          <a:spcPts val="0"/>
                        </a:spcAft>
                        <a:buFont typeface="Symbol"/>
                        <a:buChar char=""/>
                      </a:pPr>
                      <a:r>
                        <a:rPr lang="en-US" sz="1100" dirty="0">
                          <a:effectLst/>
                          <a:latin typeface="+mj-lt"/>
                        </a:rPr>
                        <a:t>Stroke</a:t>
                      </a:r>
                    </a:p>
                    <a:p>
                      <a:pPr marL="342900" marR="0" lvl="0" indent="-342900">
                        <a:spcBef>
                          <a:spcPts val="0"/>
                        </a:spcBef>
                        <a:spcAft>
                          <a:spcPts val="0"/>
                        </a:spcAft>
                        <a:buFont typeface="Symbol"/>
                        <a:buChar char=""/>
                      </a:pPr>
                      <a:r>
                        <a:rPr lang="en-US" sz="1100" dirty="0">
                          <a:effectLst/>
                          <a:latin typeface="+mj-lt"/>
                        </a:rPr>
                        <a:t>Pulmonary diseases</a:t>
                      </a:r>
                    </a:p>
                    <a:p>
                      <a:pPr marL="342900" marR="0" lvl="0" indent="-342900">
                        <a:spcBef>
                          <a:spcPts val="0"/>
                        </a:spcBef>
                        <a:spcAft>
                          <a:spcPts val="0"/>
                        </a:spcAft>
                        <a:buFont typeface="Symbol"/>
                        <a:buChar char=""/>
                      </a:pPr>
                      <a:r>
                        <a:rPr lang="en-US" sz="1100" dirty="0">
                          <a:effectLst/>
                          <a:latin typeface="+mj-lt"/>
                        </a:rPr>
                        <a:t>Rheumatoid arthritis</a:t>
                      </a:r>
                    </a:p>
                    <a:p>
                      <a:pPr marL="342900" marR="0" lvl="0" indent="-342900">
                        <a:spcBef>
                          <a:spcPts val="0"/>
                        </a:spcBef>
                        <a:spcAft>
                          <a:spcPts val="0"/>
                        </a:spcAft>
                        <a:buFont typeface="Symbol"/>
                        <a:buChar char=""/>
                      </a:pPr>
                      <a:r>
                        <a:rPr lang="en-US" sz="1100" dirty="0">
                          <a:effectLst/>
                          <a:latin typeface="+mj-lt"/>
                        </a:rPr>
                        <a:t>Adverse pregnancy outcomes</a:t>
                      </a:r>
                    </a:p>
                    <a:p>
                      <a:pPr marL="342900" marR="0" lvl="0" indent="-342900">
                        <a:spcBef>
                          <a:spcPts val="0"/>
                        </a:spcBef>
                        <a:spcAft>
                          <a:spcPts val="0"/>
                        </a:spcAft>
                        <a:buFont typeface="Symbol"/>
                        <a:buChar char=""/>
                      </a:pPr>
                      <a:r>
                        <a:rPr lang="en-US" sz="1100" dirty="0">
                          <a:effectLst/>
                          <a:latin typeface="+mj-lt"/>
                        </a:rPr>
                        <a:t>Poor oral hygiene</a:t>
                      </a:r>
                    </a:p>
                    <a:p>
                      <a:pPr marL="342900" marR="0" lvl="0" indent="-342900">
                        <a:spcBef>
                          <a:spcPts val="0"/>
                        </a:spcBef>
                        <a:spcAft>
                          <a:spcPts val="0"/>
                        </a:spcAft>
                        <a:buFont typeface="Symbol"/>
                        <a:buChar char=""/>
                      </a:pPr>
                      <a:r>
                        <a:rPr lang="en-US" sz="1100" dirty="0">
                          <a:effectLst/>
                          <a:latin typeface="+mj-lt"/>
                        </a:rPr>
                        <a:t>Smoking</a:t>
                      </a:r>
                    </a:p>
                    <a:p>
                      <a:pPr marL="217170" marR="0">
                        <a:spcBef>
                          <a:spcPts val="0"/>
                        </a:spcBef>
                        <a:spcAft>
                          <a:spcPts val="0"/>
                        </a:spcAft>
                      </a:pPr>
                      <a:r>
                        <a:rPr lang="en-US" sz="1100" dirty="0">
                          <a:effectLst/>
                          <a:latin typeface="+mj-lt"/>
                        </a:rPr>
                        <a:t> </a:t>
                      </a:r>
                    </a:p>
                  </a:txBody>
                  <a:tcPr marL="52185" marR="521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32514">
                <a:tc>
                  <a:txBody>
                    <a:bodyPr/>
                    <a:lstStyle/>
                    <a:p>
                      <a:pPr marL="0" marR="0" algn="ctr">
                        <a:lnSpc>
                          <a:spcPct val="115000"/>
                        </a:lnSpc>
                        <a:spcBef>
                          <a:spcPts val="0"/>
                        </a:spcBef>
                        <a:spcAft>
                          <a:spcPts val="0"/>
                        </a:spcAft>
                      </a:pPr>
                      <a:r>
                        <a:rPr lang="en-US" sz="900" dirty="0">
                          <a:effectLst/>
                          <a:latin typeface="Century Gothic"/>
                          <a:ea typeface="Calibri"/>
                          <a:cs typeface="Arial"/>
                        </a:rPr>
                        <a:t> </a:t>
                      </a:r>
                      <a:endParaRPr lang="en-US" sz="900" dirty="0">
                        <a:effectLst/>
                        <a:latin typeface="Calibri"/>
                        <a:ea typeface="Calibri"/>
                        <a:cs typeface="Times New Roman"/>
                      </a:endParaRPr>
                    </a:p>
                    <a:p>
                      <a:pPr marL="0" marR="0" algn="ctr">
                        <a:lnSpc>
                          <a:spcPct val="115000"/>
                        </a:lnSpc>
                        <a:spcBef>
                          <a:spcPts val="0"/>
                        </a:spcBef>
                        <a:spcAft>
                          <a:spcPts val="0"/>
                        </a:spcAft>
                      </a:pPr>
                      <a:r>
                        <a:rPr lang="en-US" sz="1300" dirty="0">
                          <a:effectLst/>
                          <a:latin typeface="+mj-lt"/>
                          <a:ea typeface="Calibri"/>
                          <a:cs typeface="Arial"/>
                        </a:rPr>
                        <a:t>Xerostomia (Dry Mouth)</a:t>
                      </a:r>
                      <a:endParaRPr lang="en-US" sz="1300" dirty="0">
                        <a:effectLst/>
                        <a:latin typeface="+mj-lt"/>
                        <a:ea typeface="Calibri"/>
                        <a:cs typeface="Times New Roman"/>
                      </a:endParaRPr>
                    </a:p>
                    <a:p>
                      <a:pPr marL="0" marR="0" algn="ctr">
                        <a:lnSpc>
                          <a:spcPct val="115000"/>
                        </a:lnSpc>
                        <a:spcBef>
                          <a:spcPts val="0"/>
                        </a:spcBef>
                        <a:spcAft>
                          <a:spcPts val="0"/>
                        </a:spcAft>
                      </a:pPr>
                      <a:r>
                        <a:rPr lang="en-US" sz="900" dirty="0">
                          <a:effectLst/>
                          <a:latin typeface="Century Gothic"/>
                          <a:ea typeface="Calibri"/>
                          <a:cs typeface="Times New Roman"/>
                        </a:rPr>
                        <a:t> </a:t>
                      </a:r>
                      <a:endParaRPr lang="en-US" sz="900" dirty="0">
                        <a:effectLst/>
                        <a:latin typeface="Calibri"/>
                        <a:ea typeface="Calibri"/>
                        <a:cs typeface="Times New Roman"/>
                      </a:endParaRPr>
                    </a:p>
                  </a:txBody>
                  <a:tcPr marL="52185" marR="521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AEEF3"/>
                    </a:solidFill>
                  </a:tcPr>
                </a:tc>
                <a:tc>
                  <a:txBody>
                    <a:bodyPr/>
                    <a:lstStyle/>
                    <a:p>
                      <a:pPr marL="217170" marR="0" indent="-137160">
                        <a:lnSpc>
                          <a:spcPct val="115000"/>
                        </a:lnSpc>
                        <a:spcBef>
                          <a:spcPts val="0"/>
                        </a:spcBef>
                        <a:spcAft>
                          <a:spcPts val="0"/>
                        </a:spcAft>
                      </a:pPr>
                      <a:r>
                        <a:rPr lang="en-US" sz="500" dirty="0">
                          <a:effectLst/>
                          <a:latin typeface="Century Gothic"/>
                          <a:ea typeface="Calibri"/>
                          <a:cs typeface="Times New Roman"/>
                        </a:rPr>
                        <a:t> </a:t>
                      </a:r>
                      <a:endParaRPr lang="en-US" sz="900" dirty="0">
                        <a:effectLst/>
                        <a:latin typeface="Calibri"/>
                        <a:ea typeface="Calibri"/>
                        <a:cs typeface="Times New Roman"/>
                      </a:endParaRPr>
                    </a:p>
                    <a:p>
                      <a:pPr marL="342900" marR="0" lvl="0" indent="-342900">
                        <a:spcBef>
                          <a:spcPts val="0"/>
                        </a:spcBef>
                        <a:spcAft>
                          <a:spcPts val="0"/>
                        </a:spcAft>
                        <a:buFont typeface="Symbol"/>
                        <a:buChar char=""/>
                      </a:pPr>
                      <a:r>
                        <a:rPr lang="en-US" sz="1100" dirty="0">
                          <a:effectLst/>
                          <a:latin typeface="+mj-lt"/>
                        </a:rPr>
                        <a:t>Recommend rinsing with fluoride mouthwash to prevent cavities</a:t>
                      </a:r>
                    </a:p>
                    <a:p>
                      <a:pPr marL="342900" marR="0" lvl="0" indent="-342900">
                        <a:spcBef>
                          <a:spcPts val="0"/>
                        </a:spcBef>
                        <a:spcAft>
                          <a:spcPts val="0"/>
                        </a:spcAft>
                        <a:buFont typeface="Symbol"/>
                        <a:buChar char=""/>
                      </a:pPr>
                      <a:r>
                        <a:rPr lang="en-US" sz="1100" dirty="0">
                          <a:effectLst/>
                          <a:latin typeface="+mj-lt"/>
                        </a:rPr>
                        <a:t>Avoid tobacco, caffeine, and alcoholic beverages</a:t>
                      </a:r>
                    </a:p>
                    <a:p>
                      <a:pPr marL="342900" marR="0" lvl="0" indent="-342900">
                        <a:spcBef>
                          <a:spcPts val="0"/>
                        </a:spcBef>
                        <a:spcAft>
                          <a:spcPts val="0"/>
                        </a:spcAft>
                        <a:buFont typeface="Symbol"/>
                        <a:buChar char=""/>
                      </a:pPr>
                      <a:r>
                        <a:rPr lang="en-US" sz="1100" dirty="0">
                          <a:effectLst/>
                          <a:latin typeface="+mj-lt"/>
                        </a:rPr>
                        <a:t>Take frequent sips of water to improve function and comfort</a:t>
                      </a:r>
                    </a:p>
                    <a:p>
                      <a:pPr marL="342900" marR="0" lvl="0" indent="-342900">
                        <a:spcBef>
                          <a:spcPts val="0"/>
                        </a:spcBef>
                        <a:spcAft>
                          <a:spcPts val="0"/>
                        </a:spcAft>
                        <a:buFont typeface="Symbol"/>
                        <a:buChar char=""/>
                      </a:pPr>
                      <a:r>
                        <a:rPr lang="en-US" sz="1100" dirty="0">
                          <a:effectLst/>
                          <a:latin typeface="+mj-lt"/>
                        </a:rPr>
                        <a:t>Recommend saliva substitutes </a:t>
                      </a:r>
                    </a:p>
                    <a:p>
                      <a:pPr marL="342900" marR="0" lvl="0" indent="-342900">
                        <a:spcBef>
                          <a:spcPts val="0"/>
                        </a:spcBef>
                        <a:spcAft>
                          <a:spcPts val="0"/>
                        </a:spcAft>
                        <a:buFont typeface="Symbol"/>
                        <a:buChar char=""/>
                      </a:pPr>
                      <a:r>
                        <a:rPr lang="en-US" sz="1100" dirty="0">
                          <a:effectLst/>
                          <a:latin typeface="+mj-lt"/>
                        </a:rPr>
                        <a:t>Consider comparable medications that do not decrease saliva flow</a:t>
                      </a:r>
                    </a:p>
                    <a:p>
                      <a:pPr marL="342900" marR="0" lvl="0" indent="-342900">
                        <a:spcBef>
                          <a:spcPts val="0"/>
                        </a:spcBef>
                        <a:spcAft>
                          <a:spcPts val="0"/>
                        </a:spcAft>
                        <a:buFont typeface="Symbol"/>
                        <a:buChar char=""/>
                      </a:pPr>
                      <a:r>
                        <a:rPr lang="en-US" sz="1100" dirty="0">
                          <a:effectLst/>
                          <a:latin typeface="+mj-lt"/>
                        </a:rPr>
                        <a:t>Advise patient to maintain a healthy diet, avoiding frequent starches and sugars</a:t>
                      </a:r>
                    </a:p>
                    <a:p>
                      <a:pPr marL="342900" marR="0" lvl="0" indent="-342900">
                        <a:spcBef>
                          <a:spcPts val="0"/>
                        </a:spcBef>
                        <a:spcAft>
                          <a:spcPts val="0"/>
                        </a:spcAft>
                        <a:buFont typeface="Symbol"/>
                        <a:buChar char=""/>
                      </a:pPr>
                      <a:r>
                        <a:rPr lang="en-US" sz="1100" dirty="0">
                          <a:effectLst/>
                          <a:latin typeface="+mj-lt"/>
                        </a:rPr>
                        <a:t>Refer to dentist </a:t>
                      </a:r>
                    </a:p>
                    <a:p>
                      <a:pPr marL="342900" marR="0" lvl="0" indent="-342900">
                        <a:spcBef>
                          <a:spcPts val="0"/>
                        </a:spcBef>
                        <a:spcAft>
                          <a:spcPts val="300"/>
                        </a:spcAft>
                        <a:buFont typeface="Symbol"/>
                        <a:buChar char=""/>
                      </a:pPr>
                      <a:r>
                        <a:rPr lang="en-US" sz="1100" dirty="0">
                          <a:effectLst/>
                          <a:latin typeface="+mj-lt"/>
                        </a:rPr>
                        <a:t>Provide appropriate oral health brochure</a:t>
                      </a:r>
                    </a:p>
                  </a:txBody>
                  <a:tcPr marL="52185" marR="521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36525" marR="0" indent="-90805">
                        <a:lnSpc>
                          <a:spcPct val="115000"/>
                        </a:lnSpc>
                        <a:spcBef>
                          <a:spcPts val="0"/>
                        </a:spcBef>
                        <a:spcAft>
                          <a:spcPts val="0"/>
                        </a:spcAft>
                      </a:pPr>
                      <a:r>
                        <a:rPr lang="en-US" sz="500" dirty="0">
                          <a:effectLst/>
                          <a:latin typeface="Century Gothic"/>
                          <a:ea typeface="Calibri"/>
                          <a:cs typeface="Times New Roman"/>
                        </a:rPr>
                        <a:t> </a:t>
                      </a:r>
                      <a:endParaRPr lang="en-US" sz="900" dirty="0">
                        <a:effectLst/>
                        <a:latin typeface="Calibri"/>
                        <a:ea typeface="Calibri"/>
                        <a:cs typeface="Times New Roman"/>
                      </a:endParaRPr>
                    </a:p>
                    <a:p>
                      <a:pPr marL="342900" marR="0" lvl="0" indent="-342900">
                        <a:spcBef>
                          <a:spcPts val="0"/>
                        </a:spcBef>
                        <a:spcAft>
                          <a:spcPts val="0"/>
                        </a:spcAft>
                        <a:buFont typeface="Symbol"/>
                        <a:buChar char=""/>
                      </a:pPr>
                      <a:r>
                        <a:rPr lang="en-US" sz="1100" dirty="0">
                          <a:effectLst/>
                          <a:latin typeface="+mj-lt"/>
                        </a:rPr>
                        <a:t>Cancer: </a:t>
                      </a:r>
                    </a:p>
                    <a:p>
                      <a:pPr marL="342900" marR="0" lvl="0" indent="-342900">
                        <a:spcBef>
                          <a:spcPts val="0"/>
                        </a:spcBef>
                        <a:spcAft>
                          <a:spcPts val="0"/>
                        </a:spcAft>
                        <a:buFont typeface="Calibri"/>
                        <a:buChar char="-"/>
                      </a:pPr>
                      <a:r>
                        <a:rPr lang="en-US" sz="1100" dirty="0">
                          <a:effectLst/>
                          <a:latin typeface="+mj-lt"/>
                          <a:ea typeface="Calibri"/>
                          <a:cs typeface="Times New Roman"/>
                        </a:rPr>
                        <a:t>Chemotherapy</a:t>
                      </a:r>
                    </a:p>
                    <a:p>
                      <a:pPr marL="342900" marR="0" lvl="0" indent="-342900">
                        <a:spcBef>
                          <a:spcPts val="0"/>
                        </a:spcBef>
                        <a:spcAft>
                          <a:spcPts val="0"/>
                        </a:spcAft>
                        <a:buFont typeface="Calibri"/>
                        <a:buChar char="-"/>
                      </a:pPr>
                      <a:r>
                        <a:rPr lang="en-US" sz="1100" dirty="0">
                          <a:effectLst/>
                          <a:latin typeface="+mj-lt"/>
                          <a:ea typeface="Calibri"/>
                          <a:cs typeface="Times New Roman"/>
                        </a:rPr>
                        <a:t>Radiation- particularly of the head and neck</a:t>
                      </a:r>
                    </a:p>
                    <a:p>
                      <a:pPr marL="342900" marR="0" lvl="0" indent="-342900">
                        <a:spcBef>
                          <a:spcPts val="0"/>
                        </a:spcBef>
                        <a:spcAft>
                          <a:spcPts val="0"/>
                        </a:spcAft>
                        <a:buFont typeface="Symbol"/>
                        <a:buChar char=""/>
                      </a:pPr>
                      <a:r>
                        <a:rPr lang="en-US" sz="1100" dirty="0">
                          <a:effectLst/>
                          <a:latin typeface="+mj-lt"/>
                        </a:rPr>
                        <a:t>Medication side effects</a:t>
                      </a:r>
                    </a:p>
                    <a:p>
                      <a:pPr marL="342900" marR="0" lvl="0" indent="-342900">
                        <a:spcBef>
                          <a:spcPts val="0"/>
                        </a:spcBef>
                        <a:spcAft>
                          <a:spcPts val="0"/>
                        </a:spcAft>
                        <a:buFont typeface="Symbol"/>
                        <a:buChar char=""/>
                      </a:pPr>
                      <a:r>
                        <a:rPr lang="en-US" sz="1100" dirty="0">
                          <a:effectLst/>
                          <a:latin typeface="+mj-lt"/>
                        </a:rPr>
                        <a:t>Autoimmune diseases- </a:t>
                      </a:r>
                      <a:r>
                        <a:rPr lang="en-US" sz="1100" dirty="0" err="1">
                          <a:effectLst/>
                          <a:latin typeface="+mj-lt"/>
                        </a:rPr>
                        <a:t>Sjogren’s</a:t>
                      </a:r>
                      <a:r>
                        <a:rPr lang="en-US" sz="1100" dirty="0">
                          <a:effectLst/>
                          <a:latin typeface="+mj-lt"/>
                        </a:rPr>
                        <a:t>, HIV</a:t>
                      </a:r>
                    </a:p>
                    <a:p>
                      <a:pPr marL="342900" marR="0" lvl="0" indent="-342900">
                        <a:spcBef>
                          <a:spcPts val="0"/>
                        </a:spcBef>
                        <a:spcAft>
                          <a:spcPts val="0"/>
                        </a:spcAft>
                        <a:buFont typeface="Symbol"/>
                        <a:buChar char=""/>
                      </a:pPr>
                      <a:r>
                        <a:rPr lang="en-US" sz="1100" dirty="0">
                          <a:effectLst/>
                          <a:latin typeface="+mj-lt"/>
                        </a:rPr>
                        <a:t>Tobacco and methamphetamine use </a:t>
                      </a:r>
                    </a:p>
                    <a:p>
                      <a:pPr marL="342900" marR="0" lvl="0" indent="-342900">
                        <a:spcBef>
                          <a:spcPts val="0"/>
                        </a:spcBef>
                        <a:spcAft>
                          <a:spcPts val="0"/>
                        </a:spcAft>
                        <a:buFont typeface="Symbol"/>
                        <a:buChar char=""/>
                      </a:pPr>
                      <a:r>
                        <a:rPr lang="en-US" sz="1100" dirty="0">
                          <a:effectLst/>
                          <a:latin typeface="+mj-lt"/>
                        </a:rPr>
                        <a:t>Diabetes</a:t>
                      </a:r>
                    </a:p>
                  </a:txBody>
                  <a:tcPr marL="52185" marR="52185"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900" y="2259875"/>
            <a:ext cx="1608785" cy="86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190" y="4221481"/>
            <a:ext cx="1654203" cy="1283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nvPr>
        </p:nvGraphicFramePr>
        <p:xfrm>
          <a:off x="2737612" y="1056341"/>
          <a:ext cx="7314256" cy="565976"/>
        </p:xfrm>
        <a:graphic>
          <a:graphicData uri="http://schemas.openxmlformats.org/drawingml/2006/table">
            <a:tbl>
              <a:tblPr firstRow="1" firstCol="1" bandRow="1"/>
              <a:tblGrid>
                <a:gridCol w="2250541">
                  <a:extLst>
                    <a:ext uri="{9D8B030D-6E8A-4147-A177-3AD203B41FA5}">
                      <a16:colId xmlns:a16="http://schemas.microsoft.com/office/drawing/2014/main" val="20000"/>
                    </a:ext>
                  </a:extLst>
                </a:gridCol>
                <a:gridCol w="2909627">
                  <a:extLst>
                    <a:ext uri="{9D8B030D-6E8A-4147-A177-3AD203B41FA5}">
                      <a16:colId xmlns:a16="http://schemas.microsoft.com/office/drawing/2014/main" val="20001"/>
                    </a:ext>
                  </a:extLst>
                </a:gridCol>
                <a:gridCol w="2154088">
                  <a:extLst>
                    <a:ext uri="{9D8B030D-6E8A-4147-A177-3AD203B41FA5}">
                      <a16:colId xmlns:a16="http://schemas.microsoft.com/office/drawing/2014/main" val="20002"/>
                    </a:ext>
                  </a:extLst>
                </a:gridCol>
              </a:tblGrid>
              <a:tr h="565976">
                <a:tc>
                  <a:txBody>
                    <a:bodyPr/>
                    <a:lstStyle/>
                    <a:p>
                      <a:pPr marL="0" marR="0" algn="ctr">
                        <a:lnSpc>
                          <a:spcPct val="115000"/>
                        </a:lnSpc>
                        <a:spcBef>
                          <a:spcPts val="0"/>
                        </a:spcBef>
                        <a:spcAft>
                          <a:spcPts val="0"/>
                        </a:spcAft>
                      </a:pPr>
                      <a:r>
                        <a:rPr lang="en-US" sz="1500" dirty="0">
                          <a:solidFill>
                            <a:srgbClr val="FFFFFF"/>
                          </a:solidFill>
                          <a:effectLst/>
                          <a:latin typeface="Century Gothic"/>
                          <a:ea typeface="Calibri"/>
                          <a:cs typeface="Times New Roman"/>
                        </a:rPr>
                        <a:t>Oral Disease</a:t>
                      </a:r>
                      <a:endParaRPr lang="en-US" sz="1500" dirty="0">
                        <a:effectLst/>
                        <a:latin typeface="Calibri"/>
                        <a:ea typeface="Calibri"/>
                        <a:cs typeface="Times New Roman"/>
                      </a:endParaRPr>
                    </a:p>
                  </a:txBody>
                  <a:tcPr marL="63297" marR="6329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2AA91"/>
                    </a:solidFill>
                  </a:tcPr>
                </a:tc>
                <a:tc>
                  <a:txBody>
                    <a:bodyPr/>
                    <a:lstStyle/>
                    <a:p>
                      <a:pPr marL="0" marR="0" algn="ctr">
                        <a:lnSpc>
                          <a:spcPct val="115000"/>
                        </a:lnSpc>
                        <a:spcBef>
                          <a:spcPts val="0"/>
                        </a:spcBef>
                        <a:spcAft>
                          <a:spcPts val="0"/>
                        </a:spcAft>
                      </a:pPr>
                      <a:r>
                        <a:rPr lang="en-US" sz="1500" dirty="0">
                          <a:solidFill>
                            <a:srgbClr val="FFFFFF"/>
                          </a:solidFill>
                          <a:effectLst/>
                          <a:latin typeface="Century Gothic"/>
                          <a:ea typeface="Calibri"/>
                          <a:cs typeface="Times New Roman"/>
                        </a:rPr>
                        <a:t>Act</a:t>
                      </a:r>
                      <a:endParaRPr lang="en-US" sz="1500" dirty="0">
                        <a:effectLst/>
                        <a:latin typeface="Calibri"/>
                        <a:ea typeface="Calibri"/>
                        <a:cs typeface="Times New Roman"/>
                      </a:endParaRPr>
                    </a:p>
                  </a:txBody>
                  <a:tcPr marL="63297" marR="6329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2AA91"/>
                    </a:solidFill>
                  </a:tcPr>
                </a:tc>
                <a:tc>
                  <a:txBody>
                    <a:bodyPr/>
                    <a:lstStyle/>
                    <a:p>
                      <a:pPr marL="0" marR="0" algn="ctr">
                        <a:lnSpc>
                          <a:spcPct val="115000"/>
                        </a:lnSpc>
                        <a:spcBef>
                          <a:spcPts val="0"/>
                        </a:spcBef>
                        <a:spcAft>
                          <a:spcPts val="0"/>
                        </a:spcAft>
                      </a:pPr>
                      <a:r>
                        <a:rPr lang="en-US" sz="1500" dirty="0">
                          <a:solidFill>
                            <a:srgbClr val="FFFFFF"/>
                          </a:solidFill>
                          <a:effectLst/>
                          <a:latin typeface="Century Gothic"/>
                          <a:ea typeface="Calibri"/>
                          <a:cs typeface="Times New Roman"/>
                        </a:rPr>
                        <a:t>Associated with this chronic disease</a:t>
                      </a:r>
                      <a:endParaRPr lang="en-US" sz="1500" dirty="0">
                        <a:effectLst/>
                        <a:latin typeface="Calibri"/>
                        <a:ea typeface="Calibri"/>
                        <a:cs typeface="Times New Roman"/>
                      </a:endParaRPr>
                    </a:p>
                  </a:txBody>
                  <a:tcPr marL="63297" marR="6329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2AA91"/>
                    </a:solidFill>
                  </a:tcPr>
                </a:tc>
                <a:extLst>
                  <a:ext uri="{0D108BD9-81ED-4DB2-BD59-A6C34878D82A}">
                    <a16:rowId xmlns:a16="http://schemas.microsoft.com/office/drawing/2014/main" val="10000"/>
                  </a:ext>
                </a:extLst>
              </a:tr>
            </a:tbl>
          </a:graphicData>
        </a:graphic>
      </p:graphicFrame>
      <p:cxnSp>
        <p:nvCxnSpPr>
          <p:cNvPr id="4" name="Straight Arrow Connector 3"/>
          <p:cNvCxnSpPr/>
          <p:nvPr/>
        </p:nvCxnSpPr>
        <p:spPr>
          <a:xfrm flipV="1">
            <a:off x="3692418" y="3047556"/>
            <a:ext cx="312516" cy="329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23279" y="6212059"/>
            <a:ext cx="8641829" cy="400110"/>
          </a:xfrm>
          <a:prstGeom prst="rect">
            <a:avLst/>
          </a:prstGeom>
          <a:noFill/>
        </p:spPr>
        <p:txBody>
          <a:bodyPr wrap="square" rtlCol="0">
            <a:spAutoFit/>
          </a:bodyPr>
          <a:lstStyle/>
          <a:p>
            <a:r>
              <a:rPr lang="en-US" sz="1000" dirty="0" smtClean="0"/>
              <a:t>Oregon Oral Health Coalition, (</a:t>
            </a:r>
            <a:r>
              <a:rPr lang="en-US" sz="1000" dirty="0" err="1" smtClean="0"/>
              <a:t>n.d</a:t>
            </a:r>
            <a:r>
              <a:rPr lang="en-US" sz="1000" dirty="0" smtClean="0"/>
              <a:t>) </a:t>
            </a:r>
            <a:r>
              <a:rPr lang="en-US" sz="1000" i="1" dirty="0" smtClean="0"/>
              <a:t>Oral Health and Chronic Disease Integration Guide</a:t>
            </a:r>
            <a:r>
              <a:rPr lang="en-US" sz="1000" dirty="0"/>
              <a:t>, https://static1.squarespace.com/static/554bd5a0e4b06ed592559a39/t/5994bf77bebafbd3d152a8ce/1502920568547/OHCD+Integration+Guide.pdf</a:t>
            </a:r>
          </a:p>
        </p:txBody>
      </p:sp>
      <p:sp>
        <p:nvSpPr>
          <p:cNvPr id="9" name="Title 1"/>
          <p:cNvSpPr txBox="1">
            <a:spLocks/>
          </p:cNvSpPr>
          <p:nvPr/>
        </p:nvSpPr>
        <p:spPr>
          <a:xfrm>
            <a:off x="1556657" y="185057"/>
            <a:ext cx="9144000" cy="762000"/>
          </a:xfrm>
          <a:prstGeom prst="rect">
            <a:avLst/>
          </a:prstGeom>
          <a:noFill/>
        </p:spPr>
        <p:txBody>
          <a:bodyPr anchor="ctr">
            <a:noAutofit/>
          </a:bodyPr>
          <a:lstStyle>
            <a:lvl1pPr algn="ctr" defTabSz="685800" rtl="0" eaLnBrk="1" latinLnBrk="0" hangingPunct="1">
              <a:lnSpc>
                <a:spcPct val="90000"/>
              </a:lnSpc>
              <a:spcBef>
                <a:spcPct val="0"/>
              </a:spcBef>
              <a:buNone/>
              <a:defRPr sz="3300" b="1" i="0" kern="1200" baseline="0">
                <a:solidFill>
                  <a:schemeClr val="tx1"/>
                </a:solidFill>
                <a:latin typeface="Gill Sans MT" panose="020B0502020104020203" pitchFamily="34" charset="0"/>
                <a:ea typeface="+mj-ea"/>
                <a:cs typeface="+mj-cs"/>
              </a:defRPr>
            </a:lvl1pPr>
          </a:lstStyle>
          <a:p>
            <a:r>
              <a:rPr lang="en-US" sz="4000" smtClean="0">
                <a:solidFill>
                  <a:schemeClr val="accent2"/>
                </a:solidFill>
                <a:effectLst>
                  <a:outerShdw blurRad="38100" dist="38100" dir="2700000" algn="tl">
                    <a:srgbClr val="000000">
                      <a:alpha val="43137"/>
                    </a:srgbClr>
                  </a:outerShdw>
                </a:effectLst>
              </a:rPr>
              <a:t>Decide/Act</a:t>
            </a:r>
            <a:endParaRPr lang="en-US" sz="40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6673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95892" y="871651"/>
            <a:ext cx="6919201" cy="5454552"/>
          </a:xfrm>
          <a:prstGeom prst="rect">
            <a:avLst/>
          </a:prstGeom>
        </p:spPr>
      </p:pic>
      <p:sp>
        <p:nvSpPr>
          <p:cNvPr id="4" name="TextBox 3"/>
          <p:cNvSpPr txBox="1"/>
          <p:nvPr/>
        </p:nvSpPr>
        <p:spPr>
          <a:xfrm>
            <a:off x="2593298" y="6326203"/>
            <a:ext cx="8641829" cy="400110"/>
          </a:xfrm>
          <a:prstGeom prst="rect">
            <a:avLst/>
          </a:prstGeom>
          <a:noFill/>
        </p:spPr>
        <p:txBody>
          <a:bodyPr wrap="square" rtlCol="0">
            <a:spAutoFit/>
          </a:bodyPr>
          <a:lstStyle/>
          <a:p>
            <a:r>
              <a:rPr lang="en-US" sz="1000" dirty="0" smtClean="0"/>
              <a:t>Oregon Oral Health Coalition, (</a:t>
            </a:r>
            <a:r>
              <a:rPr lang="en-US" sz="1000" dirty="0" err="1" smtClean="0"/>
              <a:t>n.d</a:t>
            </a:r>
            <a:r>
              <a:rPr lang="en-US" sz="1000" dirty="0" smtClean="0"/>
              <a:t>) </a:t>
            </a:r>
            <a:r>
              <a:rPr lang="en-US" sz="1000" i="1" dirty="0" smtClean="0"/>
              <a:t>Oral Health and Chronic Disease Integration Guide</a:t>
            </a:r>
            <a:r>
              <a:rPr lang="en-US" sz="1000" dirty="0"/>
              <a:t>, https://static1.squarespace.com/static/554bd5a0e4b06ed592559a39/t/5994bf77bebafbd3d152a8ce/1502920568547/OHCD+Integration+Guide.pdf</a:t>
            </a:r>
          </a:p>
        </p:txBody>
      </p:sp>
      <p:sp>
        <p:nvSpPr>
          <p:cNvPr id="6" name="Title 1"/>
          <p:cNvSpPr txBox="1">
            <a:spLocks/>
          </p:cNvSpPr>
          <p:nvPr/>
        </p:nvSpPr>
        <p:spPr>
          <a:xfrm>
            <a:off x="1369996" y="109651"/>
            <a:ext cx="9144000" cy="762000"/>
          </a:xfrm>
          <a:prstGeom prst="rect">
            <a:avLst/>
          </a:prstGeom>
          <a:noFill/>
        </p:spPr>
        <p:txBody>
          <a:bodyPr anchor="ctr">
            <a:noAutofit/>
          </a:bodyPr>
          <a:lstStyle>
            <a:lvl1pPr algn="ctr" defTabSz="685800" rtl="0" eaLnBrk="1" latinLnBrk="0" hangingPunct="1">
              <a:lnSpc>
                <a:spcPct val="90000"/>
              </a:lnSpc>
              <a:spcBef>
                <a:spcPct val="0"/>
              </a:spcBef>
              <a:buNone/>
              <a:defRPr sz="3300" b="1" i="0" kern="1200" baseline="0">
                <a:solidFill>
                  <a:schemeClr val="tx1"/>
                </a:solidFill>
                <a:latin typeface="Gill Sans MT" panose="020B0502020104020203" pitchFamily="34" charset="0"/>
                <a:ea typeface="+mj-ea"/>
                <a:cs typeface="+mj-cs"/>
              </a:defRPr>
            </a:lvl1pPr>
          </a:lstStyle>
          <a:p>
            <a:r>
              <a:rPr lang="en-US" sz="4000" dirty="0" smtClean="0">
                <a:solidFill>
                  <a:schemeClr val="accent2"/>
                </a:solidFill>
                <a:effectLst>
                  <a:outerShdw blurRad="38100" dist="38100" dir="2700000" algn="tl">
                    <a:srgbClr val="000000">
                      <a:alpha val="43137"/>
                    </a:srgbClr>
                  </a:outerShdw>
                </a:effectLst>
              </a:rPr>
              <a:t>Decide/Act</a:t>
            </a:r>
            <a:endParaRPr lang="en-US" sz="40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6753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444" y="1140059"/>
            <a:ext cx="7261356" cy="504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025" y="3159451"/>
            <a:ext cx="1177351" cy="1006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480" y="2102199"/>
            <a:ext cx="1479699" cy="9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0480" y="4765320"/>
            <a:ext cx="1618442" cy="108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flipV="1">
            <a:off x="4191030" y="2648855"/>
            <a:ext cx="479355" cy="3894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697623" y="5550773"/>
            <a:ext cx="481267" cy="281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23279" y="6212059"/>
            <a:ext cx="8641829" cy="400110"/>
          </a:xfrm>
          <a:prstGeom prst="rect">
            <a:avLst/>
          </a:prstGeom>
          <a:noFill/>
        </p:spPr>
        <p:txBody>
          <a:bodyPr wrap="square" rtlCol="0">
            <a:spAutoFit/>
          </a:bodyPr>
          <a:lstStyle/>
          <a:p>
            <a:r>
              <a:rPr lang="en-US" sz="1000" dirty="0" smtClean="0"/>
              <a:t>Oregon Oral Health Coalition, (</a:t>
            </a:r>
            <a:r>
              <a:rPr lang="en-US" sz="1000" dirty="0" err="1" smtClean="0"/>
              <a:t>n.d</a:t>
            </a:r>
            <a:r>
              <a:rPr lang="en-US" sz="1000" dirty="0" smtClean="0"/>
              <a:t>) </a:t>
            </a:r>
            <a:r>
              <a:rPr lang="en-US" sz="1000" i="1" dirty="0" smtClean="0"/>
              <a:t>Oral Health and Chronic Disease Integration Guide</a:t>
            </a:r>
            <a:r>
              <a:rPr lang="en-US" sz="1000" dirty="0"/>
              <a:t>, https://static1.squarespace.com/static/554bd5a0e4b06ed592559a39/t/5994bf77bebafbd3d152a8ce/1502920568547/OHCD+Integration+Guide.pdf</a:t>
            </a:r>
          </a:p>
        </p:txBody>
      </p:sp>
      <p:sp>
        <p:nvSpPr>
          <p:cNvPr id="10" name="Title 1"/>
          <p:cNvSpPr txBox="1">
            <a:spLocks/>
          </p:cNvSpPr>
          <p:nvPr/>
        </p:nvSpPr>
        <p:spPr>
          <a:xfrm>
            <a:off x="1524000" y="238225"/>
            <a:ext cx="9144000" cy="762000"/>
          </a:xfrm>
          <a:prstGeom prst="rect">
            <a:avLst/>
          </a:prstGeom>
          <a:noFill/>
        </p:spPr>
        <p:txBody>
          <a:bodyPr anchor="ctr">
            <a:noAutofit/>
          </a:bodyPr>
          <a:lstStyle>
            <a:lvl1pPr algn="ctr" defTabSz="685800" rtl="0" eaLnBrk="1" latinLnBrk="0" hangingPunct="1">
              <a:lnSpc>
                <a:spcPct val="90000"/>
              </a:lnSpc>
              <a:spcBef>
                <a:spcPct val="0"/>
              </a:spcBef>
              <a:buNone/>
              <a:defRPr sz="3300" b="1" i="0" kern="1200" baseline="0">
                <a:solidFill>
                  <a:schemeClr val="tx1"/>
                </a:solidFill>
                <a:latin typeface="Gill Sans MT" panose="020B0502020104020203" pitchFamily="34" charset="0"/>
                <a:ea typeface="+mj-ea"/>
                <a:cs typeface="+mj-cs"/>
              </a:defRPr>
            </a:lvl1pPr>
          </a:lstStyle>
          <a:p>
            <a:r>
              <a:rPr lang="en-US" sz="4000" smtClean="0">
                <a:solidFill>
                  <a:schemeClr val="accent2"/>
                </a:solidFill>
                <a:effectLst>
                  <a:outerShdw blurRad="38100" dist="38100" dir="2700000" algn="tl">
                    <a:srgbClr val="000000">
                      <a:alpha val="43137"/>
                    </a:srgbClr>
                  </a:outerShdw>
                </a:effectLst>
              </a:rPr>
              <a:t>Decide/Act</a:t>
            </a:r>
            <a:endParaRPr lang="en-US" sz="40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35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0797" y="1636638"/>
            <a:ext cx="6891210" cy="457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804" y="5202736"/>
            <a:ext cx="1536453" cy="88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804" y="3568017"/>
            <a:ext cx="1360105" cy="102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804" y="2289332"/>
            <a:ext cx="1360105" cy="102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nvPr>
        </p:nvGraphicFramePr>
        <p:xfrm>
          <a:off x="2934514" y="1140519"/>
          <a:ext cx="6864431" cy="492872"/>
        </p:xfrm>
        <a:graphic>
          <a:graphicData uri="http://schemas.openxmlformats.org/drawingml/2006/table">
            <a:tbl>
              <a:tblPr firstRow="1" firstCol="1" bandRow="1"/>
              <a:tblGrid>
                <a:gridCol w="2206570">
                  <a:extLst>
                    <a:ext uri="{9D8B030D-6E8A-4147-A177-3AD203B41FA5}">
                      <a16:colId xmlns:a16="http://schemas.microsoft.com/office/drawing/2014/main" val="20000"/>
                    </a:ext>
                  </a:extLst>
                </a:gridCol>
                <a:gridCol w="2619198">
                  <a:extLst>
                    <a:ext uri="{9D8B030D-6E8A-4147-A177-3AD203B41FA5}">
                      <a16:colId xmlns:a16="http://schemas.microsoft.com/office/drawing/2014/main" val="20001"/>
                    </a:ext>
                  </a:extLst>
                </a:gridCol>
                <a:gridCol w="2038663">
                  <a:extLst>
                    <a:ext uri="{9D8B030D-6E8A-4147-A177-3AD203B41FA5}">
                      <a16:colId xmlns:a16="http://schemas.microsoft.com/office/drawing/2014/main" val="20002"/>
                    </a:ext>
                  </a:extLst>
                </a:gridCol>
              </a:tblGrid>
              <a:tr h="492872">
                <a:tc>
                  <a:txBody>
                    <a:bodyPr/>
                    <a:lstStyle/>
                    <a:p>
                      <a:pPr marL="0" marR="0" algn="ctr">
                        <a:lnSpc>
                          <a:spcPct val="115000"/>
                        </a:lnSpc>
                        <a:spcBef>
                          <a:spcPts val="0"/>
                        </a:spcBef>
                        <a:spcAft>
                          <a:spcPts val="0"/>
                        </a:spcAft>
                      </a:pPr>
                      <a:r>
                        <a:rPr lang="en-US" sz="1400" dirty="0">
                          <a:solidFill>
                            <a:srgbClr val="FFFFFF"/>
                          </a:solidFill>
                          <a:effectLst/>
                          <a:latin typeface="Century Gothic"/>
                          <a:ea typeface="Calibri"/>
                          <a:cs typeface="Times New Roman"/>
                        </a:rPr>
                        <a:t>Oral Disease</a:t>
                      </a:r>
                      <a:endParaRPr lang="en-US" sz="1400" dirty="0">
                        <a:effectLst/>
                        <a:latin typeface="Calibri"/>
                        <a:ea typeface="Calibri"/>
                        <a:cs typeface="Times New Roman"/>
                      </a:endParaRPr>
                    </a:p>
                  </a:txBody>
                  <a:tcPr marL="60270" marR="602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2AA91"/>
                    </a:solidFill>
                  </a:tcPr>
                </a:tc>
                <a:tc>
                  <a:txBody>
                    <a:bodyPr/>
                    <a:lstStyle/>
                    <a:p>
                      <a:pPr marL="0" marR="0" algn="ctr">
                        <a:lnSpc>
                          <a:spcPct val="115000"/>
                        </a:lnSpc>
                        <a:spcBef>
                          <a:spcPts val="0"/>
                        </a:spcBef>
                        <a:spcAft>
                          <a:spcPts val="0"/>
                        </a:spcAft>
                      </a:pPr>
                      <a:r>
                        <a:rPr lang="en-US" sz="1400" dirty="0">
                          <a:solidFill>
                            <a:srgbClr val="FFFFFF"/>
                          </a:solidFill>
                          <a:effectLst/>
                          <a:latin typeface="Century Gothic"/>
                          <a:ea typeface="Calibri"/>
                          <a:cs typeface="Times New Roman"/>
                        </a:rPr>
                        <a:t>Act</a:t>
                      </a:r>
                      <a:endParaRPr lang="en-US" sz="1400" dirty="0">
                        <a:effectLst/>
                        <a:latin typeface="Calibri"/>
                        <a:ea typeface="Calibri"/>
                        <a:cs typeface="Times New Roman"/>
                      </a:endParaRPr>
                    </a:p>
                  </a:txBody>
                  <a:tcPr marL="60270" marR="602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2AA91"/>
                    </a:solidFill>
                  </a:tcPr>
                </a:tc>
                <a:tc>
                  <a:txBody>
                    <a:bodyPr/>
                    <a:lstStyle/>
                    <a:p>
                      <a:pPr marL="0" marR="0" algn="ctr">
                        <a:lnSpc>
                          <a:spcPct val="115000"/>
                        </a:lnSpc>
                        <a:spcBef>
                          <a:spcPts val="0"/>
                        </a:spcBef>
                        <a:spcAft>
                          <a:spcPts val="0"/>
                        </a:spcAft>
                      </a:pPr>
                      <a:r>
                        <a:rPr lang="en-US" sz="1400" dirty="0">
                          <a:solidFill>
                            <a:srgbClr val="FFFFFF"/>
                          </a:solidFill>
                          <a:effectLst/>
                          <a:latin typeface="Century Gothic"/>
                          <a:ea typeface="Calibri"/>
                          <a:cs typeface="Times New Roman"/>
                        </a:rPr>
                        <a:t>Associated with this chronic disease</a:t>
                      </a:r>
                      <a:endParaRPr lang="en-US" sz="1400" dirty="0">
                        <a:effectLst/>
                        <a:latin typeface="Calibri"/>
                        <a:ea typeface="Calibri"/>
                        <a:cs typeface="Times New Roman"/>
                      </a:endParaRPr>
                    </a:p>
                  </a:txBody>
                  <a:tcPr marL="60270" marR="6027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2AA91"/>
                    </a:solidFill>
                  </a:tcPr>
                </a:tc>
                <a:extLst>
                  <a:ext uri="{0D108BD9-81ED-4DB2-BD59-A6C34878D82A}">
                    <a16:rowId xmlns:a16="http://schemas.microsoft.com/office/drawing/2014/main" val="10000"/>
                  </a:ext>
                </a:extLst>
              </a:tr>
            </a:tbl>
          </a:graphicData>
        </a:graphic>
      </p:graphicFrame>
      <p:cxnSp>
        <p:nvCxnSpPr>
          <p:cNvPr id="9" name="Straight Arrow Connector 8"/>
          <p:cNvCxnSpPr/>
          <p:nvPr/>
        </p:nvCxnSpPr>
        <p:spPr>
          <a:xfrm flipV="1">
            <a:off x="3466618" y="2800006"/>
            <a:ext cx="434050" cy="3250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025511" y="4162394"/>
            <a:ext cx="479355" cy="3894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656909" y="5644079"/>
            <a:ext cx="276634" cy="5066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23279" y="6212059"/>
            <a:ext cx="8641829" cy="400110"/>
          </a:xfrm>
          <a:prstGeom prst="rect">
            <a:avLst/>
          </a:prstGeom>
          <a:noFill/>
        </p:spPr>
        <p:txBody>
          <a:bodyPr wrap="square" rtlCol="0">
            <a:spAutoFit/>
          </a:bodyPr>
          <a:lstStyle/>
          <a:p>
            <a:r>
              <a:rPr lang="en-US" sz="1000" dirty="0" smtClean="0"/>
              <a:t>Oregon Oral Health Coalition, (</a:t>
            </a:r>
            <a:r>
              <a:rPr lang="en-US" sz="1000" dirty="0" err="1" smtClean="0"/>
              <a:t>n.d</a:t>
            </a:r>
            <a:r>
              <a:rPr lang="en-US" sz="1000" dirty="0" smtClean="0"/>
              <a:t>) </a:t>
            </a:r>
            <a:r>
              <a:rPr lang="en-US" sz="1000" i="1" dirty="0" smtClean="0"/>
              <a:t>Oral Health and Chronic Disease Integration Guide</a:t>
            </a:r>
            <a:r>
              <a:rPr lang="en-US" sz="1000" dirty="0"/>
              <a:t>, https://static1.squarespace.com/static/554bd5a0e4b06ed592559a39/t/5994bf77bebafbd3d152a8ce/1502920568547/OHCD+Integration+Guide.pdf</a:t>
            </a:r>
          </a:p>
        </p:txBody>
      </p:sp>
      <p:sp>
        <p:nvSpPr>
          <p:cNvPr id="14" name="Title 1"/>
          <p:cNvSpPr txBox="1">
            <a:spLocks/>
          </p:cNvSpPr>
          <p:nvPr/>
        </p:nvSpPr>
        <p:spPr>
          <a:xfrm>
            <a:off x="1524000" y="238225"/>
            <a:ext cx="9144000" cy="762000"/>
          </a:xfrm>
          <a:prstGeom prst="rect">
            <a:avLst/>
          </a:prstGeom>
          <a:noFill/>
        </p:spPr>
        <p:txBody>
          <a:bodyPr anchor="ctr">
            <a:noAutofit/>
          </a:bodyPr>
          <a:lstStyle>
            <a:lvl1pPr algn="ctr" defTabSz="685800" rtl="0" eaLnBrk="1" latinLnBrk="0" hangingPunct="1">
              <a:lnSpc>
                <a:spcPct val="90000"/>
              </a:lnSpc>
              <a:spcBef>
                <a:spcPct val="0"/>
              </a:spcBef>
              <a:buNone/>
              <a:defRPr sz="3300" b="1" i="0" kern="1200" baseline="0">
                <a:solidFill>
                  <a:schemeClr val="tx1"/>
                </a:solidFill>
                <a:latin typeface="Gill Sans MT" panose="020B0502020104020203" pitchFamily="34" charset="0"/>
                <a:ea typeface="+mj-ea"/>
                <a:cs typeface="+mj-cs"/>
              </a:defRPr>
            </a:lvl1pPr>
          </a:lstStyle>
          <a:p>
            <a:r>
              <a:rPr lang="en-US" sz="4000" smtClean="0">
                <a:solidFill>
                  <a:schemeClr val="accent2"/>
                </a:solidFill>
                <a:effectLst>
                  <a:outerShdw blurRad="38100" dist="38100" dir="2700000" algn="tl">
                    <a:srgbClr val="000000">
                      <a:alpha val="43137"/>
                    </a:srgbClr>
                  </a:outerShdw>
                </a:effectLst>
              </a:rPr>
              <a:t>Decide/Act</a:t>
            </a:r>
            <a:endParaRPr lang="en-US" sz="4000"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0996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329534"/>
            <a:ext cx="10363201" cy="4952731"/>
          </a:xfrm>
        </p:spPr>
        <p:txBody>
          <a:bodyPr>
            <a:normAutofit lnSpcReduction="10000"/>
          </a:bodyPr>
          <a:lstStyle/>
          <a:p>
            <a:endParaRPr lang="en-US" dirty="0"/>
          </a:p>
          <a:p>
            <a:r>
              <a:rPr lang="en-US" sz="2800" dirty="0">
                <a:latin typeface="+mn-lt"/>
              </a:rPr>
              <a:t>Oral Health Information for Patients </a:t>
            </a:r>
            <a:r>
              <a:rPr lang="en-US" sz="2800" b="0" dirty="0">
                <a:latin typeface="+mn-lt"/>
              </a:rPr>
              <a:t>(1 page in English and Spanish) </a:t>
            </a:r>
          </a:p>
          <a:p>
            <a:r>
              <a:rPr lang="en-US" sz="2800" b="0" dirty="0">
                <a:latin typeface="+mn-lt"/>
              </a:rPr>
              <a:t>	(will be available in the diabetes binders)  </a:t>
            </a:r>
          </a:p>
          <a:p>
            <a:endParaRPr lang="en-US" sz="2800" dirty="0">
              <a:latin typeface="+mn-lt"/>
            </a:endParaRPr>
          </a:p>
          <a:p>
            <a:r>
              <a:rPr lang="en-US" sz="2800" dirty="0">
                <a:latin typeface="+mn-lt"/>
              </a:rPr>
              <a:t>Oral Health Information for Providers </a:t>
            </a:r>
            <a:r>
              <a:rPr lang="en-US" sz="2800" b="0" dirty="0">
                <a:latin typeface="+mn-lt"/>
              </a:rPr>
              <a:t>(this presentation and resources on SharePoint)  </a:t>
            </a:r>
          </a:p>
          <a:p>
            <a:pPr marL="457200" indent="-457200">
              <a:buFont typeface="Arial" panose="020B0604020202020204" pitchFamily="34" charset="0"/>
              <a:buChar char="•"/>
            </a:pPr>
            <a:r>
              <a:rPr lang="en-US" sz="2000" dirty="0">
                <a:latin typeface="+mn-lt"/>
              </a:rPr>
              <a:t>Health Services&gt;Medical&gt;Provider Resources&gt;On Call Tips for Dental Issues </a:t>
            </a:r>
          </a:p>
          <a:p>
            <a:r>
              <a:rPr lang="en-US" sz="2000" dirty="0">
                <a:latin typeface="+mn-lt"/>
              </a:rPr>
              <a:t>OR</a:t>
            </a:r>
          </a:p>
          <a:p>
            <a:pPr marL="457200" indent="-457200">
              <a:buFont typeface="Arial" panose="020B0604020202020204" pitchFamily="34" charset="0"/>
              <a:buChar char="•"/>
            </a:pPr>
            <a:r>
              <a:rPr lang="en-US" sz="2000" dirty="0">
                <a:latin typeface="+mn-lt"/>
              </a:rPr>
              <a:t>Health Services&gt;Dental&gt;Resources for Medical Providers</a:t>
            </a:r>
          </a:p>
          <a:p>
            <a:endParaRPr lang="en-US" sz="2000" dirty="0">
              <a:latin typeface="+mn-lt"/>
            </a:endParaRPr>
          </a:p>
          <a:p>
            <a:r>
              <a:rPr lang="en-US" sz="2800" dirty="0">
                <a:latin typeface="+mn-lt"/>
              </a:rPr>
              <a:t>Bidirectional Referrals in Epic – to aid with referrals </a:t>
            </a:r>
            <a:endParaRPr lang="en-US" sz="2200" dirty="0">
              <a:latin typeface="+mn-lt"/>
            </a:endParaRPr>
          </a:p>
          <a:p>
            <a:r>
              <a:rPr lang="en-US" dirty="0"/>
              <a:t>	</a:t>
            </a:r>
          </a:p>
        </p:txBody>
      </p:sp>
      <p:sp>
        <p:nvSpPr>
          <p:cNvPr id="5" name="Title 1"/>
          <p:cNvSpPr txBox="1">
            <a:spLocks/>
          </p:cNvSpPr>
          <p:nvPr/>
        </p:nvSpPr>
        <p:spPr>
          <a:xfrm>
            <a:off x="1528665" y="381000"/>
            <a:ext cx="9144000" cy="762000"/>
          </a:xfrm>
          <a:prstGeom prst="rect">
            <a:avLst/>
          </a:prstGeom>
          <a:solidFill>
            <a:schemeClr val="accent2"/>
          </a:solidFill>
        </p:spPr>
        <p:txBody>
          <a:bodyPr vert="horz" lIns="91440" tIns="45720" rIns="91440" bIns="45720" rtlCol="0" anchor="ctr">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000" b="1" dirty="0">
                <a:solidFill>
                  <a:schemeClr val="bg1"/>
                </a:solidFill>
                <a:latin typeface="Gill Sans MT" panose="020B0502020104020203" pitchFamily="34" charset="0"/>
              </a:rPr>
              <a:t>Integration in the PCP office</a:t>
            </a:r>
            <a:endParaRPr lang="en-US" sz="4000"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98666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1620" y="1029149"/>
            <a:ext cx="4279751" cy="1015663"/>
          </a:xfrm>
          <a:prstGeom prst="rect">
            <a:avLst/>
          </a:prstGeom>
        </p:spPr>
        <p:txBody>
          <a:bodyPr wrap="square">
            <a:spAutoFit/>
          </a:bodyPr>
          <a:lstStyle/>
          <a:p>
            <a:r>
              <a:rPr lang="en-US" sz="6000" b="1" dirty="0">
                <a:latin typeface="Gill Sans MT" panose="020B0502020104020203" pitchFamily="34" charset="0"/>
              </a:rPr>
              <a:t>Thank You!</a:t>
            </a:r>
          </a:p>
        </p:txBody>
      </p:sp>
      <p:grpSp>
        <p:nvGrpSpPr>
          <p:cNvPr id="8" name="Group 7"/>
          <p:cNvGrpSpPr/>
          <p:nvPr/>
        </p:nvGrpSpPr>
        <p:grpSpPr>
          <a:xfrm>
            <a:off x="4161169" y="2197965"/>
            <a:ext cx="5098829" cy="2737017"/>
            <a:chOff x="3602720" y="1812330"/>
            <a:chExt cx="7803653" cy="4133319"/>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259" y="1812330"/>
              <a:ext cx="546111" cy="54611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2720" y="3988334"/>
              <a:ext cx="526861" cy="5268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9833" y="4707328"/>
              <a:ext cx="526861" cy="5268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2720" y="3296396"/>
              <a:ext cx="638783" cy="519327"/>
            </a:xfrm>
            <a:prstGeom prst="rect">
              <a:avLst/>
            </a:prstGeom>
          </p:spPr>
        </p:pic>
        <p:pic>
          <p:nvPicPr>
            <p:cNvPr id="1026" name="Picture 2" descr="Image result for youtub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3599" y="5426322"/>
              <a:ext cx="519327" cy="5193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23101" y="1881925"/>
              <a:ext cx="1466916" cy="453170"/>
            </a:xfrm>
            <a:prstGeom prst="rect">
              <a:avLst/>
            </a:prstGeom>
            <a:noFill/>
          </p:spPr>
          <p:txBody>
            <a:bodyPr wrap="none" rtlCol="0">
              <a:spAutoFit/>
            </a:bodyPr>
            <a:lstStyle/>
            <a:p>
              <a:r>
                <a:rPr lang="en-US" sz="1350" dirty="0">
                  <a:latin typeface="Segoe UI" panose="020B0502040204020203" pitchFamily="34" charset="0"/>
                  <a:cs typeface="Segoe UI" panose="020B0502040204020203" pitchFamily="34" charset="0"/>
                </a:rPr>
                <a:t>@VGMHC</a:t>
              </a:r>
            </a:p>
          </p:txBody>
        </p:sp>
        <p:sp>
          <p:nvSpPr>
            <p:cNvPr id="9" name="TextBox 8"/>
            <p:cNvSpPr txBox="1"/>
            <p:nvPr/>
          </p:nvSpPr>
          <p:spPr>
            <a:xfrm>
              <a:off x="4640621" y="3296394"/>
              <a:ext cx="2149932" cy="453170"/>
            </a:xfrm>
            <a:prstGeom prst="rect">
              <a:avLst/>
            </a:prstGeom>
            <a:noFill/>
          </p:spPr>
          <p:txBody>
            <a:bodyPr wrap="none" rtlCol="0">
              <a:spAutoFit/>
            </a:bodyPr>
            <a:lstStyle/>
            <a:p>
              <a:r>
                <a:rPr lang="en-US" sz="1350" dirty="0">
                  <a:latin typeface="Segoe UI" panose="020B0502040204020203" pitchFamily="34" charset="0"/>
                  <a:cs typeface="Segoe UI" panose="020B0502040204020203" pitchFamily="34" charset="0"/>
                </a:rPr>
                <a:t>@</a:t>
              </a:r>
              <a:r>
                <a:rPr lang="en-US" sz="1350" dirty="0" err="1">
                  <a:latin typeface="Segoe UI" panose="020B0502040204020203" pitchFamily="34" charset="0"/>
                  <a:cs typeface="Segoe UI" panose="020B0502040204020203" pitchFamily="34" charset="0"/>
                </a:rPr>
                <a:t>VirginiaGarcia</a:t>
              </a:r>
              <a:endParaRPr lang="en-US" sz="1350" dirty="0">
                <a:latin typeface="Segoe UI" panose="020B0502040204020203" pitchFamily="34" charset="0"/>
                <a:cs typeface="Segoe UI" panose="020B0502040204020203" pitchFamily="34" charset="0"/>
              </a:endParaRPr>
            </a:p>
          </p:txBody>
        </p:sp>
        <p:sp>
          <p:nvSpPr>
            <p:cNvPr id="10" name="TextBox 9"/>
            <p:cNvSpPr txBox="1"/>
            <p:nvPr/>
          </p:nvSpPr>
          <p:spPr>
            <a:xfrm>
              <a:off x="4641273" y="4067098"/>
              <a:ext cx="1466916" cy="453170"/>
            </a:xfrm>
            <a:prstGeom prst="rect">
              <a:avLst/>
            </a:prstGeom>
            <a:noFill/>
          </p:spPr>
          <p:txBody>
            <a:bodyPr wrap="none" rtlCol="0">
              <a:spAutoFit/>
            </a:bodyPr>
            <a:lstStyle/>
            <a:p>
              <a:r>
                <a:rPr lang="en-US" sz="1350" dirty="0">
                  <a:latin typeface="Segoe UI" panose="020B0502040204020203" pitchFamily="34" charset="0"/>
                  <a:cs typeface="Segoe UI" panose="020B0502040204020203" pitchFamily="34" charset="0"/>
                </a:rPr>
                <a:t>@VGMHC</a:t>
              </a:r>
            </a:p>
          </p:txBody>
        </p:sp>
        <p:sp>
          <p:nvSpPr>
            <p:cNvPr id="11" name="TextBox 10"/>
            <p:cNvSpPr txBox="1"/>
            <p:nvPr/>
          </p:nvSpPr>
          <p:spPr>
            <a:xfrm>
              <a:off x="4641273" y="4786090"/>
              <a:ext cx="6765100" cy="453170"/>
            </a:xfrm>
            <a:prstGeom prst="rect">
              <a:avLst/>
            </a:prstGeom>
            <a:noFill/>
          </p:spPr>
          <p:txBody>
            <a:bodyPr wrap="none" rtlCol="0">
              <a:spAutoFit/>
            </a:bodyPr>
            <a:lstStyle/>
            <a:p>
              <a:r>
                <a:rPr lang="en-US" sz="1350" dirty="0">
                  <a:latin typeface="Segoe UI" panose="020B0502040204020203" pitchFamily="34" charset="0"/>
                  <a:cs typeface="Segoe UI" panose="020B0502040204020203" pitchFamily="34" charset="0"/>
                </a:rPr>
                <a:t>Virginia Garcia Memorial Health Center and Foundation</a:t>
              </a:r>
            </a:p>
          </p:txBody>
        </p:sp>
        <p:sp>
          <p:nvSpPr>
            <p:cNvPr id="12" name="TextBox 11"/>
            <p:cNvSpPr txBox="1"/>
            <p:nvPr/>
          </p:nvSpPr>
          <p:spPr>
            <a:xfrm>
              <a:off x="4641273" y="5471060"/>
              <a:ext cx="4841664" cy="453170"/>
            </a:xfrm>
            <a:prstGeom prst="rect">
              <a:avLst/>
            </a:prstGeom>
            <a:noFill/>
          </p:spPr>
          <p:txBody>
            <a:bodyPr wrap="none" rtlCol="0">
              <a:spAutoFit/>
            </a:bodyPr>
            <a:lstStyle/>
            <a:p>
              <a:r>
                <a:rPr lang="en-US" sz="1350" dirty="0">
                  <a:latin typeface="Segoe UI" panose="020B0502040204020203" pitchFamily="34" charset="0"/>
                  <a:cs typeface="Segoe UI" panose="020B0502040204020203" pitchFamily="34" charset="0"/>
                </a:rPr>
                <a:t>Virginia Garcia Memorial Health Center</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259" y="2528894"/>
              <a:ext cx="546111" cy="546111"/>
            </a:xfrm>
            <a:prstGeom prst="rect">
              <a:avLst/>
            </a:prstGeom>
          </p:spPr>
        </p:pic>
        <p:sp>
          <p:nvSpPr>
            <p:cNvPr id="14" name="TextBox 13"/>
            <p:cNvSpPr txBox="1"/>
            <p:nvPr/>
          </p:nvSpPr>
          <p:spPr>
            <a:xfrm>
              <a:off x="4641273" y="2660931"/>
              <a:ext cx="5211238" cy="453170"/>
            </a:xfrm>
            <a:prstGeom prst="rect">
              <a:avLst/>
            </a:prstGeom>
            <a:noFill/>
          </p:spPr>
          <p:txBody>
            <a:bodyPr wrap="none" rtlCol="0">
              <a:spAutoFit/>
            </a:bodyPr>
            <a:lstStyle/>
            <a:p>
              <a:r>
                <a:rPr lang="en-US" sz="1350" dirty="0">
                  <a:latin typeface="Segoe UI" panose="020B0502040204020203" pitchFamily="34" charset="0"/>
                  <a:cs typeface="Segoe UI" panose="020B0502040204020203" pitchFamily="34" charset="0"/>
                </a:rPr>
                <a:t>@</a:t>
              </a:r>
              <a:r>
                <a:rPr lang="en-US" sz="1350" dirty="0" err="1">
                  <a:latin typeface="Segoe UI" panose="020B0502040204020203" pitchFamily="34" charset="0"/>
                  <a:cs typeface="Segoe UI" panose="020B0502040204020203" pitchFamily="34" charset="0"/>
                </a:rPr>
                <a:t>VGMHCComunidad</a:t>
              </a:r>
              <a:r>
                <a:rPr lang="en-US" sz="1350" dirty="0">
                  <a:latin typeface="Segoe UI" panose="020B0502040204020203" pitchFamily="34" charset="0"/>
                  <a:cs typeface="Segoe UI" panose="020B0502040204020203" pitchFamily="34" charset="0"/>
                </a:rPr>
                <a:t> (Spanish-only page)</a:t>
              </a:r>
            </a:p>
          </p:txBody>
        </p:sp>
      </p:grpSp>
    </p:spTree>
    <p:extLst>
      <p:ext uri="{BB962C8B-B14F-4D97-AF65-F5344CB8AC3E}">
        <p14:creationId xmlns:p14="http://schemas.microsoft.com/office/powerpoint/2010/main" val="420171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7642"/>
          <a:stretch/>
        </p:blipFill>
        <p:spPr>
          <a:xfrm>
            <a:off x="1870986" y="1143000"/>
            <a:ext cx="8797014" cy="449122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0624" y="5334001"/>
            <a:ext cx="7422573" cy="954521"/>
          </a:xfrm>
          <a:prstGeom prst="rect">
            <a:avLst/>
          </a:prstGeom>
        </p:spPr>
      </p:pic>
      <p:sp>
        <p:nvSpPr>
          <p:cNvPr id="5" name="Title 1"/>
          <p:cNvSpPr>
            <a:spLocks noGrp="1"/>
          </p:cNvSpPr>
          <p:nvPr>
            <p:ph type="title"/>
          </p:nvPr>
        </p:nvSpPr>
        <p:spPr>
          <a:xfrm>
            <a:off x="1524000" y="381000"/>
            <a:ext cx="9144000" cy="762000"/>
          </a:xfrm>
          <a:noFill/>
        </p:spPr>
        <p:txBody>
          <a:bodyPr anchor="ctr">
            <a:noAutofit/>
          </a:bodyPr>
          <a:lstStyle/>
          <a:p>
            <a:r>
              <a:rPr lang="en-US" sz="4400" dirty="0">
                <a:solidFill>
                  <a:schemeClr val="accent2"/>
                </a:solidFill>
                <a:effectLst>
                  <a:outerShdw blurRad="38100" dist="38100" dir="2700000" algn="tl">
                    <a:srgbClr val="000000">
                      <a:alpha val="43137"/>
                    </a:srgbClr>
                  </a:outerShdw>
                </a:effectLst>
              </a:rPr>
              <a:t>Patient Perceptions</a:t>
            </a:r>
            <a:r>
              <a:rPr lang="en-US" sz="4000" dirty="0">
                <a:solidFill>
                  <a:schemeClr val="accent2"/>
                </a:solidFill>
                <a:effectLst>
                  <a:outerShdw blurRad="38100" dist="38100" dir="2700000" algn="tl">
                    <a:srgbClr val="000000">
                      <a:alpha val="43137"/>
                    </a:srgbClr>
                  </a:outerShdw>
                </a:effectLst>
              </a:rPr>
              <a:t> </a:t>
            </a:r>
          </a:p>
        </p:txBody>
      </p:sp>
      <p:sp>
        <p:nvSpPr>
          <p:cNvPr id="2" name="TextBox 1"/>
          <p:cNvSpPr txBox="1"/>
          <p:nvPr/>
        </p:nvSpPr>
        <p:spPr>
          <a:xfrm>
            <a:off x="7920097" y="6396229"/>
            <a:ext cx="3886200" cy="307777"/>
          </a:xfrm>
          <a:prstGeom prst="rect">
            <a:avLst/>
          </a:prstGeom>
          <a:noFill/>
        </p:spPr>
        <p:txBody>
          <a:bodyPr wrap="square" rtlCol="0">
            <a:spAutoFit/>
          </a:bodyPr>
          <a:lstStyle/>
          <a:p>
            <a:r>
              <a:rPr lang="en-US" sz="1400" dirty="0"/>
              <a:t>(Oral Health and Well-Being in Oregon, HPI)</a:t>
            </a:r>
          </a:p>
        </p:txBody>
      </p:sp>
    </p:spTree>
    <p:extLst>
      <p:ext uri="{BB962C8B-B14F-4D97-AF65-F5344CB8AC3E}">
        <p14:creationId xmlns:p14="http://schemas.microsoft.com/office/powerpoint/2010/main" val="24160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304800"/>
            <a:ext cx="9144000" cy="762000"/>
          </a:xfrm>
          <a:noFill/>
        </p:spPr>
        <p:txBody>
          <a:bodyPr anchor="ctr"/>
          <a:lstStyle/>
          <a:p>
            <a:r>
              <a:rPr lang="en-US" sz="4400" dirty="0">
                <a:solidFill>
                  <a:schemeClr val="accent2"/>
                </a:solidFill>
                <a:effectLst>
                  <a:outerShdw blurRad="38100" dist="38100" dir="2700000" algn="tl">
                    <a:srgbClr val="000000">
                      <a:alpha val="43137"/>
                    </a:srgbClr>
                  </a:outerShdw>
                </a:effectLst>
              </a:rPr>
              <a:t>Oral </a:t>
            </a:r>
            <a:r>
              <a:rPr lang="en-US" sz="4000" dirty="0">
                <a:solidFill>
                  <a:schemeClr val="accent2"/>
                </a:solidFill>
                <a:effectLst>
                  <a:outerShdw blurRad="38100" dist="38100" dir="2700000" algn="tl">
                    <a:srgbClr val="000000">
                      <a:alpha val="43137"/>
                    </a:srgbClr>
                  </a:outerShdw>
                </a:effectLst>
              </a:rPr>
              <a:t>Health</a:t>
            </a:r>
            <a:r>
              <a:rPr lang="en-US" sz="4400" dirty="0">
                <a:solidFill>
                  <a:schemeClr val="accent2"/>
                </a:solidFill>
                <a:effectLst>
                  <a:outerShdw blurRad="38100" dist="38100" dir="2700000" algn="tl">
                    <a:srgbClr val="000000">
                      <a:alpha val="43137"/>
                    </a:srgbClr>
                  </a:outerShdw>
                </a:effectLst>
              </a:rPr>
              <a:t> and Chronic Disease</a:t>
            </a:r>
          </a:p>
        </p:txBody>
      </p:sp>
      <p:sp>
        <p:nvSpPr>
          <p:cNvPr id="3" name="TextBox 2"/>
          <p:cNvSpPr txBox="1"/>
          <p:nvPr/>
        </p:nvSpPr>
        <p:spPr>
          <a:xfrm>
            <a:off x="1818530" y="4233719"/>
            <a:ext cx="9786257" cy="1938992"/>
          </a:xfrm>
          <a:prstGeom prst="rect">
            <a:avLst/>
          </a:prstGeom>
          <a:noFill/>
        </p:spPr>
        <p:txBody>
          <a:bodyPr wrap="square" rtlCol="0">
            <a:spAutoFit/>
          </a:bodyPr>
          <a:lstStyle/>
          <a:p>
            <a:r>
              <a:rPr lang="en-US" sz="2400" dirty="0"/>
              <a:t>The most common oral diseases- tooth decay and gum disease, share </a:t>
            </a:r>
            <a:r>
              <a:rPr lang="en-US" sz="2400" b="1" i="1" dirty="0"/>
              <a:t>common risk factors </a:t>
            </a:r>
            <a:r>
              <a:rPr lang="en-US" sz="2400" dirty="0"/>
              <a:t>with chronic diseases such as diabetes, heart disease and pulmonary diseases.</a:t>
            </a:r>
          </a:p>
          <a:p>
            <a:endParaRPr lang="en-US" sz="2400" dirty="0"/>
          </a:p>
          <a:p>
            <a:r>
              <a:rPr lang="en-US" sz="2400" dirty="0"/>
              <a:t>In 2012 - ½ of adults 18 and older had 1 or more chronic diseases (CDC, 2016)</a:t>
            </a:r>
          </a:p>
        </p:txBody>
      </p:sp>
      <p:sp>
        <p:nvSpPr>
          <p:cNvPr id="6" name="TextBox 5"/>
          <p:cNvSpPr txBox="1"/>
          <p:nvPr/>
        </p:nvSpPr>
        <p:spPr>
          <a:xfrm>
            <a:off x="7659925" y="1632838"/>
            <a:ext cx="3462338" cy="2092881"/>
          </a:xfrm>
          <a:prstGeom prst="rect">
            <a:avLst/>
          </a:prstGeom>
          <a:noFill/>
        </p:spPr>
        <p:txBody>
          <a:bodyPr wrap="square" rtlCol="0">
            <a:spAutoFit/>
          </a:bodyPr>
          <a:lstStyle/>
          <a:p>
            <a:pPr algn="ctr"/>
            <a:r>
              <a:rPr lang="en-US" sz="2600" dirty="0">
                <a:solidFill>
                  <a:schemeClr val="accent3"/>
                </a:solidFill>
              </a:rPr>
              <a:t>Poor oral health is linked to several chronic diseases, particularly those exacerbated by inflammation.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20" y="1371985"/>
            <a:ext cx="6372225" cy="2590800"/>
          </a:xfrm>
          <a:prstGeom prst="rect">
            <a:avLst/>
          </a:prstGeom>
        </p:spPr>
      </p:pic>
    </p:spTree>
    <p:extLst>
      <p:ext uri="{BB962C8B-B14F-4D97-AF65-F5344CB8AC3E}">
        <p14:creationId xmlns:p14="http://schemas.microsoft.com/office/powerpoint/2010/main" val="36789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335CF08-8DDF-4D71-97EB-7E1A9665711D}"/>
              </a:ext>
            </a:extLst>
          </p:cNvPr>
          <p:cNvPicPr>
            <a:picLocks noChangeAspect="1"/>
          </p:cNvPicPr>
          <p:nvPr/>
        </p:nvPicPr>
        <p:blipFill>
          <a:blip r:embed="rId3"/>
          <a:stretch>
            <a:fillRect/>
          </a:stretch>
        </p:blipFill>
        <p:spPr>
          <a:xfrm>
            <a:off x="5447354" y="437768"/>
            <a:ext cx="2650543" cy="6314955"/>
          </a:xfrm>
          <a:prstGeom prst="rect">
            <a:avLst/>
          </a:prstGeom>
        </p:spPr>
      </p:pic>
      <p:sp>
        <p:nvSpPr>
          <p:cNvPr id="15" name="TextBox 14">
            <a:extLst>
              <a:ext uri="{FF2B5EF4-FFF2-40B4-BE49-F238E27FC236}">
                <a16:creationId xmlns:a16="http://schemas.microsoft.com/office/drawing/2014/main" id="{62C60870-E062-407A-A907-351F55369EF1}"/>
              </a:ext>
            </a:extLst>
          </p:cNvPr>
          <p:cNvSpPr txBox="1"/>
          <p:nvPr/>
        </p:nvSpPr>
        <p:spPr>
          <a:xfrm>
            <a:off x="109627" y="420187"/>
            <a:ext cx="2712463" cy="3062377"/>
          </a:xfrm>
          <a:prstGeom prst="rect">
            <a:avLst/>
          </a:prstGeom>
          <a:solidFill>
            <a:srgbClr val="FF8200"/>
          </a:solidFill>
          <a:ln>
            <a:solidFill>
              <a:srgbClr val="FF8200"/>
            </a:solidFill>
          </a:ln>
        </p:spPr>
        <p:txBody>
          <a:bodyPr wrap="square" rtlCol="0">
            <a:spAutoFit/>
          </a:bodyPr>
          <a:lstStyle/>
          <a:p>
            <a:pPr>
              <a:spcAft>
                <a:spcPts val="800"/>
              </a:spcAft>
            </a:pPr>
            <a:r>
              <a:rPr lang="en-US" sz="3200" dirty="0">
                <a:solidFill>
                  <a:schemeClr val="bg1"/>
                </a:solidFill>
                <a:cs typeface="Calibri Light"/>
              </a:rPr>
              <a:t>Systemic relationships </a:t>
            </a:r>
          </a:p>
          <a:p>
            <a:pPr>
              <a:lnSpc>
                <a:spcPts val="2667"/>
              </a:lnSpc>
              <a:spcAft>
                <a:spcPts val="800"/>
              </a:spcAft>
            </a:pPr>
            <a:r>
              <a:rPr lang="en-US" sz="3200" dirty="0">
                <a:solidFill>
                  <a:schemeClr val="bg1"/>
                </a:solidFill>
                <a:cs typeface="Calibri Light"/>
              </a:rPr>
              <a:t>of</a:t>
            </a:r>
          </a:p>
          <a:p>
            <a:pPr>
              <a:lnSpc>
                <a:spcPts val="2667"/>
              </a:lnSpc>
              <a:spcAft>
                <a:spcPts val="800"/>
              </a:spcAft>
            </a:pPr>
            <a:r>
              <a:rPr lang="en-US" sz="3200" dirty="0">
                <a:solidFill>
                  <a:schemeClr val="bg1"/>
                </a:solidFill>
                <a:cs typeface="Calibri Light"/>
              </a:rPr>
              <a:t>oral health </a:t>
            </a:r>
          </a:p>
          <a:p>
            <a:pPr>
              <a:spcAft>
                <a:spcPts val="800"/>
              </a:spcAft>
            </a:pPr>
            <a:r>
              <a:rPr lang="en-US" sz="3200" dirty="0">
                <a:solidFill>
                  <a:schemeClr val="bg1"/>
                </a:solidFill>
                <a:cs typeface="Calibri Light"/>
              </a:rPr>
              <a:t>and overall health</a:t>
            </a:r>
          </a:p>
        </p:txBody>
      </p:sp>
      <p:sp>
        <p:nvSpPr>
          <p:cNvPr id="12" name="TextBox 11">
            <a:extLst>
              <a:ext uri="{FF2B5EF4-FFF2-40B4-BE49-F238E27FC236}">
                <a16:creationId xmlns:a16="http://schemas.microsoft.com/office/drawing/2014/main" id="{1A00688F-7AE3-4F29-A3E1-AD1A0A7FC4CF}"/>
              </a:ext>
            </a:extLst>
          </p:cNvPr>
          <p:cNvSpPr txBox="1"/>
          <p:nvPr/>
        </p:nvSpPr>
        <p:spPr>
          <a:xfrm>
            <a:off x="7786622" y="437768"/>
            <a:ext cx="4066076" cy="979755"/>
          </a:xfrm>
          <a:prstGeom prst="rect">
            <a:avLst/>
          </a:prstGeom>
          <a:noFill/>
          <a:ln>
            <a:solidFill>
              <a:srgbClr val="FF8200"/>
            </a:solidFill>
          </a:ln>
        </p:spPr>
        <p:txBody>
          <a:bodyPr wrap="square" rtlCol="0">
            <a:spAutoFit/>
          </a:bodyPr>
          <a:lstStyle/>
          <a:p>
            <a:pPr>
              <a:spcAft>
                <a:spcPts val="800"/>
              </a:spcAft>
            </a:pPr>
            <a:r>
              <a:rPr lang="en-US" sz="1700" dirty="0">
                <a:solidFill>
                  <a:schemeClr val="bg2">
                    <a:lumMod val="10000"/>
                  </a:schemeClr>
                </a:solidFill>
                <a:latin typeface="Calibri Light"/>
                <a:cs typeface="Calibri Light"/>
              </a:rPr>
              <a:t>Oral cancer can develop and easily spread throughout the body. </a:t>
            </a:r>
          </a:p>
          <a:p>
            <a:pPr>
              <a:spcAft>
                <a:spcPts val="800"/>
              </a:spcAft>
            </a:pPr>
            <a:r>
              <a:rPr lang="en-US" sz="1700" dirty="0">
                <a:solidFill>
                  <a:schemeClr val="bg2">
                    <a:lumMod val="10000"/>
                  </a:schemeClr>
                </a:solidFill>
                <a:latin typeface="Calibri Light"/>
                <a:cs typeface="Calibri Light"/>
              </a:rPr>
              <a:t>HPV causes 70% of OPCs in the US.</a:t>
            </a:r>
          </a:p>
        </p:txBody>
      </p:sp>
      <p:sp>
        <p:nvSpPr>
          <p:cNvPr id="11" name="TextBox 10">
            <a:extLst>
              <a:ext uri="{FF2B5EF4-FFF2-40B4-BE49-F238E27FC236}">
                <a16:creationId xmlns:a16="http://schemas.microsoft.com/office/drawing/2014/main" id="{873E7756-40DB-4854-B891-E303449F6147}"/>
              </a:ext>
            </a:extLst>
          </p:cNvPr>
          <p:cNvSpPr txBox="1"/>
          <p:nvPr/>
        </p:nvSpPr>
        <p:spPr>
          <a:xfrm>
            <a:off x="8080863" y="1884210"/>
            <a:ext cx="3788755" cy="615553"/>
          </a:xfrm>
          <a:prstGeom prst="rect">
            <a:avLst/>
          </a:prstGeom>
          <a:noFill/>
          <a:ln>
            <a:solidFill>
              <a:srgbClr val="FF8200"/>
            </a:solidFill>
          </a:ln>
        </p:spPr>
        <p:txBody>
          <a:bodyPr wrap="square" rtlCol="0">
            <a:spAutoFit/>
          </a:bodyPr>
          <a:lstStyle/>
          <a:p>
            <a:pPr>
              <a:spcAft>
                <a:spcPts val="800"/>
              </a:spcAft>
            </a:pPr>
            <a:r>
              <a:rPr lang="en-US" sz="1700" dirty="0">
                <a:solidFill>
                  <a:schemeClr val="bg2">
                    <a:lumMod val="10000"/>
                  </a:schemeClr>
                </a:solidFill>
                <a:latin typeface="Calibri Light"/>
                <a:cs typeface="Calibri Light"/>
              </a:rPr>
              <a:t>Poor oral health may lead to higher risk for heart disease and stroke</a:t>
            </a:r>
          </a:p>
        </p:txBody>
      </p:sp>
      <p:sp>
        <p:nvSpPr>
          <p:cNvPr id="9" name="TextBox 8">
            <a:extLst>
              <a:ext uri="{FF2B5EF4-FFF2-40B4-BE49-F238E27FC236}">
                <a16:creationId xmlns:a16="http://schemas.microsoft.com/office/drawing/2014/main" id="{0DA4D6EF-ADAA-4ED0-B08C-C255B0C254A4}"/>
              </a:ext>
            </a:extLst>
          </p:cNvPr>
          <p:cNvSpPr txBox="1"/>
          <p:nvPr/>
        </p:nvSpPr>
        <p:spPr>
          <a:xfrm>
            <a:off x="8080865" y="3257989"/>
            <a:ext cx="3831960" cy="615553"/>
          </a:xfrm>
          <a:prstGeom prst="rect">
            <a:avLst/>
          </a:prstGeom>
          <a:solidFill>
            <a:schemeClr val="accent2">
              <a:lumMod val="20000"/>
              <a:lumOff val="8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800"/>
              </a:spcAft>
            </a:pPr>
            <a:r>
              <a:rPr lang="en-US" sz="1700" dirty="0">
                <a:ln w="0"/>
                <a:solidFill>
                  <a:schemeClr val="bg2">
                    <a:lumMod val="10000"/>
                  </a:schemeClr>
                </a:solidFill>
                <a:effectLst>
                  <a:outerShdw blurRad="38100" dist="25400" dir="5400000" algn="ctr" rotWithShape="0">
                    <a:srgbClr val="6E747A">
                      <a:alpha val="43000"/>
                    </a:srgbClr>
                  </a:outerShdw>
                </a:effectLst>
                <a:latin typeface="Calibri Light"/>
                <a:cs typeface="Calibri Light"/>
              </a:rPr>
              <a:t>Oral bacteria can lead to pre-term and low birthweight babies</a:t>
            </a:r>
          </a:p>
        </p:txBody>
      </p:sp>
      <p:sp>
        <p:nvSpPr>
          <p:cNvPr id="3" name="TextBox 2">
            <a:extLst>
              <a:ext uri="{FF2B5EF4-FFF2-40B4-BE49-F238E27FC236}">
                <a16:creationId xmlns:a16="http://schemas.microsoft.com/office/drawing/2014/main" id="{E6707D7E-05AD-43A9-8D7C-DA873DCE68BF}"/>
              </a:ext>
            </a:extLst>
          </p:cNvPr>
          <p:cNvSpPr txBox="1"/>
          <p:nvPr/>
        </p:nvSpPr>
        <p:spPr>
          <a:xfrm>
            <a:off x="2966467" y="676941"/>
            <a:ext cx="2260259" cy="1077218"/>
          </a:xfrm>
          <a:prstGeom prst="rect">
            <a:avLst/>
          </a:prstGeom>
          <a:noFill/>
          <a:ln>
            <a:solidFill>
              <a:srgbClr val="FF8200"/>
            </a:solidFill>
          </a:ln>
        </p:spPr>
        <p:txBody>
          <a:bodyPr wrap="square" rtlCol="0">
            <a:spAutoFit/>
          </a:bodyPr>
          <a:lstStyle/>
          <a:p>
            <a:pPr>
              <a:spcAft>
                <a:spcPts val="800"/>
              </a:spcAft>
            </a:pPr>
            <a:r>
              <a:rPr lang="en-US" sz="1600" dirty="0">
                <a:solidFill>
                  <a:schemeClr val="bg2">
                    <a:lumMod val="10000"/>
                  </a:schemeClr>
                </a:solidFill>
                <a:latin typeface="Calibri Light"/>
                <a:cs typeface="Calibri Light"/>
              </a:rPr>
              <a:t>Hormones produced by stress and depression may contribute to gum disease</a:t>
            </a:r>
          </a:p>
        </p:txBody>
      </p:sp>
      <p:sp>
        <p:nvSpPr>
          <p:cNvPr id="14" name="TextBox 13">
            <a:extLst>
              <a:ext uri="{FF2B5EF4-FFF2-40B4-BE49-F238E27FC236}">
                <a16:creationId xmlns:a16="http://schemas.microsoft.com/office/drawing/2014/main" id="{150BAE2B-4EA4-4563-84F4-DF3E0DE31CBA}"/>
              </a:ext>
            </a:extLst>
          </p:cNvPr>
          <p:cNvSpPr txBox="1"/>
          <p:nvPr/>
        </p:nvSpPr>
        <p:spPr>
          <a:xfrm>
            <a:off x="2966467" y="1850308"/>
            <a:ext cx="2239235" cy="1569660"/>
          </a:xfrm>
          <a:prstGeom prst="rect">
            <a:avLst/>
          </a:prstGeom>
          <a:noFill/>
          <a:ln>
            <a:solidFill>
              <a:srgbClr val="FF8200"/>
            </a:solidFill>
          </a:ln>
        </p:spPr>
        <p:txBody>
          <a:bodyPr wrap="square" rtlCol="0">
            <a:spAutoFit/>
          </a:bodyPr>
          <a:lstStyle/>
          <a:p>
            <a:pPr>
              <a:spcAft>
                <a:spcPts val="800"/>
              </a:spcAft>
            </a:pPr>
            <a:r>
              <a:rPr lang="en-US" sz="1600" dirty="0">
                <a:solidFill>
                  <a:schemeClr val="bg2">
                    <a:lumMod val="10000"/>
                  </a:schemeClr>
                </a:solidFill>
                <a:latin typeface="Calibri Light"/>
                <a:cs typeface="Calibri Light"/>
              </a:rPr>
              <a:t>Bacteria in the mouth can be inhaled into lungs and may lead to respiratory complications such as pneumonia</a:t>
            </a:r>
          </a:p>
        </p:txBody>
      </p:sp>
      <p:sp>
        <p:nvSpPr>
          <p:cNvPr id="30" name="TextBox 29">
            <a:extLst>
              <a:ext uri="{FF2B5EF4-FFF2-40B4-BE49-F238E27FC236}">
                <a16:creationId xmlns:a16="http://schemas.microsoft.com/office/drawing/2014/main" id="{9FFD0A4B-1119-4591-8B13-20A6456FB1D3}"/>
              </a:ext>
            </a:extLst>
          </p:cNvPr>
          <p:cNvSpPr txBox="1"/>
          <p:nvPr/>
        </p:nvSpPr>
        <p:spPr>
          <a:xfrm>
            <a:off x="1979476" y="4639880"/>
            <a:ext cx="3210915" cy="877163"/>
          </a:xfrm>
          <a:prstGeom prst="rect">
            <a:avLst/>
          </a:prstGeom>
          <a:noFill/>
          <a:ln>
            <a:solidFill>
              <a:srgbClr val="FF8200"/>
            </a:solidFill>
          </a:ln>
        </p:spPr>
        <p:txBody>
          <a:bodyPr wrap="square" rtlCol="0">
            <a:spAutoFit/>
          </a:bodyPr>
          <a:lstStyle/>
          <a:p>
            <a:pPr>
              <a:spcAft>
                <a:spcPts val="800"/>
              </a:spcAft>
            </a:pPr>
            <a:r>
              <a:rPr lang="en-US" sz="1700" dirty="0">
                <a:solidFill>
                  <a:schemeClr val="bg2">
                    <a:lumMod val="10000"/>
                  </a:schemeClr>
                </a:solidFill>
                <a:latin typeface="Calibri Light"/>
                <a:cs typeface="Calibri Light"/>
              </a:rPr>
              <a:t>Periodontal disease and edentulism is associated with pancreatic cancer </a:t>
            </a:r>
          </a:p>
        </p:txBody>
      </p:sp>
      <p:sp>
        <p:nvSpPr>
          <p:cNvPr id="13" name="TextBox 12">
            <a:extLst>
              <a:ext uri="{FF2B5EF4-FFF2-40B4-BE49-F238E27FC236}">
                <a16:creationId xmlns:a16="http://schemas.microsoft.com/office/drawing/2014/main" id="{43736AEE-15E9-40AC-8D8D-95FC94A22CA1}"/>
              </a:ext>
            </a:extLst>
          </p:cNvPr>
          <p:cNvSpPr txBox="1"/>
          <p:nvPr/>
        </p:nvSpPr>
        <p:spPr>
          <a:xfrm>
            <a:off x="1827476" y="3728816"/>
            <a:ext cx="3362915" cy="615553"/>
          </a:xfrm>
          <a:prstGeom prst="rect">
            <a:avLst/>
          </a:prstGeom>
          <a:noFill/>
          <a:ln>
            <a:solidFill>
              <a:srgbClr val="FF8200"/>
            </a:solidFill>
          </a:ln>
        </p:spPr>
        <p:txBody>
          <a:bodyPr wrap="square" rtlCol="0">
            <a:spAutoFit/>
          </a:bodyPr>
          <a:lstStyle/>
          <a:p>
            <a:pPr>
              <a:spcAft>
                <a:spcPts val="800"/>
              </a:spcAft>
            </a:pPr>
            <a:r>
              <a:rPr lang="en-US" sz="1700" dirty="0">
                <a:solidFill>
                  <a:schemeClr val="bg2">
                    <a:lumMod val="10000"/>
                  </a:schemeClr>
                </a:solidFill>
                <a:latin typeface="Calibri Light"/>
                <a:cs typeface="Calibri Light"/>
              </a:rPr>
              <a:t>There are links between kidney disease and oral health conditions</a:t>
            </a:r>
          </a:p>
        </p:txBody>
      </p:sp>
      <p:sp>
        <p:nvSpPr>
          <p:cNvPr id="10" name="TextBox 9">
            <a:extLst>
              <a:ext uri="{FF2B5EF4-FFF2-40B4-BE49-F238E27FC236}">
                <a16:creationId xmlns:a16="http://schemas.microsoft.com/office/drawing/2014/main" id="{0F14304B-C1F0-44B2-B37B-0EF0312E90BF}"/>
              </a:ext>
            </a:extLst>
          </p:cNvPr>
          <p:cNvSpPr txBox="1"/>
          <p:nvPr/>
        </p:nvSpPr>
        <p:spPr>
          <a:xfrm>
            <a:off x="1827476" y="5623268"/>
            <a:ext cx="3354945" cy="615553"/>
          </a:xfrm>
          <a:prstGeom prst="rect">
            <a:avLst/>
          </a:prstGeom>
          <a:noFill/>
          <a:ln>
            <a:solidFill>
              <a:srgbClr val="FF8200"/>
            </a:solidFill>
          </a:ln>
        </p:spPr>
        <p:txBody>
          <a:bodyPr wrap="square" rtlCol="0">
            <a:spAutoFit/>
          </a:bodyPr>
          <a:lstStyle/>
          <a:p>
            <a:pPr>
              <a:spcAft>
                <a:spcPts val="800"/>
              </a:spcAft>
            </a:pPr>
            <a:r>
              <a:rPr lang="en-US" sz="1700" dirty="0">
                <a:solidFill>
                  <a:schemeClr val="bg2">
                    <a:lumMod val="10000"/>
                  </a:schemeClr>
                </a:solidFill>
                <a:latin typeface="Calibri Light"/>
                <a:cs typeface="Calibri Light"/>
              </a:rPr>
              <a:t>Rheumatoid arthritis may be linked to severe periodontal disease</a:t>
            </a:r>
          </a:p>
        </p:txBody>
      </p:sp>
      <p:cxnSp>
        <p:nvCxnSpPr>
          <p:cNvPr id="19" name="Straight Connector 18">
            <a:extLst>
              <a:ext uri="{FF2B5EF4-FFF2-40B4-BE49-F238E27FC236}">
                <a16:creationId xmlns:a16="http://schemas.microsoft.com/office/drawing/2014/main" id="{F80ABF7F-6AD3-44B4-B717-A7D4B9DFF520}"/>
              </a:ext>
            </a:extLst>
          </p:cNvPr>
          <p:cNvCxnSpPr>
            <a:cxnSpLocks/>
            <a:endCxn id="3" idx="3"/>
          </p:cNvCxnSpPr>
          <p:nvPr/>
        </p:nvCxnSpPr>
        <p:spPr>
          <a:xfrm flipH="1">
            <a:off x="5226726" y="772805"/>
            <a:ext cx="1049246" cy="442745"/>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CE1A18BB-EF89-4156-912E-B49F12813D27}"/>
              </a:ext>
            </a:extLst>
          </p:cNvPr>
          <p:cNvCxnSpPr>
            <a:cxnSpLocks/>
          </p:cNvCxnSpPr>
          <p:nvPr/>
        </p:nvCxnSpPr>
        <p:spPr>
          <a:xfrm flipH="1">
            <a:off x="6808569" y="871411"/>
            <a:ext cx="978055" cy="211596"/>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7B8AC10-AF38-4FE3-9CF5-07D9B3CE81AB}"/>
              </a:ext>
            </a:extLst>
          </p:cNvPr>
          <p:cNvCxnSpPr>
            <a:cxnSpLocks/>
          </p:cNvCxnSpPr>
          <p:nvPr/>
        </p:nvCxnSpPr>
        <p:spPr>
          <a:xfrm flipH="1" flipV="1">
            <a:off x="6685822" y="1985595"/>
            <a:ext cx="1395044" cy="236568"/>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68C28474-8373-4A53-8B72-5E2663B044FE}"/>
              </a:ext>
            </a:extLst>
          </p:cNvPr>
          <p:cNvCxnSpPr>
            <a:cxnSpLocks/>
            <a:endCxn id="14" idx="3"/>
          </p:cNvCxnSpPr>
          <p:nvPr/>
        </p:nvCxnSpPr>
        <p:spPr>
          <a:xfrm flipH="1">
            <a:off x="5205702" y="2171467"/>
            <a:ext cx="1070268" cy="463671"/>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a:extLst>
              <a:ext uri="{FF2B5EF4-FFF2-40B4-BE49-F238E27FC236}">
                <a16:creationId xmlns:a16="http://schemas.microsoft.com/office/drawing/2014/main" id="{602F8795-1CDD-4787-9B0E-B7F62ECDCFC2}"/>
              </a:ext>
            </a:extLst>
          </p:cNvPr>
          <p:cNvCxnSpPr>
            <a:cxnSpLocks/>
          </p:cNvCxnSpPr>
          <p:nvPr/>
        </p:nvCxnSpPr>
        <p:spPr>
          <a:xfrm flipH="1">
            <a:off x="5190391" y="2903171"/>
            <a:ext cx="1377308" cy="1938077"/>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F4AFB3A1-EBB6-47FE-92DB-95589DE7B9D7}"/>
              </a:ext>
            </a:extLst>
          </p:cNvPr>
          <p:cNvCxnSpPr>
            <a:cxnSpLocks/>
            <a:endCxn id="10" idx="3"/>
          </p:cNvCxnSpPr>
          <p:nvPr/>
        </p:nvCxnSpPr>
        <p:spPr>
          <a:xfrm flipH="1">
            <a:off x="5182421" y="5028392"/>
            <a:ext cx="795942" cy="902653"/>
          </a:xfrm>
          <a:prstGeom prst="line">
            <a:avLst/>
          </a:prstGeom>
        </p:spPr>
        <p:style>
          <a:lnRef idx="2">
            <a:schemeClr val="dk1"/>
          </a:lnRef>
          <a:fillRef idx="0">
            <a:schemeClr val="dk1"/>
          </a:fillRef>
          <a:effectRef idx="1">
            <a:schemeClr val="dk1"/>
          </a:effectRef>
          <a:fontRef idx="minor">
            <a:schemeClr val="tx1"/>
          </a:fontRef>
        </p:style>
      </p:cxnSp>
      <p:sp>
        <p:nvSpPr>
          <p:cNvPr id="6" name="TextBox 5">
            <a:extLst>
              <a:ext uri="{FF2B5EF4-FFF2-40B4-BE49-F238E27FC236}">
                <a16:creationId xmlns:a16="http://schemas.microsoft.com/office/drawing/2014/main" id="{5AAA0AE0-E5FF-486D-980B-6CA92E7C7C0A}"/>
              </a:ext>
            </a:extLst>
          </p:cNvPr>
          <p:cNvSpPr txBox="1"/>
          <p:nvPr/>
        </p:nvSpPr>
        <p:spPr>
          <a:xfrm>
            <a:off x="7439737" y="4406441"/>
            <a:ext cx="4412961" cy="1502976"/>
          </a:xfrm>
          <a:prstGeom prst="rect">
            <a:avLst/>
          </a:prstGeom>
          <a:solidFill>
            <a:schemeClr val="accent2">
              <a:lumMod val="20000"/>
              <a:lumOff val="8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800"/>
              </a:spcAft>
            </a:pPr>
            <a:r>
              <a:rPr lang="en-US" sz="1700" dirty="0">
                <a:ln w="0"/>
                <a:solidFill>
                  <a:schemeClr val="bg2">
                    <a:lumMod val="10000"/>
                  </a:schemeClr>
                </a:solidFill>
                <a:effectLst>
                  <a:outerShdw blurRad="38100" dist="25400" dir="5400000" algn="ctr" rotWithShape="0">
                    <a:srgbClr val="6E747A">
                      <a:alpha val="43000"/>
                    </a:srgbClr>
                  </a:outerShdw>
                </a:effectLst>
                <a:latin typeface="Calibri Light"/>
                <a:cs typeface="Calibri Light"/>
              </a:rPr>
              <a:t>Patients with diabetes are more likely to have gum disease. Chronic periodontal disease can weaken diabetic control.</a:t>
            </a:r>
          </a:p>
          <a:p>
            <a:pPr>
              <a:spcAft>
                <a:spcPts val="800"/>
              </a:spcAft>
            </a:pPr>
            <a:r>
              <a:rPr lang="en-US" sz="1700">
                <a:ln w="0"/>
                <a:solidFill>
                  <a:schemeClr val="bg2">
                    <a:lumMod val="10000"/>
                  </a:schemeClr>
                </a:solidFill>
                <a:effectLst>
                  <a:outerShdw blurRad="38100" dist="25400" dir="5400000" algn="ctr" rotWithShape="0">
                    <a:srgbClr val="6E747A">
                      <a:alpha val="43000"/>
                    </a:srgbClr>
                  </a:outerShdw>
                </a:effectLst>
                <a:latin typeface="Calibri Light"/>
                <a:cs typeface="Calibri Light"/>
              </a:rPr>
              <a:t>Non-diabetics </a:t>
            </a:r>
            <a:r>
              <a:rPr lang="en-US" sz="1700" dirty="0">
                <a:ln w="0"/>
                <a:solidFill>
                  <a:schemeClr val="bg2">
                    <a:lumMod val="10000"/>
                  </a:schemeClr>
                </a:solidFill>
                <a:effectLst>
                  <a:outerShdw blurRad="38100" dist="25400" dir="5400000" algn="ctr" rotWithShape="0">
                    <a:srgbClr val="6E747A">
                      <a:alpha val="43000"/>
                    </a:srgbClr>
                  </a:outerShdw>
                </a:effectLst>
                <a:latin typeface="Calibri Light"/>
                <a:cs typeface="Calibri Light"/>
              </a:rPr>
              <a:t>with poor oral health may be more susceptible to developing diabetes.</a:t>
            </a:r>
          </a:p>
        </p:txBody>
      </p:sp>
      <p:cxnSp>
        <p:nvCxnSpPr>
          <p:cNvPr id="33" name="Straight Connector 32">
            <a:extLst>
              <a:ext uri="{FF2B5EF4-FFF2-40B4-BE49-F238E27FC236}">
                <a16:creationId xmlns:a16="http://schemas.microsoft.com/office/drawing/2014/main" id="{2CC3C19F-A477-4307-AE4A-3970500B4CE1}"/>
              </a:ext>
            </a:extLst>
          </p:cNvPr>
          <p:cNvCxnSpPr>
            <a:cxnSpLocks/>
          </p:cNvCxnSpPr>
          <p:nvPr/>
        </p:nvCxnSpPr>
        <p:spPr>
          <a:xfrm flipH="1">
            <a:off x="5205702" y="3005222"/>
            <a:ext cx="986551" cy="866988"/>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1AB7F7C7-4773-4BE4-8735-C83FB94C9BEA}"/>
              </a:ext>
            </a:extLst>
          </p:cNvPr>
          <p:cNvCxnSpPr>
            <a:cxnSpLocks/>
          </p:cNvCxnSpPr>
          <p:nvPr/>
        </p:nvCxnSpPr>
        <p:spPr>
          <a:xfrm flipH="1" flipV="1">
            <a:off x="7251032" y="3303653"/>
            <a:ext cx="829832" cy="201139"/>
          </a:xfrm>
          <a:prstGeom prst="line">
            <a:avLst/>
          </a:prstGeom>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58E80858-E027-48B7-85D7-5291819E06BF}"/>
              </a:ext>
            </a:extLst>
          </p:cNvPr>
          <p:cNvPicPr>
            <a:picLocks noChangeAspect="1"/>
          </p:cNvPicPr>
          <p:nvPr/>
        </p:nvPicPr>
        <p:blipFill>
          <a:blip r:embed="rId4"/>
          <a:stretch>
            <a:fillRect/>
          </a:stretch>
        </p:blipFill>
        <p:spPr>
          <a:xfrm>
            <a:off x="10663448" y="6036983"/>
            <a:ext cx="1249377" cy="588173"/>
          </a:xfrm>
          <a:prstGeom prst="rect">
            <a:avLst/>
          </a:prstGeom>
        </p:spPr>
      </p:pic>
    </p:spTree>
    <p:extLst>
      <p:ext uri="{BB962C8B-B14F-4D97-AF65-F5344CB8AC3E}">
        <p14:creationId xmlns:p14="http://schemas.microsoft.com/office/powerpoint/2010/main" val="207007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38B8-B808-46C0-A2F2-A4A117FC877E}"/>
              </a:ext>
            </a:extLst>
          </p:cNvPr>
          <p:cNvSpPr>
            <a:spLocks noGrp="1"/>
          </p:cNvSpPr>
          <p:nvPr>
            <p:ph type="title"/>
          </p:nvPr>
        </p:nvSpPr>
        <p:spPr>
          <a:xfrm>
            <a:off x="838199" y="1"/>
            <a:ext cx="10934700" cy="1600199"/>
          </a:xfrm>
        </p:spPr>
        <p:txBody>
          <a:bodyPr>
            <a:normAutofit/>
          </a:bodyPr>
          <a:lstStyle/>
          <a:p>
            <a:r>
              <a:rPr lang="en-US" sz="4000" dirty="0">
                <a:solidFill>
                  <a:srgbClr val="FF8200"/>
                </a:solidFill>
              </a:rPr>
              <a:t>Diabetes: a two-way relationship </a:t>
            </a:r>
          </a:p>
        </p:txBody>
      </p:sp>
      <p:sp>
        <p:nvSpPr>
          <p:cNvPr id="3" name="Text Placeholder 2">
            <a:extLst>
              <a:ext uri="{FF2B5EF4-FFF2-40B4-BE49-F238E27FC236}">
                <a16:creationId xmlns:a16="http://schemas.microsoft.com/office/drawing/2014/main" id="{F35BABDE-F495-4473-9963-FE3D08929BEF}"/>
              </a:ext>
            </a:extLst>
          </p:cNvPr>
          <p:cNvSpPr>
            <a:spLocks noGrp="1"/>
          </p:cNvSpPr>
          <p:nvPr>
            <p:ph type="body" sz="quarter" idx="10"/>
          </p:nvPr>
        </p:nvSpPr>
        <p:spPr>
          <a:xfrm>
            <a:off x="609600" y="1332411"/>
            <a:ext cx="7060230" cy="4763589"/>
          </a:xfrm>
        </p:spPr>
        <p:txBody>
          <a:bodyPr/>
          <a:lstStyle/>
          <a:p>
            <a:r>
              <a:rPr lang="en-US" sz="3200" dirty="0">
                <a:solidFill>
                  <a:schemeClr val="tx1"/>
                </a:solidFill>
              </a:rPr>
              <a:t>Bidirectional</a:t>
            </a:r>
          </a:p>
          <a:p>
            <a:endParaRPr lang="en-US" sz="1200" dirty="0">
              <a:solidFill>
                <a:schemeClr val="tx1"/>
              </a:solidFill>
            </a:endParaRPr>
          </a:p>
          <a:p>
            <a:r>
              <a:rPr lang="en-US" sz="3200" b="0" dirty="0">
                <a:solidFill>
                  <a:schemeClr val="tx1"/>
                </a:solidFill>
              </a:rPr>
              <a:t>Diabetes (especially poorly controlled), leads to increased prevalence and severity of periodontal disease</a:t>
            </a:r>
          </a:p>
          <a:p>
            <a:endParaRPr lang="en-US" sz="1200" b="0" dirty="0">
              <a:solidFill>
                <a:schemeClr val="tx1"/>
              </a:solidFill>
            </a:endParaRPr>
          </a:p>
          <a:p>
            <a:r>
              <a:rPr lang="en-US" sz="3200" b="0" dirty="0">
                <a:solidFill>
                  <a:schemeClr val="tx1"/>
                </a:solidFill>
              </a:rPr>
              <a:t>Periodontal treatment is associated with glycemic control improvements and improved health outcome</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364" y="2509214"/>
            <a:ext cx="3810000" cy="240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46C199AE-DC19-4912-999F-5500175C497D}"/>
              </a:ext>
            </a:extLst>
          </p:cNvPr>
          <p:cNvPicPr>
            <a:picLocks noChangeAspect="1"/>
          </p:cNvPicPr>
          <p:nvPr/>
        </p:nvPicPr>
        <p:blipFill>
          <a:blip r:embed="rId4"/>
          <a:stretch>
            <a:fillRect/>
          </a:stretch>
        </p:blipFill>
        <p:spPr>
          <a:xfrm>
            <a:off x="10663448" y="6036983"/>
            <a:ext cx="1249377" cy="588173"/>
          </a:xfrm>
          <a:prstGeom prst="rect">
            <a:avLst/>
          </a:prstGeom>
        </p:spPr>
      </p:pic>
    </p:spTree>
    <p:extLst>
      <p:ext uri="{BB962C8B-B14F-4D97-AF65-F5344CB8AC3E}">
        <p14:creationId xmlns:p14="http://schemas.microsoft.com/office/powerpoint/2010/main" val="293047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71EFB8-C97C-4B6F-BDF4-06A9C5CC9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379" y="2998826"/>
            <a:ext cx="4675084" cy="3153557"/>
          </a:xfrm>
          <a:prstGeom prst="rect">
            <a:avLst/>
          </a:prstGeom>
        </p:spPr>
      </p:pic>
      <p:sp>
        <p:nvSpPr>
          <p:cNvPr id="4" name="Text Placeholder 2">
            <a:extLst>
              <a:ext uri="{FF2B5EF4-FFF2-40B4-BE49-F238E27FC236}">
                <a16:creationId xmlns:a16="http://schemas.microsoft.com/office/drawing/2014/main" id="{72368602-D009-46D8-89BE-E994951119B0}"/>
              </a:ext>
            </a:extLst>
          </p:cNvPr>
          <p:cNvSpPr>
            <a:spLocks noGrp="1"/>
          </p:cNvSpPr>
          <p:nvPr>
            <p:ph type="body" sz="quarter" idx="10"/>
          </p:nvPr>
        </p:nvSpPr>
        <p:spPr>
          <a:xfrm>
            <a:off x="940526" y="1229742"/>
            <a:ext cx="10223863" cy="5044562"/>
          </a:xfrm>
        </p:spPr>
        <p:txBody>
          <a:bodyPr>
            <a:normAutofit/>
          </a:bodyPr>
          <a:lstStyle/>
          <a:p>
            <a:pPr>
              <a:lnSpc>
                <a:spcPct val="70000"/>
              </a:lnSpc>
              <a:spcBef>
                <a:spcPts val="0"/>
              </a:spcBef>
            </a:pPr>
            <a:r>
              <a:rPr lang="en-US" sz="3200" b="0" dirty="0">
                <a:solidFill>
                  <a:schemeClr val="tx1"/>
                </a:solidFill>
              </a:rPr>
              <a:t>Disease of gum tissue, ligament and bone affects 90% of the world population </a:t>
            </a:r>
          </a:p>
          <a:p>
            <a:pPr>
              <a:spcBef>
                <a:spcPts val="0"/>
              </a:spcBef>
            </a:pPr>
            <a:endParaRPr lang="en-US" sz="1600" b="0" dirty="0">
              <a:solidFill>
                <a:schemeClr val="tx1"/>
              </a:solidFill>
            </a:endParaRPr>
          </a:p>
          <a:p>
            <a:pPr>
              <a:lnSpc>
                <a:spcPct val="70000"/>
              </a:lnSpc>
              <a:spcBef>
                <a:spcPts val="0"/>
              </a:spcBef>
            </a:pPr>
            <a:r>
              <a:rPr lang="en-US" sz="3200" b="0" dirty="0">
                <a:solidFill>
                  <a:schemeClr val="tx1"/>
                </a:solidFill>
              </a:rPr>
              <a:t>46% of US adults age 30+ with at least 1 natural tooth had periodontal  disease</a:t>
            </a:r>
          </a:p>
          <a:p>
            <a:pPr>
              <a:spcBef>
                <a:spcPts val="0"/>
              </a:spcBef>
            </a:pPr>
            <a:endParaRPr lang="en-US" sz="1600" b="0" dirty="0">
              <a:solidFill>
                <a:schemeClr val="tx1"/>
              </a:solidFill>
            </a:endParaRPr>
          </a:p>
          <a:p>
            <a:pPr>
              <a:lnSpc>
                <a:spcPct val="110000"/>
              </a:lnSpc>
              <a:spcBef>
                <a:spcPts val="0"/>
              </a:spcBef>
            </a:pPr>
            <a:r>
              <a:rPr lang="en-US" sz="3200" b="0" dirty="0">
                <a:solidFill>
                  <a:schemeClr val="tx1"/>
                </a:solidFill>
              </a:rPr>
              <a:t>Irreversible, painless</a:t>
            </a:r>
          </a:p>
          <a:p>
            <a:pPr>
              <a:lnSpc>
                <a:spcPct val="110000"/>
              </a:lnSpc>
              <a:spcBef>
                <a:spcPts val="0"/>
              </a:spcBef>
            </a:pPr>
            <a:r>
              <a:rPr lang="en-US" sz="3200" b="0" dirty="0">
                <a:solidFill>
                  <a:schemeClr val="tx1"/>
                </a:solidFill>
              </a:rPr>
              <a:t>Bone destruction</a:t>
            </a:r>
          </a:p>
          <a:p>
            <a:pPr>
              <a:lnSpc>
                <a:spcPct val="110000"/>
              </a:lnSpc>
              <a:spcBef>
                <a:spcPts val="0"/>
              </a:spcBef>
            </a:pPr>
            <a:r>
              <a:rPr lang="en-US" sz="3200" b="0" dirty="0">
                <a:solidFill>
                  <a:schemeClr val="tx1"/>
                </a:solidFill>
              </a:rPr>
              <a:t>Tooth loss</a:t>
            </a:r>
          </a:p>
          <a:p>
            <a:pPr>
              <a:lnSpc>
                <a:spcPct val="110000"/>
              </a:lnSpc>
              <a:spcBef>
                <a:spcPts val="0"/>
              </a:spcBef>
            </a:pPr>
            <a:r>
              <a:rPr lang="en-US" sz="3200" b="0" dirty="0">
                <a:solidFill>
                  <a:schemeClr val="tx1"/>
                </a:solidFill>
              </a:rPr>
              <a:t>Can’t diagnose visually</a:t>
            </a:r>
          </a:p>
        </p:txBody>
      </p:sp>
      <p:sp>
        <p:nvSpPr>
          <p:cNvPr id="2" name="Title 1">
            <a:extLst>
              <a:ext uri="{FF2B5EF4-FFF2-40B4-BE49-F238E27FC236}">
                <a16:creationId xmlns:a16="http://schemas.microsoft.com/office/drawing/2014/main" id="{816CFC1E-ECF1-4717-BAEA-6177DAD23C8D}"/>
              </a:ext>
            </a:extLst>
          </p:cNvPr>
          <p:cNvSpPr>
            <a:spLocks noGrp="1"/>
          </p:cNvSpPr>
          <p:nvPr>
            <p:ph type="title"/>
          </p:nvPr>
        </p:nvSpPr>
        <p:spPr>
          <a:xfrm>
            <a:off x="838199" y="1"/>
            <a:ext cx="10934700" cy="1299410"/>
          </a:xfrm>
        </p:spPr>
        <p:txBody>
          <a:bodyPr>
            <a:normAutofit/>
          </a:bodyPr>
          <a:lstStyle/>
          <a:p>
            <a:r>
              <a:rPr lang="en-US" sz="4000" dirty="0">
                <a:solidFill>
                  <a:srgbClr val="FF8200"/>
                </a:solidFill>
              </a:rPr>
              <a:t>What is periodontal disease?</a:t>
            </a:r>
          </a:p>
        </p:txBody>
      </p:sp>
      <p:pic>
        <p:nvPicPr>
          <p:cNvPr id="5" name="Picture 4">
            <a:extLst>
              <a:ext uri="{FF2B5EF4-FFF2-40B4-BE49-F238E27FC236}">
                <a16:creationId xmlns:a16="http://schemas.microsoft.com/office/drawing/2014/main" id="{C1B27383-DE02-4B46-B785-6DA98834CDDC}"/>
              </a:ext>
            </a:extLst>
          </p:cNvPr>
          <p:cNvPicPr>
            <a:picLocks noChangeAspect="1"/>
          </p:cNvPicPr>
          <p:nvPr/>
        </p:nvPicPr>
        <p:blipFill>
          <a:blip r:embed="rId4"/>
          <a:stretch>
            <a:fillRect/>
          </a:stretch>
        </p:blipFill>
        <p:spPr>
          <a:xfrm>
            <a:off x="10676030" y="6090771"/>
            <a:ext cx="1249377" cy="588173"/>
          </a:xfrm>
          <a:prstGeom prst="rect">
            <a:avLst/>
          </a:prstGeom>
        </p:spPr>
      </p:pic>
    </p:spTree>
    <p:extLst>
      <p:ext uri="{BB962C8B-B14F-4D97-AF65-F5344CB8AC3E}">
        <p14:creationId xmlns:p14="http://schemas.microsoft.com/office/powerpoint/2010/main" val="181568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313" y="87086"/>
            <a:ext cx="8027191" cy="6601894"/>
          </a:xfrm>
          <a:prstGeom prst="rect">
            <a:avLst/>
          </a:prstGeom>
        </p:spPr>
      </p:pic>
    </p:spTree>
    <p:extLst>
      <p:ext uri="{BB962C8B-B14F-4D97-AF65-F5344CB8AC3E}">
        <p14:creationId xmlns:p14="http://schemas.microsoft.com/office/powerpoint/2010/main" val="158794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36B-66F7-4537-A20B-59551E78C337}"/>
              </a:ext>
            </a:extLst>
          </p:cNvPr>
          <p:cNvSpPr>
            <a:spLocks noGrp="1"/>
          </p:cNvSpPr>
          <p:nvPr>
            <p:ph type="title"/>
          </p:nvPr>
        </p:nvSpPr>
        <p:spPr>
          <a:xfrm>
            <a:off x="838199" y="-95002"/>
            <a:ext cx="10934700" cy="1555668"/>
          </a:xfrm>
        </p:spPr>
        <p:txBody>
          <a:bodyPr>
            <a:normAutofit/>
          </a:bodyPr>
          <a:lstStyle/>
          <a:p>
            <a:r>
              <a:rPr lang="en-US" sz="4000" dirty="0">
                <a:solidFill>
                  <a:srgbClr val="FF8200"/>
                </a:solidFill>
              </a:rPr>
              <a:t>Major risk factors for perio disease</a:t>
            </a:r>
          </a:p>
        </p:txBody>
      </p:sp>
      <p:sp>
        <p:nvSpPr>
          <p:cNvPr id="3" name="Text Placeholder 2">
            <a:extLst>
              <a:ext uri="{FF2B5EF4-FFF2-40B4-BE49-F238E27FC236}">
                <a16:creationId xmlns:a16="http://schemas.microsoft.com/office/drawing/2014/main" id="{18EFB0F2-AC82-4FE8-B522-F1505651C466}"/>
              </a:ext>
            </a:extLst>
          </p:cNvPr>
          <p:cNvSpPr>
            <a:spLocks noGrp="1"/>
          </p:cNvSpPr>
          <p:nvPr>
            <p:ph type="body" sz="quarter" idx="10"/>
          </p:nvPr>
        </p:nvSpPr>
        <p:spPr>
          <a:xfrm>
            <a:off x="609600" y="1324619"/>
            <a:ext cx="10972800" cy="5025397"/>
          </a:xfrm>
        </p:spPr>
        <p:txBody>
          <a:bodyPr>
            <a:normAutofit/>
          </a:bodyPr>
          <a:lstStyle/>
          <a:p>
            <a:r>
              <a:rPr lang="en-US" sz="3200" dirty="0">
                <a:solidFill>
                  <a:schemeClr val="tx1"/>
                </a:solidFill>
              </a:rPr>
              <a:t>Biofilm leads to inflammation</a:t>
            </a:r>
          </a:p>
          <a:p>
            <a:pPr marL="768331" lvl="1" indent="-457189"/>
            <a:r>
              <a:rPr lang="en-US" sz="2933" dirty="0">
                <a:solidFill>
                  <a:schemeClr val="tx1"/>
                </a:solidFill>
                <a:latin typeface="+mn-lt"/>
              </a:rPr>
              <a:t>Biofilm level independent</a:t>
            </a:r>
          </a:p>
          <a:p>
            <a:pPr marL="768331" lvl="1" indent="-457189"/>
            <a:r>
              <a:rPr lang="en-US" sz="2933" dirty="0">
                <a:solidFill>
                  <a:schemeClr val="tx1"/>
                </a:solidFill>
                <a:latin typeface="+mn-lt"/>
              </a:rPr>
              <a:t>Presence of tobacco use and diabetes are stronger risk factors than amount of biofilm present</a:t>
            </a:r>
            <a:endParaRPr lang="en-US" sz="3200" dirty="0">
              <a:solidFill>
                <a:schemeClr val="tx1"/>
              </a:solidFill>
              <a:latin typeface="+mn-lt"/>
            </a:endParaRPr>
          </a:p>
          <a:p>
            <a:r>
              <a:rPr lang="en-US" sz="3200" dirty="0">
                <a:solidFill>
                  <a:schemeClr val="tx1"/>
                </a:solidFill>
              </a:rPr>
              <a:t>Diabetes</a:t>
            </a:r>
          </a:p>
          <a:p>
            <a:pPr marL="768331" lvl="1" indent="-457189"/>
            <a:r>
              <a:rPr lang="en-US" sz="2667" dirty="0">
                <a:solidFill>
                  <a:schemeClr val="tx1"/>
                </a:solidFill>
                <a:latin typeface="+mn-lt"/>
              </a:rPr>
              <a:t>Overall risk increases 2-3x over patients without diabetes</a:t>
            </a:r>
          </a:p>
          <a:p>
            <a:pPr marL="768331" lvl="1" indent="-457189"/>
            <a:r>
              <a:rPr lang="en-US" sz="2667" dirty="0">
                <a:solidFill>
                  <a:schemeClr val="tx1"/>
                </a:solidFill>
                <a:latin typeface="+mn-lt"/>
              </a:rPr>
              <a:t>Magnitude proportional to glycemic control</a:t>
            </a:r>
          </a:p>
          <a:p>
            <a:pPr marL="768331" lvl="1" indent="-457189"/>
            <a:r>
              <a:rPr lang="en-US" sz="2667" dirty="0">
                <a:solidFill>
                  <a:schemeClr val="tx1"/>
                </a:solidFill>
                <a:latin typeface="+mn-lt"/>
              </a:rPr>
              <a:t>HbA1c  &lt;7 </a:t>
            </a:r>
            <a:r>
              <a:rPr lang="en-US" sz="2667" dirty="0">
                <a:solidFill>
                  <a:schemeClr val="tx1"/>
                </a:solidFill>
                <a:latin typeface="+mn-lt"/>
                <a:sym typeface="Wingdings" panose="05000000000000000000" pitchFamily="2" charset="2"/>
              </a:rPr>
              <a:t> no increased risk </a:t>
            </a:r>
          </a:p>
          <a:p>
            <a:pPr marL="768331" lvl="1" indent="-457189"/>
            <a:r>
              <a:rPr lang="en-US" sz="2667" b="1" dirty="0">
                <a:solidFill>
                  <a:schemeClr val="tx1"/>
                </a:solidFill>
                <a:latin typeface="+mn-lt"/>
                <a:sym typeface="Wingdings" panose="05000000000000000000" pitchFamily="2" charset="2"/>
              </a:rPr>
              <a:t>Risk increase exponentially with poor glycemic control</a:t>
            </a:r>
          </a:p>
          <a:p>
            <a:pPr lvl="1"/>
            <a:endParaRPr lang="en-US" dirty="0">
              <a:solidFill>
                <a:schemeClr val="tx1"/>
              </a:solidFill>
              <a:latin typeface="+mn-lt"/>
            </a:endParaRPr>
          </a:p>
        </p:txBody>
      </p:sp>
      <p:pic>
        <p:nvPicPr>
          <p:cNvPr id="4" name="Picture 3">
            <a:extLst>
              <a:ext uri="{FF2B5EF4-FFF2-40B4-BE49-F238E27FC236}">
                <a16:creationId xmlns:a16="http://schemas.microsoft.com/office/drawing/2014/main" id="{E95CDEF8-F120-4E7E-874A-A27C3D442FCF}"/>
              </a:ext>
            </a:extLst>
          </p:cNvPr>
          <p:cNvPicPr>
            <a:picLocks noChangeAspect="1"/>
          </p:cNvPicPr>
          <p:nvPr/>
        </p:nvPicPr>
        <p:blipFill>
          <a:blip r:embed="rId3"/>
          <a:stretch>
            <a:fillRect/>
          </a:stretch>
        </p:blipFill>
        <p:spPr>
          <a:xfrm>
            <a:off x="10663448" y="6036983"/>
            <a:ext cx="1249377" cy="588173"/>
          </a:xfrm>
          <a:prstGeom prst="rect">
            <a:avLst/>
          </a:prstGeom>
        </p:spPr>
      </p:pic>
    </p:spTree>
    <p:extLst>
      <p:ext uri="{BB962C8B-B14F-4D97-AF65-F5344CB8AC3E}">
        <p14:creationId xmlns:p14="http://schemas.microsoft.com/office/powerpoint/2010/main" val="4055432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51AED1D7-9033-4B20-A1EA-915E469A082E}" vid="{E53A4F35-8179-42DE-935A-E8AF347AE5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4fa0fcc3-4e46-4cd7-b561-b8126ccae6cf">PowerPoint Templates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6BD34A5530F143B02CDEF8E88DD973" ma:contentTypeVersion="" ma:contentTypeDescription="Create a new document." ma:contentTypeScope="" ma:versionID="6a9273da2f9f524f9e43b3b9ec8626e6">
  <xsd:schema xmlns:xsd="http://www.w3.org/2001/XMLSchema" xmlns:xs="http://www.w3.org/2001/XMLSchema" xmlns:p="http://schemas.microsoft.com/office/2006/metadata/properties" xmlns:ns2="4fa0fcc3-4e46-4cd7-b561-b8126ccae6cf" targetNamespace="http://schemas.microsoft.com/office/2006/metadata/properties" ma:root="true" ma:fieldsID="43b3a3900392705a64835c1a01b5a144" ns2:_="">
    <xsd:import namespace="4fa0fcc3-4e46-4cd7-b561-b8126ccae6cf"/>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0fcc3-4e46-4cd7-b561-b8126ccae6cf"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Logos"/>
          <xsd:enumeration value="Letterhead"/>
          <xsd:enumeration value="PowerPoint Templates"/>
          <xsd:enumeration value="Style Gui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E9596-EFE9-4046-9AF8-31C4C7A4558E}">
  <ds:schemaRefs>
    <ds:schemaRef ds:uri="http://schemas.microsoft.com/sharepoint/v3/contenttype/forms"/>
  </ds:schemaRefs>
</ds:datastoreItem>
</file>

<file path=customXml/itemProps2.xml><?xml version="1.0" encoding="utf-8"?>
<ds:datastoreItem xmlns:ds="http://schemas.openxmlformats.org/officeDocument/2006/customXml" ds:itemID="{07A3D550-896C-4D1A-A6A6-BD91BC35EAB6}">
  <ds:schemaRefs>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4fa0fcc3-4e46-4cd7-b561-b8126ccae6cf"/>
    <ds:schemaRef ds:uri="http://www.w3.org/XML/1998/namespace"/>
  </ds:schemaRefs>
</ds:datastoreItem>
</file>

<file path=customXml/itemProps3.xml><?xml version="1.0" encoding="utf-8"?>
<ds:datastoreItem xmlns:ds="http://schemas.openxmlformats.org/officeDocument/2006/customXml" ds:itemID="{77FD9A23-7DCA-424D-8FEB-35E83FC36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0fcc3-4e46-4cd7-b561-b8126ccae6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VGMHC Presentation Template 1_Standard</Template>
  <TotalTime>8886</TotalTime>
  <Words>2521</Words>
  <Application>Microsoft Office PowerPoint</Application>
  <PresentationFormat>Widescreen</PresentationFormat>
  <Paragraphs>335</Paragraphs>
  <Slides>25</Slides>
  <Notes>25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Calibri Light</vt:lpstr>
      <vt:lpstr>Century Gothic</vt:lpstr>
      <vt:lpstr>Gill Sans MT</vt:lpstr>
      <vt:lpstr>Segoe UI</vt:lpstr>
      <vt:lpstr>Symbol</vt:lpstr>
      <vt:lpstr>Times New Roman</vt:lpstr>
      <vt:lpstr>Wingdings</vt:lpstr>
      <vt:lpstr>Wingdings 3</vt:lpstr>
      <vt:lpstr>Office Theme</vt:lpstr>
      <vt:lpstr>Oral Health and Diabetes </vt:lpstr>
      <vt:lpstr>Overview</vt:lpstr>
      <vt:lpstr>Patient Perceptions </vt:lpstr>
      <vt:lpstr>Oral Health and Chronic Disease</vt:lpstr>
      <vt:lpstr>PowerPoint Presentation</vt:lpstr>
      <vt:lpstr>Diabetes: a two-way relationship </vt:lpstr>
      <vt:lpstr>What is periodontal disease?</vt:lpstr>
      <vt:lpstr>PowerPoint Presentation</vt:lpstr>
      <vt:lpstr>Major risk factors for perio disease</vt:lpstr>
      <vt:lpstr>PowerPoint Presentation</vt:lpstr>
      <vt:lpstr>And... periodontal disease can affect diabetes</vt:lpstr>
      <vt:lpstr>HbA1c control and periodontal therapy</vt:lpstr>
      <vt:lpstr>Key messages to patients</vt:lpstr>
      <vt:lpstr> Assess,  Advise, Refer to Dental</vt:lpstr>
      <vt:lpstr>PowerPoint Presentation</vt:lpstr>
      <vt:lpstr>Key Messages- Diabetes</vt:lpstr>
      <vt:lpstr>Key Messages- Dry Mouth</vt:lpstr>
      <vt:lpstr>PowerPoint Presentation</vt:lpstr>
      <vt:lpstr>Oral hygiene Instruction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Charmaine Owen</dc:creator>
  <cp:lastModifiedBy>Conchita Lovato</cp:lastModifiedBy>
  <cp:revision>161</cp:revision>
  <cp:lastPrinted>2019-11-20T01:55:27Z</cp:lastPrinted>
  <dcterms:created xsi:type="dcterms:W3CDTF">2016-05-31T22:34:17Z</dcterms:created>
  <dcterms:modified xsi:type="dcterms:W3CDTF">2020-11-12T00:20:14Z</dcterms:modified>
  <cp:category/>
  <cp:contentStatus>Not Started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0x010100566BD34A5530F143B02CDEF8E88DD973</vt:lpwstr>
  </property>
  <property fmtid="{D5CDD505-2E9C-101B-9397-08002B2CF9AE}" pid="3" name="Order">
    <vt:r8>4400</vt:r8>
  </property>
</Properties>
</file>